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_rels/notesSlide14.xml.rels" ContentType="application/vnd.openxmlformats-package.relationships+xml"/>
  <Override PartName="/ppt/notesSlides/notesSlide14.xml" ContentType="application/vnd.openxmlformats-officedocument.presentationml.notesSlide+xml"/>
  <Override PartName="/ppt/slides/_rels/slide14.xml.rels" ContentType="application/vnd.openxmlformats-package.relationships+xml"/>
  <Override PartName="/ppt/slides/_rels/slide13.xml.rels" ContentType="application/vnd.openxmlformats-package.relationships+xml"/>
  <Override PartName="/ppt/slides/_rels/slide15.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16.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16.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media/image20.png" ContentType="image/png"/>
  <Override PartName="/ppt/media/image19.png" ContentType="image/png"/>
  <Override PartName="/ppt/media/image16.jpeg" ContentType="image/jpeg"/>
  <Override PartName="/ppt/media/image17.png" ContentType="image/png"/>
  <Override PartName="/ppt/media/image14.png" ContentType="image/png"/>
  <Override PartName="/ppt/media/image13.png" ContentType="image/png"/>
  <Override PartName="/ppt/media/image10.png" ContentType="image/png"/>
  <Override PartName="/ppt/media/image9.png" ContentType="image/png"/>
  <Override PartName="/ppt/media/image15.png" ContentType="image/png"/>
  <Override PartName="/ppt/media/image8.png" ContentType="image/png"/>
  <Override PartName="/ppt/media/image7.jpeg" ContentType="image/jpeg"/>
  <Override PartName="/ppt/media/image6.png" ContentType="image/png"/>
  <Override PartName="/ppt/media/image5.png" ContentType="image/png"/>
  <Override PartName="/ppt/media/image12.jpeg" ContentType="image/jpeg"/>
  <Override PartName="/ppt/media/image18.png" ContentType="image/png"/>
  <Override PartName="/ppt/media/image4.png" ContentType="image/png"/>
  <Override PartName="/ppt/media/image3.png" ContentType="image/png"/>
  <Override PartName="/ppt/media/image2.png" ContentType="image/png"/>
  <Override PartName="/ppt/media/image1.png" ContentType="image/png"/>
  <Override PartName="/ppt/media/image1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8" name="PlaceHolder 1"/>
          <p:cNvSpPr>
            <a:spLocks noGrp="1"/>
          </p:cNvSpPr>
          <p:nvPr>
            <p:ph type="body"/>
          </p:nvPr>
        </p:nvSpPr>
        <p:spPr>
          <a:xfrm>
            <a:off x="777240" y="4777560"/>
            <a:ext cx="6217560" cy="4525920"/>
          </a:xfrm>
          <a:prstGeom prst="rect">
            <a:avLst/>
          </a:prstGeom>
        </p:spPr>
        <p:txBody>
          <a:bodyPr lIns="0" rIns="0" tIns="0" bIns="0"/>
          <a:p>
            <a:r>
              <a:rPr lang="en-US" sz="2640">
                <a:latin typeface="Arial"/>
              </a:rPr>
              <a:t>Click to edit the notes format</a:t>
            </a:r>
            <a:endParaRPr/>
          </a:p>
        </p:txBody>
      </p:sp>
      <p:sp>
        <p:nvSpPr>
          <p:cNvPr id="79" name="PlaceHolder 2"/>
          <p:cNvSpPr>
            <a:spLocks noGrp="1"/>
          </p:cNvSpPr>
          <p:nvPr>
            <p:ph type="hdr"/>
          </p:nvPr>
        </p:nvSpPr>
        <p:spPr>
          <a:xfrm>
            <a:off x="0" y="0"/>
            <a:ext cx="3372840" cy="502560"/>
          </a:xfrm>
          <a:prstGeom prst="rect">
            <a:avLst/>
          </a:prstGeom>
        </p:spPr>
        <p:txBody>
          <a:bodyPr lIns="0" rIns="0" tIns="0" bIns="0"/>
          <a:p>
            <a:r>
              <a:rPr lang="en-US" sz="1400">
                <a:latin typeface="Times New Roman"/>
              </a:rPr>
              <a:t>&lt;header&gt;</a:t>
            </a:r>
            <a:endParaRPr/>
          </a:p>
        </p:txBody>
      </p:sp>
      <p:sp>
        <p:nvSpPr>
          <p:cNvPr id="80" name="PlaceHolder 3"/>
          <p:cNvSpPr>
            <a:spLocks noGrp="1"/>
          </p:cNvSpPr>
          <p:nvPr>
            <p:ph type="dt"/>
          </p:nvPr>
        </p:nvSpPr>
        <p:spPr>
          <a:xfrm>
            <a:off x="4399200" y="0"/>
            <a:ext cx="3372840" cy="502560"/>
          </a:xfrm>
          <a:prstGeom prst="rect">
            <a:avLst/>
          </a:prstGeom>
        </p:spPr>
        <p:txBody>
          <a:bodyPr lIns="0" rIns="0" tIns="0" bIns="0"/>
          <a:p>
            <a:pPr algn="r"/>
            <a:r>
              <a:rPr lang="en-US" sz="1400">
                <a:latin typeface="Times New Roman"/>
              </a:rPr>
              <a:t>&lt;date/time&gt;</a:t>
            </a:r>
            <a:endParaRPr/>
          </a:p>
        </p:txBody>
      </p:sp>
      <p:sp>
        <p:nvSpPr>
          <p:cNvPr id="81" name="PlaceHolder 4"/>
          <p:cNvSpPr>
            <a:spLocks noGrp="1"/>
          </p:cNvSpPr>
          <p:nvPr>
            <p:ph type="ftr"/>
          </p:nvPr>
        </p:nvSpPr>
        <p:spPr>
          <a:xfrm>
            <a:off x="0" y="9555480"/>
            <a:ext cx="3372840" cy="502560"/>
          </a:xfrm>
          <a:prstGeom prst="rect">
            <a:avLst/>
          </a:prstGeom>
        </p:spPr>
        <p:txBody>
          <a:bodyPr lIns="0" rIns="0" tIns="0" bIns="0" anchor="b"/>
          <a:p>
            <a:r>
              <a:rPr lang="en-US" sz="1400">
                <a:latin typeface="Times New Roman"/>
              </a:rPr>
              <a:t>&lt;footer&gt;</a:t>
            </a:r>
            <a:endParaRPr/>
          </a:p>
        </p:txBody>
      </p:sp>
      <p:sp>
        <p:nvSpPr>
          <p:cNvPr id="82" name="PlaceHolder 5"/>
          <p:cNvSpPr>
            <a:spLocks noGrp="1"/>
          </p:cNvSpPr>
          <p:nvPr>
            <p:ph type="sldNum"/>
          </p:nvPr>
        </p:nvSpPr>
        <p:spPr>
          <a:xfrm>
            <a:off x="4399200" y="9555480"/>
            <a:ext cx="3372840" cy="502560"/>
          </a:xfrm>
          <a:prstGeom prst="rect">
            <a:avLst/>
          </a:prstGeom>
        </p:spPr>
        <p:txBody>
          <a:bodyPr lIns="0" rIns="0" tIns="0" bIns="0" anchor="b"/>
          <a:p>
            <a:pPr algn="r"/>
            <a:fld id="{588C0CF6-C66B-4D1A-936B-3C523D591346}" type="slidenum">
              <a:rPr lang="en-US" sz="1400">
                <a:latin typeface="Times New Roman"/>
              </a:rPr>
              <a:t>&lt;number&gt;</a:t>
            </a:fld>
            <a:endParaRPr/>
          </a:p>
        </p:txBody>
      </p:sp>
    </p:spTree>
  </p:cSld>
  <p:clrMap bg1="lt1" bg2="lt2" tx1="dk1" tx2="dk2" accent1="accent1" accent2="accent2" accent3="accent3" accent4="accent4" accent5="accent5" accent6="accent6" hlink="hlink" folHlink="folHlink"/>
</p:notesMaster>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3" name="PlaceHolder 1"/>
          <p:cNvSpPr>
            <a:spLocks noGrp="1"/>
          </p:cNvSpPr>
          <p:nvPr>
            <p:ph type="body"/>
          </p:nvPr>
        </p:nvSpPr>
        <p:spPr>
          <a:xfrm>
            <a:off x="0" y="0"/>
            <a:ext cx="360" cy="360"/>
          </a:xfrm>
          <a:prstGeom prst="rect">
            <a:avLst/>
          </a:prstGeom>
        </p:spPr>
        <p:txBody>
          <a:bodyPr lIns="90000" rIns="90000" tIns="45000" bIns="45000"/>
          <a:p>
            <a:endParaRPr/>
          </a:p>
        </p:txBody>
      </p:sp>
      <p:sp>
        <p:nvSpPr>
          <p:cNvPr id="214" name="CustomShape 2"/>
          <p:cNvSpPr/>
          <p:nvPr/>
        </p:nvSpPr>
        <p:spPr>
          <a:xfrm>
            <a:off x="360" y="0"/>
            <a:ext cx="360" cy="360"/>
          </a:xfrm>
          <a:prstGeom prst="rect">
            <a:avLst/>
          </a:prstGeom>
          <a:noFill/>
          <a:ln>
            <a:noFill/>
          </a:ln>
        </p:spPr>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6" name="PlaceHolder 2"/>
          <p:cNvSpPr>
            <a:spLocks noGrp="1"/>
          </p:cNvSpPr>
          <p:nvPr>
            <p:ph type="subTitle"/>
          </p:nvPr>
        </p:nvSpPr>
        <p:spPr>
          <a:xfrm>
            <a:off x="504000" y="1769040"/>
            <a:ext cx="9071640" cy="438480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8" name="PlaceHolder 2"/>
          <p:cNvSpPr>
            <a:spLocks noGrp="1"/>
          </p:cNvSpPr>
          <p:nvPr>
            <p:ph type="body"/>
          </p:nvPr>
        </p:nvSpPr>
        <p:spPr>
          <a:xfrm>
            <a:off x="504000" y="1769040"/>
            <a:ext cx="9071640" cy="438444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10" name="PlaceHolder 2"/>
          <p:cNvSpPr>
            <a:spLocks noGrp="1"/>
          </p:cNvSpPr>
          <p:nvPr>
            <p:ph type="body"/>
          </p:nvPr>
        </p:nvSpPr>
        <p:spPr>
          <a:xfrm>
            <a:off x="504000" y="1769040"/>
            <a:ext cx="4426920" cy="4384440"/>
          </a:xfrm>
          <a:prstGeom prst="rect">
            <a:avLst/>
          </a:prstGeom>
        </p:spPr>
        <p:txBody>
          <a:bodyPr lIns="0" rIns="0" tIns="0" bIns="0"/>
          <a:p>
            <a:endParaRPr/>
          </a:p>
        </p:txBody>
      </p:sp>
      <p:sp>
        <p:nvSpPr>
          <p:cNvPr id="11" name="PlaceHolder 3"/>
          <p:cNvSpPr>
            <a:spLocks noGrp="1"/>
          </p:cNvSpPr>
          <p:nvPr>
            <p:ph type="body"/>
          </p:nvPr>
        </p:nvSpPr>
        <p:spPr>
          <a:xfrm>
            <a:off x="5152680" y="1769040"/>
            <a:ext cx="4426920" cy="438444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216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a:p>
        </p:txBody>
      </p:sp>
      <p:sp>
        <p:nvSpPr>
          <p:cNvPr id="17" name="PlaceHolder 4"/>
          <p:cNvSpPr>
            <a:spLocks noGrp="1"/>
          </p:cNvSpPr>
          <p:nvPr>
            <p:ph type="body"/>
          </p:nvPr>
        </p:nvSpPr>
        <p:spPr>
          <a:xfrm>
            <a:off x="5152680" y="1769040"/>
            <a:ext cx="4426920" cy="438444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19" name="PlaceHolder 2"/>
          <p:cNvSpPr>
            <a:spLocks noGrp="1"/>
          </p:cNvSpPr>
          <p:nvPr>
            <p:ph type="body"/>
          </p:nvPr>
        </p:nvSpPr>
        <p:spPr>
          <a:xfrm>
            <a:off x="504000" y="1769040"/>
            <a:ext cx="4426920" cy="4384440"/>
          </a:xfrm>
          <a:prstGeom prst="rect">
            <a:avLst/>
          </a:prstGeom>
        </p:spPr>
        <p:txBody>
          <a:bodyPr lIns="0" rIns="0" tIns="0" bIns="0"/>
          <a:p>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35" name="PlaceHolder 2"/>
          <p:cNvSpPr>
            <a:spLocks noGrp="1"/>
          </p:cNvSpPr>
          <p:nvPr>
            <p:ph type="body"/>
          </p:nvPr>
        </p:nvSpPr>
        <p:spPr>
          <a:xfrm>
            <a:off x="504000" y="1769040"/>
            <a:ext cx="9071640" cy="4384440"/>
          </a:xfrm>
          <a:prstGeom prst="rect">
            <a:avLst/>
          </a:prstGeom>
        </p:spPr>
        <p:txBody>
          <a:bodyPr lIns="0" rIns="0" tIns="0" bIns="0"/>
          <a:p>
            <a:endParaRPr/>
          </a:p>
        </p:txBody>
      </p:sp>
      <p:sp>
        <p:nvSpPr>
          <p:cNvPr id="36" name="PlaceHolder 3"/>
          <p:cNvSpPr>
            <a:spLocks noGrp="1"/>
          </p:cNvSpPr>
          <p:nvPr>
            <p:ph type="body"/>
          </p:nvPr>
        </p:nvSpPr>
        <p:spPr>
          <a:xfrm>
            <a:off x="504000" y="1769040"/>
            <a:ext cx="9071640" cy="4384440"/>
          </a:xfrm>
          <a:prstGeom prst="rect">
            <a:avLst/>
          </a:prstGeom>
        </p:spPr>
        <p:txBody>
          <a:bodyPr lIns="0" rIns="0" tIns="0" bIns="0"/>
          <a:p>
            <a:endParaRPr/>
          </a:p>
        </p:txBody>
      </p:sp>
      <p:pic>
        <p:nvPicPr>
          <p:cNvPr id="37" name="" descr=""/>
          <p:cNvPicPr/>
          <p:nvPr/>
        </p:nvPicPr>
        <p:blipFill>
          <a:blip r:embed="rId2"/>
          <a:stretch>
            <a:fillRect/>
          </a:stretch>
        </p:blipFill>
        <p:spPr>
          <a:xfrm>
            <a:off x="2292120" y="1768680"/>
            <a:ext cx="5495040" cy="4384440"/>
          </a:xfrm>
          <a:prstGeom prst="rect">
            <a:avLst/>
          </a:prstGeom>
          <a:ln>
            <a:noFill/>
          </a:ln>
        </p:spPr>
      </p:pic>
      <p:pic>
        <p:nvPicPr>
          <p:cNvPr id="38" name="" descr=""/>
          <p:cNvPicPr/>
          <p:nvPr/>
        </p:nvPicPr>
        <p:blipFill>
          <a:blip r:embed="rId3"/>
          <a:stretch>
            <a:fillRect/>
          </a:stretch>
        </p:blipFill>
        <p:spPr>
          <a:xfrm>
            <a:off x="2292120" y="1768680"/>
            <a:ext cx="5495040" cy="438444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45" name="PlaceHolder 2"/>
          <p:cNvSpPr>
            <a:spLocks noGrp="1"/>
          </p:cNvSpPr>
          <p:nvPr>
            <p:ph type="subTitle"/>
          </p:nvPr>
        </p:nvSpPr>
        <p:spPr>
          <a:xfrm>
            <a:off x="504000" y="1769040"/>
            <a:ext cx="9071640" cy="438480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47" name="PlaceHolder 2"/>
          <p:cNvSpPr>
            <a:spLocks noGrp="1"/>
          </p:cNvSpPr>
          <p:nvPr>
            <p:ph type="body"/>
          </p:nvPr>
        </p:nvSpPr>
        <p:spPr>
          <a:xfrm>
            <a:off x="504000" y="1769040"/>
            <a:ext cx="9071640" cy="438444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49" name="PlaceHolder 2"/>
          <p:cNvSpPr>
            <a:spLocks noGrp="1"/>
          </p:cNvSpPr>
          <p:nvPr>
            <p:ph type="body"/>
          </p:nvPr>
        </p:nvSpPr>
        <p:spPr>
          <a:xfrm>
            <a:off x="504000" y="1769040"/>
            <a:ext cx="4426920" cy="4384440"/>
          </a:xfrm>
          <a:prstGeom prst="rect">
            <a:avLst/>
          </a:prstGeom>
        </p:spPr>
        <p:txBody>
          <a:bodyPr lIns="0" rIns="0" tIns="0" bIns="0"/>
          <a:p>
            <a:endParaRPr/>
          </a:p>
        </p:txBody>
      </p:sp>
      <p:sp>
        <p:nvSpPr>
          <p:cNvPr id="50" name="PlaceHolder 3"/>
          <p:cNvSpPr>
            <a:spLocks noGrp="1"/>
          </p:cNvSpPr>
          <p:nvPr>
            <p:ph type="body"/>
          </p:nvPr>
        </p:nvSpPr>
        <p:spPr>
          <a:xfrm>
            <a:off x="5152680" y="1769040"/>
            <a:ext cx="4426920" cy="438444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504000" y="301320"/>
            <a:ext cx="9071640" cy="585216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54"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55" name="PlaceHolder 3"/>
          <p:cNvSpPr>
            <a:spLocks noGrp="1"/>
          </p:cNvSpPr>
          <p:nvPr>
            <p:ph type="body"/>
          </p:nvPr>
        </p:nvSpPr>
        <p:spPr>
          <a:xfrm>
            <a:off x="504000" y="4059360"/>
            <a:ext cx="4426920" cy="2091240"/>
          </a:xfrm>
          <a:prstGeom prst="rect">
            <a:avLst/>
          </a:prstGeom>
        </p:spPr>
        <p:txBody>
          <a:bodyPr lIns="0" rIns="0" tIns="0" bIns="0"/>
          <a:p>
            <a:endParaRPr/>
          </a:p>
        </p:txBody>
      </p:sp>
      <p:sp>
        <p:nvSpPr>
          <p:cNvPr id="56" name="PlaceHolder 4"/>
          <p:cNvSpPr>
            <a:spLocks noGrp="1"/>
          </p:cNvSpPr>
          <p:nvPr>
            <p:ph type="body"/>
          </p:nvPr>
        </p:nvSpPr>
        <p:spPr>
          <a:xfrm>
            <a:off x="5152680" y="1769040"/>
            <a:ext cx="4426920" cy="438444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58" name="PlaceHolder 2"/>
          <p:cNvSpPr>
            <a:spLocks noGrp="1"/>
          </p:cNvSpPr>
          <p:nvPr>
            <p:ph type="body"/>
          </p:nvPr>
        </p:nvSpPr>
        <p:spPr>
          <a:xfrm>
            <a:off x="504000" y="1769040"/>
            <a:ext cx="4426920" cy="4384440"/>
          </a:xfrm>
          <a:prstGeom prst="rect">
            <a:avLst/>
          </a:prstGeom>
        </p:spPr>
        <p:txBody>
          <a:bodyPr lIns="0" rIns="0" tIns="0" bIns="0"/>
          <a:p>
            <a:endParaRPr/>
          </a:p>
        </p:txBody>
      </p:sp>
      <p:sp>
        <p:nvSpPr>
          <p:cNvPr id="59"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60" name="PlaceHolder 4"/>
          <p:cNvSpPr>
            <a:spLocks noGrp="1"/>
          </p:cNvSpPr>
          <p:nvPr>
            <p:ph type="body"/>
          </p:nvPr>
        </p:nvSpPr>
        <p:spPr>
          <a:xfrm>
            <a:off x="5152680" y="4059360"/>
            <a:ext cx="4426920" cy="209124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62"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63"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64" name="PlaceHolder 4"/>
          <p:cNvSpPr>
            <a:spLocks noGrp="1"/>
          </p:cNvSpPr>
          <p:nvPr>
            <p:ph type="body"/>
          </p:nvPr>
        </p:nvSpPr>
        <p:spPr>
          <a:xfrm>
            <a:off x="504000" y="4059360"/>
            <a:ext cx="9071640" cy="209124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66" name="PlaceHolder 2"/>
          <p:cNvSpPr>
            <a:spLocks noGrp="1"/>
          </p:cNvSpPr>
          <p:nvPr>
            <p:ph type="body"/>
          </p:nvPr>
        </p:nvSpPr>
        <p:spPr>
          <a:xfrm>
            <a:off x="504000" y="1769040"/>
            <a:ext cx="9071640" cy="2091240"/>
          </a:xfrm>
          <a:prstGeom prst="rect">
            <a:avLst/>
          </a:prstGeom>
        </p:spPr>
        <p:txBody>
          <a:bodyPr lIns="0" rIns="0" tIns="0" bIns="0"/>
          <a:p>
            <a:endParaRPr/>
          </a:p>
        </p:txBody>
      </p:sp>
      <p:sp>
        <p:nvSpPr>
          <p:cNvPr id="67" name="PlaceHolder 3"/>
          <p:cNvSpPr>
            <a:spLocks noGrp="1"/>
          </p:cNvSpPr>
          <p:nvPr>
            <p:ph type="body"/>
          </p:nvPr>
        </p:nvSpPr>
        <p:spPr>
          <a:xfrm>
            <a:off x="504000" y="4059360"/>
            <a:ext cx="9071640" cy="209124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69" name="PlaceHolder 2"/>
          <p:cNvSpPr>
            <a:spLocks noGrp="1"/>
          </p:cNvSpPr>
          <p:nvPr>
            <p:ph type="body"/>
          </p:nvPr>
        </p:nvSpPr>
        <p:spPr>
          <a:xfrm>
            <a:off x="504000" y="1769040"/>
            <a:ext cx="4426920" cy="2091240"/>
          </a:xfrm>
          <a:prstGeom prst="rect">
            <a:avLst/>
          </a:prstGeom>
        </p:spPr>
        <p:txBody>
          <a:bodyPr lIns="0" rIns="0" tIns="0" bIns="0"/>
          <a:p>
            <a:endParaRPr/>
          </a:p>
        </p:txBody>
      </p:sp>
      <p:sp>
        <p:nvSpPr>
          <p:cNvPr id="70" name="PlaceHolder 3"/>
          <p:cNvSpPr>
            <a:spLocks noGrp="1"/>
          </p:cNvSpPr>
          <p:nvPr>
            <p:ph type="body"/>
          </p:nvPr>
        </p:nvSpPr>
        <p:spPr>
          <a:xfrm>
            <a:off x="5152680" y="1769040"/>
            <a:ext cx="4426920" cy="2091240"/>
          </a:xfrm>
          <a:prstGeom prst="rect">
            <a:avLst/>
          </a:prstGeom>
        </p:spPr>
        <p:txBody>
          <a:bodyPr lIns="0" rIns="0" tIns="0" bIns="0"/>
          <a:p>
            <a:endParaRPr/>
          </a:p>
        </p:txBody>
      </p:sp>
      <p:sp>
        <p:nvSpPr>
          <p:cNvPr id="71" name="PlaceHolder 4"/>
          <p:cNvSpPr>
            <a:spLocks noGrp="1"/>
          </p:cNvSpPr>
          <p:nvPr>
            <p:ph type="body"/>
          </p:nvPr>
        </p:nvSpPr>
        <p:spPr>
          <a:xfrm>
            <a:off x="5152680" y="4059360"/>
            <a:ext cx="4426920" cy="2091240"/>
          </a:xfrm>
          <a:prstGeom prst="rect">
            <a:avLst/>
          </a:prstGeom>
        </p:spPr>
        <p:txBody>
          <a:bodyPr lIns="0" rIns="0" tIns="0" bIns="0"/>
          <a:p>
            <a:endParaRPr/>
          </a:p>
        </p:txBody>
      </p:sp>
      <p:sp>
        <p:nvSpPr>
          <p:cNvPr id="72" name="PlaceHolder 5"/>
          <p:cNvSpPr>
            <a:spLocks noGrp="1"/>
          </p:cNvSpPr>
          <p:nvPr>
            <p:ph type="body"/>
          </p:nvPr>
        </p:nvSpPr>
        <p:spPr>
          <a:xfrm>
            <a:off x="504000" y="4059360"/>
            <a:ext cx="4426920" cy="209124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504000" y="301320"/>
            <a:ext cx="9071640" cy="1262520"/>
          </a:xfrm>
          <a:prstGeom prst="rect">
            <a:avLst/>
          </a:prstGeom>
        </p:spPr>
        <p:txBody>
          <a:bodyPr lIns="0" rIns="0" tIns="0" bIns="0" anchor="ctr"/>
          <a:p>
            <a:pPr algn="ctr"/>
            <a:endParaRPr/>
          </a:p>
        </p:txBody>
      </p:sp>
      <p:sp>
        <p:nvSpPr>
          <p:cNvPr id="74" name="PlaceHolder 2"/>
          <p:cNvSpPr>
            <a:spLocks noGrp="1"/>
          </p:cNvSpPr>
          <p:nvPr>
            <p:ph type="body"/>
          </p:nvPr>
        </p:nvSpPr>
        <p:spPr>
          <a:xfrm>
            <a:off x="504000" y="1769040"/>
            <a:ext cx="9071640" cy="4384440"/>
          </a:xfrm>
          <a:prstGeom prst="rect">
            <a:avLst/>
          </a:prstGeom>
        </p:spPr>
        <p:txBody>
          <a:bodyPr lIns="0" rIns="0" tIns="0" bIns="0"/>
          <a:p>
            <a:endParaRPr/>
          </a:p>
        </p:txBody>
      </p:sp>
      <p:sp>
        <p:nvSpPr>
          <p:cNvPr id="75" name="PlaceHolder 3"/>
          <p:cNvSpPr>
            <a:spLocks noGrp="1"/>
          </p:cNvSpPr>
          <p:nvPr>
            <p:ph type="body"/>
          </p:nvPr>
        </p:nvSpPr>
        <p:spPr>
          <a:xfrm>
            <a:off x="504000" y="1769040"/>
            <a:ext cx="9071640" cy="4384440"/>
          </a:xfrm>
          <a:prstGeom prst="rect">
            <a:avLst/>
          </a:prstGeom>
        </p:spPr>
        <p:txBody>
          <a:bodyPr lIns="0" rIns="0" tIns="0" bIns="0"/>
          <a:p>
            <a:endParaRPr/>
          </a:p>
        </p:txBody>
      </p:sp>
      <p:pic>
        <p:nvPicPr>
          <p:cNvPr id="76" name="" descr=""/>
          <p:cNvPicPr/>
          <p:nvPr/>
        </p:nvPicPr>
        <p:blipFill>
          <a:blip r:embed="rId2"/>
          <a:stretch>
            <a:fillRect/>
          </a:stretch>
        </p:blipFill>
        <p:spPr>
          <a:xfrm>
            <a:off x="2292120" y="1768680"/>
            <a:ext cx="5495040" cy="4384440"/>
          </a:xfrm>
          <a:prstGeom prst="rect">
            <a:avLst/>
          </a:prstGeom>
          <a:ln>
            <a:noFill/>
          </a:ln>
        </p:spPr>
      </p:pic>
      <p:pic>
        <p:nvPicPr>
          <p:cNvPr id="77" name="" descr=""/>
          <p:cNvPicPr/>
          <p:nvPr/>
        </p:nvPicPr>
        <p:blipFill>
          <a:blip r:embed="rId3"/>
          <a:stretch>
            <a:fillRect/>
          </a:stretch>
        </p:blipFill>
        <p:spPr>
          <a:xfrm>
            <a:off x="2292120" y="1768680"/>
            <a:ext cx="5495040" cy="43844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lang="en-US" sz="4400">
                <a:latin typeface="Arial"/>
              </a:rPr>
              <a:t>Click to edit the title text format</a:t>
            </a:r>
            <a:endParaRPr/>
          </a:p>
        </p:txBody>
      </p:sp>
      <p:sp>
        <p:nvSpPr>
          <p:cNvPr id="1" name="PlaceHolder 2"/>
          <p:cNvSpPr>
            <a:spLocks noGrp="1"/>
          </p:cNvSpPr>
          <p:nvPr>
            <p:ph type="body"/>
          </p:nvPr>
        </p:nvSpPr>
        <p:spPr>
          <a:xfrm>
            <a:off x="504000" y="1769040"/>
            <a:ext cx="9071640" cy="4384440"/>
          </a:xfrm>
          <a:prstGeom prst="rect">
            <a:avLst/>
          </a:prstGeom>
        </p:spPr>
        <p:txBody>
          <a:bodyPr lIns="0" rIns="0" tIns="0" bIns="0"/>
          <a:p>
            <a:pPr>
              <a:buSzPct val="45000"/>
              <a:buFont typeface="StarSymbol"/>
              <a:buChar char=""/>
            </a:pPr>
            <a:r>
              <a:rPr lang="en-US" sz="3200">
                <a:latin typeface="Arial"/>
              </a:rPr>
              <a:t>Click to edit the outline text format</a:t>
            </a:r>
            <a:endParaRPr/>
          </a:p>
          <a:p>
            <a:pPr lvl="1">
              <a:buSzPct val="75000"/>
              <a:buFont typeface="StarSymbol"/>
              <a:buChar char=""/>
            </a:pPr>
            <a:r>
              <a:rPr lang="en-US" sz="2800">
                <a:latin typeface="Arial"/>
              </a:rPr>
              <a:t>Second Outline Level</a:t>
            </a:r>
            <a:endParaRPr/>
          </a:p>
          <a:p>
            <a:pPr lvl="2">
              <a:buSzPct val="45000"/>
              <a:buFont typeface="StarSymbol"/>
              <a:buChar char=""/>
            </a:pPr>
            <a:r>
              <a:rPr lang="en-US" sz="2400">
                <a:latin typeface="Arial"/>
              </a:rPr>
              <a:t>Third Outline Level</a:t>
            </a:r>
            <a:endParaRPr/>
          </a:p>
          <a:p>
            <a:pPr lvl="3">
              <a:buSzPct val="75000"/>
              <a:buFont typeface="StarSymbol"/>
              <a:buChar char=""/>
            </a:pPr>
            <a:r>
              <a:rPr lang="en-US" sz="2000">
                <a:latin typeface="Arial"/>
              </a:rPr>
              <a:t>Fourth Outline Level</a:t>
            </a:r>
            <a:endParaRPr/>
          </a:p>
          <a:p>
            <a:pPr lvl="4">
              <a:buSzPct val="45000"/>
              <a:buFont typeface="StarSymbol"/>
              <a:buChar char=""/>
            </a:pPr>
            <a:r>
              <a:rPr lang="en-US" sz="2000">
                <a:latin typeface="Arial"/>
              </a:rPr>
              <a:t>Fifth Outline Level</a:t>
            </a:r>
            <a:endParaRPr/>
          </a:p>
          <a:p>
            <a:pPr lvl="5">
              <a:buSzPct val="45000"/>
              <a:buFont typeface="StarSymbol"/>
              <a:buChar char=""/>
            </a:pPr>
            <a:r>
              <a:rPr lang="en-US" sz="2000">
                <a:latin typeface="Arial"/>
              </a:rPr>
              <a:t>Sixth Outline Level</a:t>
            </a:r>
            <a:endParaRPr/>
          </a:p>
          <a:p>
            <a:pPr lvl="6">
              <a:buSzPct val="45000"/>
              <a:buFont typeface="StarSymbol"/>
              <a:buChar char=""/>
            </a:pPr>
            <a:r>
              <a:rPr lang="en-US" sz="2000">
                <a:latin typeface="Arial"/>
              </a:rPr>
              <a:t>Seventh Outline Level</a:t>
            </a:r>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lang="en-US" sz="1400">
                <a:latin typeface="Times New Roman"/>
              </a:rPr>
              <a:t>&lt;date/time&gt;</a:t>
            </a:r>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lang="en-US" sz="1400">
                <a:latin typeface="Times New Roman"/>
              </a:rPr>
              <a:t>&lt;footer&gt;</a:t>
            </a:r>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C3EFF500-5ABA-4B8D-9FBD-EF0C160DC327}" type="slidenum">
              <a:rPr lang="en-US" sz="1400">
                <a:latin typeface="Times New Roman"/>
              </a:rPr>
              <a:t>&lt;number&gt;</a:t>
            </a:fld>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504000" y="303120"/>
            <a:ext cx="9071640" cy="1259640"/>
          </a:xfrm>
          <a:prstGeom prst="rect">
            <a:avLst/>
          </a:prstGeom>
        </p:spPr>
        <p:txBody>
          <a:bodyPr anchor="ctr"/>
          <a:p>
            <a:pPr algn="ctr">
              <a:lnSpc>
                <a:spcPct val="100000"/>
              </a:lnSpc>
            </a:pPr>
            <a:r>
              <a:rPr lang="en-US" sz="4400">
                <a:solidFill>
                  <a:srgbClr val="000000"/>
                </a:solidFill>
                <a:latin typeface="Arial"/>
              </a:rPr>
              <a:t>Click to edit the title text formatClick to edit Master title style</a:t>
            </a:r>
            <a:endParaRPr/>
          </a:p>
        </p:txBody>
      </p:sp>
      <p:sp>
        <p:nvSpPr>
          <p:cNvPr id="40" name="PlaceHolder 2"/>
          <p:cNvSpPr>
            <a:spLocks noGrp="1"/>
          </p:cNvSpPr>
          <p:nvPr>
            <p:ph type="body"/>
          </p:nvPr>
        </p:nvSpPr>
        <p:spPr>
          <a:xfrm>
            <a:off x="504000" y="1764000"/>
            <a:ext cx="9071640" cy="4988880"/>
          </a:xfrm>
          <a:prstGeom prst="rect">
            <a:avLst/>
          </a:prstGeom>
        </p:spPr>
        <p:txBody>
          <a:bodyPr/>
          <a:p>
            <a:pPr>
              <a:buSzPct val="45000"/>
              <a:buFont typeface="StarSymbol"/>
              <a:buChar char=""/>
            </a:pPr>
            <a:r>
              <a:rPr lang="en-US" sz="3200">
                <a:solidFill>
                  <a:srgbClr val="000000"/>
                </a:solidFill>
                <a:latin typeface="Arial"/>
              </a:rPr>
              <a:t>Click to edit the outline text format</a:t>
            </a:r>
            <a:endParaRPr/>
          </a:p>
          <a:p>
            <a:pPr lvl="1">
              <a:buSzPct val="75000"/>
              <a:buFont typeface="StarSymbol"/>
              <a:buChar char=""/>
            </a:pPr>
            <a:r>
              <a:rPr lang="en-US" sz="3200">
                <a:solidFill>
                  <a:srgbClr val="000000"/>
                </a:solidFill>
                <a:latin typeface="Arial"/>
              </a:rPr>
              <a:t>Second Outline Level</a:t>
            </a:r>
            <a:endParaRPr/>
          </a:p>
          <a:p>
            <a:pPr lvl="2">
              <a:buSzPct val="45000"/>
              <a:buFont typeface="StarSymbol"/>
              <a:buChar char=""/>
            </a:pPr>
            <a:r>
              <a:rPr lang="en-US" sz="3200">
                <a:solidFill>
                  <a:srgbClr val="000000"/>
                </a:solidFill>
                <a:latin typeface="Arial"/>
              </a:rPr>
              <a:t>Third Outline Level</a:t>
            </a:r>
            <a:endParaRPr/>
          </a:p>
          <a:p>
            <a:pPr lvl="3">
              <a:buSzPct val="75000"/>
              <a:buFont typeface="StarSymbol"/>
              <a:buChar char=""/>
            </a:pPr>
            <a:r>
              <a:rPr lang="en-US" sz="3200">
                <a:solidFill>
                  <a:srgbClr val="000000"/>
                </a:solidFill>
                <a:latin typeface="Arial"/>
              </a:rPr>
              <a:t>Fourth Outline Level</a:t>
            </a:r>
            <a:endParaRPr/>
          </a:p>
          <a:p>
            <a:pPr lvl="4">
              <a:buSzPct val="45000"/>
              <a:buFont typeface="StarSymbol"/>
              <a:buChar char=""/>
            </a:pPr>
            <a:r>
              <a:rPr lang="en-US" sz="3200">
                <a:solidFill>
                  <a:srgbClr val="000000"/>
                </a:solidFill>
                <a:latin typeface="Arial"/>
              </a:rPr>
              <a:t>Fifth Outline Level</a:t>
            </a:r>
            <a:endParaRPr/>
          </a:p>
          <a:p>
            <a:pPr lvl="5">
              <a:buSzPct val="45000"/>
              <a:buFont typeface="StarSymbol"/>
              <a:buChar char=""/>
            </a:pPr>
            <a:r>
              <a:rPr lang="en-US" sz="3200">
                <a:solidFill>
                  <a:srgbClr val="000000"/>
                </a:solidFill>
                <a:latin typeface="Arial"/>
              </a:rPr>
              <a:t>Sixth Outline Level</a:t>
            </a:r>
            <a:endParaRPr/>
          </a:p>
          <a:p>
            <a:pPr>
              <a:lnSpc>
                <a:spcPct val="100000"/>
              </a:lnSpc>
              <a:buFont typeface="StarSymbol"/>
              <a:buChar char=""/>
            </a:pPr>
            <a:r>
              <a:rPr lang="en-US" sz="3200">
                <a:solidFill>
                  <a:srgbClr val="000000"/>
                </a:solidFill>
                <a:latin typeface="Arial"/>
              </a:rPr>
              <a:t>Seventh Outline LevelClick to edit Master text styles</a:t>
            </a:r>
            <a:endParaRPr/>
          </a:p>
          <a:p>
            <a:pPr lvl="1">
              <a:lnSpc>
                <a:spcPct val="100000"/>
              </a:lnSpc>
              <a:buFont typeface="StarSymbol"/>
              <a:buChar char=""/>
            </a:pPr>
            <a:r>
              <a:rPr lang="en-US" sz="2800">
                <a:solidFill>
                  <a:srgbClr val="000000"/>
                </a:solidFill>
                <a:latin typeface="Arial"/>
              </a:rPr>
              <a:t>Second level</a:t>
            </a:r>
            <a:endParaRPr/>
          </a:p>
          <a:p>
            <a:pPr lvl="2">
              <a:lnSpc>
                <a:spcPct val="100000"/>
              </a:lnSpc>
              <a:buFont typeface="StarSymbol"/>
              <a:buChar char=""/>
            </a:pPr>
            <a:r>
              <a:rPr lang="en-US" sz="2400">
                <a:solidFill>
                  <a:srgbClr val="000000"/>
                </a:solidFill>
                <a:latin typeface="Arial"/>
              </a:rPr>
              <a:t>Third level</a:t>
            </a:r>
            <a:endParaRPr/>
          </a:p>
          <a:p>
            <a:pPr lvl="3">
              <a:lnSpc>
                <a:spcPct val="100000"/>
              </a:lnSpc>
              <a:buFont typeface="StarSymbol"/>
              <a:buChar char=""/>
            </a:pPr>
            <a:r>
              <a:rPr lang="en-US" sz="2000">
                <a:solidFill>
                  <a:srgbClr val="000000"/>
                </a:solidFill>
                <a:latin typeface="Arial"/>
              </a:rPr>
              <a:t>Fourth level</a:t>
            </a:r>
            <a:endParaRPr/>
          </a:p>
          <a:p>
            <a:pPr lvl="4">
              <a:lnSpc>
                <a:spcPct val="100000"/>
              </a:lnSpc>
              <a:buFont typeface="StarSymbol"/>
              <a:buChar char="»"/>
            </a:pPr>
            <a:r>
              <a:rPr lang="en-US" sz="2000">
                <a:solidFill>
                  <a:srgbClr val="000000"/>
                </a:solidFill>
                <a:latin typeface="Arial"/>
              </a:rPr>
              <a:t>Fifth level</a:t>
            </a:r>
            <a:endParaRPr/>
          </a:p>
        </p:txBody>
      </p:sp>
      <p:sp>
        <p:nvSpPr>
          <p:cNvPr id="41" name="PlaceHolder 3"/>
          <p:cNvSpPr>
            <a:spLocks noGrp="1"/>
          </p:cNvSpPr>
          <p:nvPr>
            <p:ph type="dt"/>
          </p:nvPr>
        </p:nvSpPr>
        <p:spPr>
          <a:xfrm>
            <a:off x="504000" y="6884280"/>
            <a:ext cx="2351880" cy="524520"/>
          </a:xfrm>
          <a:prstGeom prst="rect">
            <a:avLst/>
          </a:prstGeom>
        </p:spPr>
        <p:txBody>
          <a:bodyPr/>
          <a:p>
            <a:endParaRPr/>
          </a:p>
        </p:txBody>
      </p:sp>
      <p:sp>
        <p:nvSpPr>
          <p:cNvPr id="42" name="PlaceHolder 4"/>
          <p:cNvSpPr>
            <a:spLocks noGrp="1"/>
          </p:cNvSpPr>
          <p:nvPr>
            <p:ph type="ftr"/>
          </p:nvPr>
        </p:nvSpPr>
        <p:spPr>
          <a:xfrm>
            <a:off x="3443760" y="6884280"/>
            <a:ext cx="3191400" cy="524520"/>
          </a:xfrm>
          <a:prstGeom prst="rect">
            <a:avLst/>
          </a:prstGeom>
        </p:spPr>
        <p:txBody>
          <a:bodyPr/>
          <a:p>
            <a:endParaRPr/>
          </a:p>
        </p:txBody>
      </p:sp>
      <p:sp>
        <p:nvSpPr>
          <p:cNvPr id="43" name="PlaceHolder 5"/>
          <p:cNvSpPr>
            <a:spLocks noGrp="1"/>
          </p:cNvSpPr>
          <p:nvPr>
            <p:ph type="sldNum"/>
          </p:nvPr>
        </p:nvSpPr>
        <p:spPr>
          <a:xfrm>
            <a:off x="7223760" y="6884280"/>
            <a:ext cx="2351880" cy="524520"/>
          </a:xfrm>
          <a:prstGeom prst="rect">
            <a:avLst/>
          </a:prstGeom>
        </p:spPr>
        <p:txBody>
          <a:bodyPr/>
          <a:p>
            <a:pPr>
              <a:lnSpc>
                <a:spcPct val="100000"/>
              </a:lnSpc>
            </a:pPr>
            <a:fld id="{86DEC199-3306-4ED6-9ECF-992A22AEA16F}" type="slidenum">
              <a:rPr lang="en-US" sz="1400">
                <a:solidFill>
                  <a:srgbClr val="000000"/>
                </a:solidFill>
                <a:latin typeface="Arial"/>
              </a:rPr>
              <a:t>&lt;number&gt;</a:t>
            </a:fld>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jpeg"/><Relationship Id="rId3"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jpeg"/><Relationship Id="rId3" Type="http://schemas.openxmlformats.org/officeDocument/2006/relationships/image" Target="../media/image17.png"/><Relationship Id="rId4"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3.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3" name="TextShape 1"/>
          <p:cNvSpPr txBox="1"/>
          <p:nvPr/>
        </p:nvSpPr>
        <p:spPr>
          <a:xfrm>
            <a:off x="504000" y="302760"/>
            <a:ext cx="9071640" cy="1259640"/>
          </a:xfrm>
          <a:prstGeom prst="rect">
            <a:avLst/>
          </a:prstGeom>
        </p:spPr>
        <p:txBody>
          <a:bodyPr anchor="ctr"/>
          <a:p>
            <a:pPr algn="ctr">
              <a:lnSpc>
                <a:spcPct val="100000"/>
              </a:lnSpc>
            </a:pPr>
            <a:r>
              <a:rPr lang="en-US" sz="4000">
                <a:solidFill>
                  <a:srgbClr val="000000"/>
                </a:solidFill>
                <a:latin typeface="Arial"/>
              </a:rPr>
              <a:t>CAGI slide pack guidelines</a:t>
            </a:r>
            <a:r>
              <a:rPr lang="en-US" sz="4000">
                <a:solidFill>
                  <a:srgbClr val="000000"/>
                </a:solidFill>
                <a:latin typeface="Arial"/>
              </a:rPr>
              <a:t>
</a:t>
            </a:r>
            <a:r>
              <a:rPr lang="en-US">
                <a:solidFill>
                  <a:srgbClr val="000000"/>
                </a:solidFill>
                <a:latin typeface="Arial"/>
              </a:rPr>
              <a:t>I agree to my slides being used according to the following terms: </a:t>
            </a:r>
            <a:r>
              <a:rPr i="1" lang="en-US">
                <a:solidFill>
                  <a:srgbClr val="000000"/>
                </a:solidFill>
                <a:latin typeface="Arial"/>
              </a:rPr>
              <a:t> Manuel Giollo</a:t>
            </a:r>
            <a:endParaRPr/>
          </a:p>
        </p:txBody>
      </p:sp>
      <p:sp>
        <p:nvSpPr>
          <p:cNvPr id="84" name="TextShape 2"/>
          <p:cNvSpPr txBox="1"/>
          <p:nvPr/>
        </p:nvSpPr>
        <p:spPr>
          <a:xfrm>
            <a:off x="504000" y="1764000"/>
            <a:ext cx="9071640" cy="4988880"/>
          </a:xfrm>
          <a:prstGeom prst="rect">
            <a:avLst/>
          </a:prstGeom>
        </p:spPr>
        <p:txBody>
          <a:bodyPr/>
          <a:p>
            <a:pPr>
              <a:lnSpc>
                <a:spcPct val="80000"/>
              </a:lnSpc>
              <a:buFont typeface="StarSymbol"/>
              <a:buChar char=""/>
            </a:pPr>
            <a:r>
              <a:rPr lang="en-US" sz="1400">
                <a:solidFill>
                  <a:srgbClr val="000000"/>
                </a:solidFill>
                <a:latin typeface="Arial"/>
              </a:rPr>
              <a:t>Authors: please include THIS slide at the beginning of your presentation to indicate that you agree with reuse of your slides in CAGI presentations, according to the terms below, and digitally sign by writing your name above.</a:t>
            </a:r>
            <a:endParaRPr/>
          </a:p>
          <a:p>
            <a:pPr>
              <a:lnSpc>
                <a:spcPct val="80000"/>
              </a:lnSpc>
            </a:pPr>
            <a:endParaRPr/>
          </a:p>
          <a:p>
            <a:pPr>
              <a:lnSpc>
                <a:spcPct val="80000"/>
              </a:lnSpc>
              <a:buFont typeface="StarSymbol"/>
              <a:buChar char=""/>
            </a:pPr>
            <a:r>
              <a:rPr lang="en-US" sz="1400">
                <a:solidFill>
                  <a:srgbClr val="000000"/>
                </a:solidFill>
                <a:latin typeface="Arial"/>
              </a:rPr>
              <a:t>To disseminate the CAGI results, I encourage all CAGI participants to remix these CAGI slides for inclusion in their oral and poster presentations</a:t>
            </a:r>
            <a:endParaRPr/>
          </a:p>
          <a:p>
            <a:pPr>
              <a:lnSpc>
                <a:spcPct val="80000"/>
              </a:lnSpc>
              <a:buFont typeface="StarSymbol"/>
              <a:buChar char=""/>
            </a:pPr>
            <a:r>
              <a:rPr lang="en-US" sz="1400">
                <a:solidFill>
                  <a:srgbClr val="000000"/>
                </a:solidFill>
                <a:latin typeface="Arial"/>
              </a:rPr>
              <a:t>CAGI participants may use or publish any content of these slides only in compliance with the CAGI Data Use Agreement</a:t>
            </a:r>
            <a:endParaRPr/>
          </a:p>
          <a:p>
            <a:pPr>
              <a:lnSpc>
                <a:spcPct val="80000"/>
              </a:lnSpc>
              <a:buFont typeface="StarSymbol"/>
              <a:buChar char=""/>
            </a:pPr>
            <a:r>
              <a:rPr lang="en-US" sz="1400">
                <a:solidFill>
                  <a:srgbClr val="000000"/>
                </a:solidFill>
                <a:latin typeface="Arial"/>
              </a:rPr>
              <a:t>CAGI participants may not cite or publish any content of these slides except with the written permission of the originating author or in the primary CAGI publications</a:t>
            </a:r>
            <a:endParaRPr/>
          </a:p>
          <a:p>
            <a:pPr>
              <a:lnSpc>
                <a:spcPct val="80000"/>
              </a:lnSpc>
              <a:buFont typeface="StarSymbol"/>
              <a:buChar char=""/>
            </a:pPr>
            <a:r>
              <a:rPr lang="en-US" sz="1400">
                <a:solidFill>
                  <a:srgbClr val="000000"/>
                </a:solidFill>
                <a:latin typeface="Arial"/>
              </a:rPr>
              <a:t>CAGI participants must acknowledge the original authors of these slides and CAGI 2013.  Include the acknowledgement banner across the bottom</a:t>
            </a:r>
            <a:endParaRPr/>
          </a:p>
          <a:p>
            <a:pPr>
              <a:lnSpc>
                <a:spcPct val="80000"/>
              </a:lnSpc>
              <a:buFont typeface="StarSymbol"/>
              <a:buChar char=""/>
            </a:pPr>
            <a:r>
              <a:rPr lang="en-US" sz="1400">
                <a:solidFill>
                  <a:srgbClr val="000000"/>
                </a:solidFill>
                <a:latin typeface="Arial"/>
              </a:rPr>
              <a:t>CAGI participants must include the CAGI credits slide in their presentations</a:t>
            </a:r>
            <a:endParaRPr/>
          </a:p>
          <a:p>
            <a:pPr>
              <a:lnSpc>
                <a:spcPct val="80000"/>
              </a:lnSpc>
              <a:buFont typeface="StarSymbol"/>
              <a:buChar char=""/>
            </a:pPr>
            <a:r>
              <a:rPr lang="en-US" sz="1400">
                <a:solidFill>
                  <a:srgbClr val="000000"/>
                </a:solidFill>
                <a:latin typeface="Arial"/>
              </a:rPr>
              <a:t>Slides with a red slash (no remix) may not be included in a presentation unless all attendees are registered CAGI participants who signed the data use agreement</a:t>
            </a:r>
            <a:endParaRPr/>
          </a:p>
          <a:p>
            <a:pPr>
              <a:lnSpc>
                <a:spcPct val="80000"/>
              </a:lnSpc>
              <a:buFont typeface="StarSymbol"/>
              <a:buChar char=""/>
            </a:pPr>
            <a:r>
              <a:rPr lang="en-US" sz="1400">
                <a:solidFill>
                  <a:srgbClr val="000000"/>
                </a:solidFill>
                <a:latin typeface="Arial"/>
              </a:rPr>
              <a:t>Slides with a red X over the entire slide may not be  used in any circumstances</a:t>
            </a:r>
            <a:endParaRPr/>
          </a:p>
          <a:p>
            <a:pPr>
              <a:lnSpc>
                <a:spcPct val="80000"/>
              </a:lnSpc>
              <a:buFont typeface="StarSymbol"/>
              <a:buChar char=""/>
            </a:pPr>
            <a:r>
              <a:rPr lang="en-US" sz="1400">
                <a:solidFill>
                  <a:srgbClr val="000000"/>
                </a:solidFill>
                <a:latin typeface="Arial"/>
              </a:rPr>
              <a:t>Slides with a blue slash (embargoed) may not be used unless the embargo is explicitly lifted</a:t>
            </a:r>
            <a:endParaRPr/>
          </a:p>
          <a:p>
            <a:pPr>
              <a:lnSpc>
                <a:spcPct val="80000"/>
              </a:lnSpc>
              <a:buFont typeface="StarSymbol"/>
              <a:buChar char=""/>
            </a:pPr>
            <a:r>
              <a:rPr lang="en-US" sz="1400">
                <a:solidFill>
                  <a:srgbClr val="000000"/>
                </a:solidFill>
                <a:latin typeface="Arial"/>
              </a:rPr>
              <a:t>Slides without slash or X may be tweeted unless flagged with the “No tweet” icon.</a:t>
            </a:r>
            <a:endParaRPr/>
          </a:p>
          <a:p>
            <a:pPr>
              <a:lnSpc>
                <a:spcPct val="80000"/>
              </a:lnSpc>
              <a:buFont typeface="StarSymbol"/>
              <a:buChar char=""/>
            </a:pPr>
            <a:r>
              <a:rPr lang="en-US" sz="1400">
                <a:solidFill>
                  <a:srgbClr val="000000"/>
                </a:solidFill>
                <a:latin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a:lnSpc>
                <a:spcPct val="80000"/>
              </a:lnSpc>
            </a:pPr>
            <a:endParaRPr/>
          </a:p>
          <a:p>
            <a:pPr>
              <a:lnSpc>
                <a:spcPct val="80000"/>
              </a:lnSpc>
              <a:buFont typeface="StarSymbol"/>
              <a:buChar char=""/>
            </a:pPr>
            <a:r>
              <a:rPr lang="en-US" sz="1400">
                <a:solidFill>
                  <a:srgbClr val="000000"/>
                </a:solidFill>
                <a:latin typeface="Arial"/>
              </a:rPr>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sp>
        <p:nvSpPr>
          <p:cNvPr id="85" name="CustomShape 3"/>
          <p:cNvSpPr/>
          <p:nvPr/>
        </p:nvSpPr>
        <p:spPr>
          <a:xfrm>
            <a:off x="9330480" y="5194440"/>
            <a:ext cx="484200" cy="484200"/>
          </a:xfrm>
          <a:prstGeom prst="ellipse">
            <a:avLst/>
          </a:prstGeom>
          <a:solidFill>
            <a:srgbClr val="ffffff"/>
          </a:solidFill>
          <a:ln w="28440">
            <a:solidFill>
              <a:srgbClr val="ff0200"/>
            </a:solidFill>
            <a:round/>
          </a:ln>
        </p:spPr>
      </p:sp>
      <p:pic>
        <p:nvPicPr>
          <p:cNvPr id="86" name="Picture 7" descr=""/>
          <p:cNvPicPr/>
          <p:nvPr/>
        </p:nvPicPr>
        <p:blipFill>
          <a:blip r:embed="rId1"/>
          <a:stretch>
            <a:fillRect/>
          </a:stretch>
        </p:blipFill>
        <p:spPr>
          <a:xfrm>
            <a:off x="9378000" y="5284440"/>
            <a:ext cx="389520" cy="310320"/>
          </a:xfrm>
          <a:prstGeom prst="rect">
            <a:avLst/>
          </a:prstGeom>
          <a:ln>
            <a:noFill/>
          </a:ln>
        </p:spPr>
      </p:pic>
      <p:sp>
        <p:nvSpPr>
          <p:cNvPr id="87" name="Line 4"/>
          <p:cNvSpPr/>
          <p:nvPr/>
        </p:nvSpPr>
        <p:spPr>
          <a:xfrm flipV="1">
            <a:off x="9409680" y="5241600"/>
            <a:ext cx="334440" cy="389880"/>
          </a:xfrm>
          <a:prstGeom prst="line">
            <a:avLst/>
          </a:prstGeom>
          <a:ln w="28440">
            <a:solidFill>
              <a:srgbClr val="ff0200"/>
            </a:solidFill>
            <a:round/>
          </a:ln>
        </p:spPr>
      </p:sp>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8" name="CustomShape 1"/>
          <p:cNvSpPr/>
          <p:nvPr/>
        </p:nvSpPr>
        <p:spPr>
          <a:xfrm>
            <a:off x="0" y="0"/>
            <a:ext cx="10079280" cy="222228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800">
                <a:solidFill>
                  <a:srgbClr val="262626"/>
                </a:solidFill>
                <a:latin typeface="Calibri"/>
                <a:ea typeface="Droid Sans Fallback"/>
              </a:rPr>
              <a:t>A Retrospective Look at the State of Art for Crohn’s Disease Challenge</a:t>
            </a:r>
            <a:endParaRPr/>
          </a:p>
        </p:txBody>
      </p:sp>
      <p:sp>
        <p:nvSpPr>
          <p:cNvPr id="89" name="Line 2"/>
          <p:cNvSpPr/>
          <p:nvPr/>
        </p:nvSpPr>
        <p:spPr>
          <a:xfrm>
            <a:off x="211320" y="7113240"/>
            <a:ext cx="9670320" cy="0"/>
          </a:xfrm>
          <a:prstGeom prst="line">
            <a:avLst/>
          </a:prstGeom>
          <a:ln w="9360">
            <a:solidFill>
              <a:srgbClr val="4a7ebb"/>
            </a:solidFill>
            <a:round/>
          </a:ln>
        </p:spPr>
      </p:sp>
      <p:sp>
        <p:nvSpPr>
          <p:cNvPr id="90" name="CustomShape 3"/>
          <p:cNvSpPr/>
          <p:nvPr/>
        </p:nvSpPr>
        <p:spPr>
          <a:xfrm>
            <a:off x="9088200" y="7187400"/>
            <a:ext cx="1070640" cy="401760"/>
          </a:xfrm>
          <a:prstGeom prst="rect">
            <a:avLst/>
          </a:prstGeom>
          <a:noFill/>
          <a:ln>
            <a:noFill/>
          </a:ln>
        </p:spPr>
      </p:sp>
      <p:sp>
        <p:nvSpPr>
          <p:cNvPr id="91" name="CustomShape 4"/>
          <p:cNvSpPr/>
          <p:nvPr/>
        </p:nvSpPr>
        <p:spPr>
          <a:xfrm>
            <a:off x="4356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92" name="CustomShape 5"/>
          <p:cNvSpPr/>
          <p:nvPr/>
        </p:nvSpPr>
        <p:spPr>
          <a:xfrm>
            <a:off x="6705720" y="5446440"/>
            <a:ext cx="2445120" cy="1308960"/>
          </a:xfrm>
          <a:prstGeom prst="rect">
            <a:avLst/>
          </a:prstGeom>
          <a:noFill/>
          <a:ln>
            <a:noFill/>
          </a:ln>
        </p:spPr>
        <p:txBody>
          <a:bodyPr wrap="none" lIns="90000" rIns="90000" tIns="45000" bIns="45000"/>
          <a:p>
            <a:pPr algn="r"/>
            <a:r>
              <a:rPr lang="en-US" sz="2200">
                <a:solidFill>
                  <a:srgbClr val="262626"/>
                </a:solidFill>
                <a:latin typeface="Calibri"/>
              </a:rPr>
              <a:t>David T Jones</a:t>
            </a:r>
            <a:endParaRPr/>
          </a:p>
          <a:p>
            <a:pPr algn="r"/>
            <a:endParaRPr/>
          </a:p>
          <a:p>
            <a:pPr algn="r"/>
            <a:endParaRPr/>
          </a:p>
          <a:p>
            <a:pPr algn="r"/>
            <a:r>
              <a:rPr lang="en-US" sz="2200">
                <a:solidFill>
                  <a:srgbClr val="262626"/>
                </a:solidFill>
                <a:latin typeface="Calibri"/>
              </a:rPr>
              <a:t>26th March, 2016</a:t>
            </a:r>
            <a:endParaRPr/>
          </a:p>
        </p:txBody>
      </p:sp>
      <p:pic>
        <p:nvPicPr>
          <p:cNvPr id="93" name="" descr=""/>
          <p:cNvPicPr/>
          <p:nvPr/>
        </p:nvPicPr>
        <p:blipFill>
          <a:blip r:embed="rId1"/>
          <a:stretch>
            <a:fillRect/>
          </a:stretch>
        </p:blipFill>
        <p:spPr>
          <a:xfrm>
            <a:off x="5852160" y="2468880"/>
            <a:ext cx="3270600" cy="2959920"/>
          </a:xfrm>
          <a:prstGeom prst="rect">
            <a:avLst/>
          </a:prstGeom>
          <a:ln>
            <a:noFill/>
          </a:ln>
        </p:spPr>
      </p:pic>
      <p:sp>
        <p:nvSpPr>
          <p:cNvPr id="94" name="CustomShape 6"/>
          <p:cNvSpPr/>
          <p:nvPr/>
        </p:nvSpPr>
        <p:spPr>
          <a:xfrm>
            <a:off x="365760" y="2377440"/>
            <a:ext cx="2445120" cy="1308960"/>
          </a:xfrm>
          <a:prstGeom prst="rect">
            <a:avLst/>
          </a:prstGeom>
          <a:noFill/>
          <a:ln>
            <a:noFill/>
          </a:ln>
        </p:spPr>
        <p:txBody>
          <a:bodyPr wrap="none" lIns="90000" rIns="90000" tIns="45000" bIns="45000"/>
          <a:p>
            <a:pPr algn="r"/>
            <a:r>
              <a:rPr lang="en-US" sz="2200">
                <a:solidFill>
                  <a:srgbClr val="262626"/>
                </a:solidFill>
                <a:latin typeface="Calibri"/>
              </a:rPr>
              <a:t>Manuel Giollo</a:t>
            </a:r>
            <a:endParaRPr/>
          </a:p>
        </p:txBody>
      </p:sp>
      <p:pic>
        <p:nvPicPr>
          <p:cNvPr id="95" name="" descr=""/>
          <p:cNvPicPr/>
          <p:nvPr/>
        </p:nvPicPr>
        <p:blipFill>
          <a:blip r:embed="rId2"/>
          <a:stretch>
            <a:fillRect/>
          </a:stretch>
        </p:blipFill>
        <p:spPr>
          <a:xfrm>
            <a:off x="767520" y="3052080"/>
            <a:ext cx="2598120" cy="3062880"/>
          </a:xfrm>
          <a:prstGeom prst="rect">
            <a:avLst/>
          </a:prstGeom>
          <a:ln>
            <a:noFill/>
          </a:ln>
        </p:spPr>
      </p:pic>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6" name="Line 1"/>
          <p:cNvSpPr/>
          <p:nvPr/>
        </p:nvSpPr>
        <p:spPr>
          <a:xfrm>
            <a:off x="211320" y="7113240"/>
            <a:ext cx="9670320" cy="0"/>
          </a:xfrm>
          <a:prstGeom prst="line">
            <a:avLst/>
          </a:prstGeom>
          <a:ln w="9360">
            <a:solidFill>
              <a:srgbClr val="4a7ebb"/>
            </a:solidFill>
            <a:round/>
          </a:ln>
        </p:spPr>
      </p:sp>
      <p:sp>
        <p:nvSpPr>
          <p:cNvPr id="97" name="CustomShape 2"/>
          <p:cNvSpPr/>
          <p:nvPr/>
        </p:nvSpPr>
        <p:spPr>
          <a:xfrm>
            <a:off x="9088200" y="7187400"/>
            <a:ext cx="1070640" cy="401760"/>
          </a:xfrm>
          <a:prstGeom prst="rect">
            <a:avLst/>
          </a:prstGeom>
          <a:noFill/>
          <a:ln>
            <a:noFill/>
          </a:ln>
        </p:spPr>
      </p:sp>
      <p:sp>
        <p:nvSpPr>
          <p:cNvPr id="98"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Improvements?</a:t>
            </a:r>
            <a:endParaRPr/>
          </a:p>
        </p:txBody>
      </p:sp>
      <p:pic>
        <p:nvPicPr>
          <p:cNvPr id="99" name="" descr=""/>
          <p:cNvPicPr/>
          <p:nvPr/>
        </p:nvPicPr>
        <p:blipFill>
          <a:blip r:embed="rId1"/>
          <a:stretch>
            <a:fillRect/>
          </a:stretch>
        </p:blipFill>
        <p:spPr>
          <a:xfrm>
            <a:off x="436320" y="1349280"/>
            <a:ext cx="2619360" cy="1984320"/>
          </a:xfrm>
          <a:prstGeom prst="rect">
            <a:avLst/>
          </a:prstGeom>
          <a:ln>
            <a:noFill/>
          </a:ln>
        </p:spPr>
      </p:pic>
      <p:pic>
        <p:nvPicPr>
          <p:cNvPr id="100" name="" descr=""/>
          <p:cNvPicPr/>
          <p:nvPr/>
        </p:nvPicPr>
        <p:blipFill>
          <a:blip r:embed="rId2"/>
          <a:stretch>
            <a:fillRect/>
          </a:stretch>
        </p:blipFill>
        <p:spPr>
          <a:xfrm>
            <a:off x="3809880" y="1269720"/>
            <a:ext cx="2698200" cy="2063520"/>
          </a:xfrm>
          <a:prstGeom prst="rect">
            <a:avLst/>
          </a:prstGeom>
          <a:ln>
            <a:noFill/>
          </a:ln>
        </p:spPr>
      </p:pic>
      <p:pic>
        <p:nvPicPr>
          <p:cNvPr id="101" name="" descr=""/>
          <p:cNvPicPr/>
          <p:nvPr/>
        </p:nvPicPr>
        <p:blipFill>
          <a:blip r:embed="rId3"/>
          <a:stretch>
            <a:fillRect/>
          </a:stretch>
        </p:blipFill>
        <p:spPr>
          <a:xfrm>
            <a:off x="6905160" y="1288080"/>
            <a:ext cx="2857320" cy="2204280"/>
          </a:xfrm>
          <a:prstGeom prst="rect">
            <a:avLst/>
          </a:prstGeom>
          <a:ln>
            <a:noFill/>
          </a:ln>
        </p:spPr>
      </p:pic>
      <p:sp>
        <p:nvSpPr>
          <p:cNvPr id="102" name="CustomShape 4"/>
          <p:cNvSpPr/>
          <p:nvPr/>
        </p:nvSpPr>
        <p:spPr>
          <a:xfrm>
            <a:off x="3333240" y="1825200"/>
            <a:ext cx="635040" cy="396720"/>
          </a:xfrm>
          <a:prstGeom prst="rightArrow">
            <a:avLst>
              <a:gd name="adj1" fmla="val 16200"/>
              <a:gd name="adj2" fmla="val 5400"/>
            </a:avLst>
          </a:prstGeom>
          <a:gradFill>
            <a:gsLst>
              <a:gs pos="0">
                <a:srgbClr val="ffffff"/>
              </a:gs>
              <a:gs pos="100000">
                <a:srgbClr val="008000"/>
              </a:gs>
            </a:gsLst>
            <a:path path="circle"/>
          </a:gradFill>
          <a:ln>
            <a:solidFill>
              <a:srgbClr val="3465a4"/>
            </a:solidFill>
          </a:ln>
        </p:spPr>
      </p:sp>
      <p:sp>
        <p:nvSpPr>
          <p:cNvPr id="103" name="CustomShape 5"/>
          <p:cNvSpPr/>
          <p:nvPr/>
        </p:nvSpPr>
        <p:spPr>
          <a:xfrm>
            <a:off x="6508080" y="1825200"/>
            <a:ext cx="635040" cy="396720"/>
          </a:xfrm>
          <a:prstGeom prst="rightArrow">
            <a:avLst>
              <a:gd name="adj1" fmla="val 16200"/>
              <a:gd name="adj2" fmla="val 5400"/>
            </a:avLst>
          </a:prstGeom>
          <a:gradFill>
            <a:gsLst>
              <a:gs pos="0">
                <a:srgbClr val="ffffff"/>
              </a:gs>
              <a:gs pos="100000">
                <a:srgbClr val="008000"/>
              </a:gs>
            </a:gsLst>
            <a:path path="circle"/>
          </a:gradFill>
          <a:ln>
            <a:solidFill>
              <a:srgbClr val="3465a4"/>
            </a:solidFill>
          </a:ln>
        </p:spPr>
      </p:sp>
      <p:sp>
        <p:nvSpPr>
          <p:cNvPr id="104" name="CustomShape 6"/>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05" name="CustomShape 7"/>
          <p:cNvSpPr/>
          <p:nvPr/>
        </p:nvSpPr>
        <p:spPr>
          <a:xfrm>
            <a:off x="396720" y="3611160"/>
            <a:ext cx="2619360" cy="3333600"/>
          </a:xfrm>
          <a:prstGeom prst="roundRect">
            <a:avLst>
              <a:gd name="adj" fmla="val 3600"/>
            </a:avLst>
          </a:prstGeom>
          <a:gradFill>
            <a:gsLst>
              <a:gs pos="0">
                <a:srgbClr val="cfe7f5"/>
              </a:gs>
              <a:gs pos="100000">
                <a:srgbClr val="ffffff"/>
              </a:gs>
            </a:gsLst>
            <a:lin ang="5400000"/>
          </a:gradFill>
          <a:ln>
            <a:noFill/>
          </a:ln>
        </p:spPr>
        <p:txBody>
          <a:bodyPr wrap="none" lIns="90000" rIns="90000" tIns="45000" bIns="45000" anchor="ctr"/>
          <a:p>
            <a:pPr>
              <a:lnSpc>
                <a:spcPct val="150000"/>
              </a:lnSpc>
              <a:buSzPct val="45000"/>
              <a:buFont typeface="StarSymbol"/>
              <a:buChar char=""/>
            </a:pPr>
            <a:r>
              <a:rPr b="1" lang="en-US" sz="1990">
                <a:latin typeface="Arial"/>
              </a:rPr>
              <a:t>ANNOVAR</a:t>
            </a:r>
            <a:endParaRPr/>
          </a:p>
          <a:p>
            <a:pPr>
              <a:lnSpc>
                <a:spcPct val="150000"/>
              </a:lnSpc>
              <a:buSzPct val="45000"/>
              <a:buFont typeface="StarSymbol"/>
              <a:buChar char=""/>
            </a:pPr>
            <a:r>
              <a:rPr b="1" lang="en-US" sz="1990">
                <a:latin typeface="Arial"/>
              </a:rPr>
              <a:t>Genome Browser</a:t>
            </a:r>
            <a:endParaRPr/>
          </a:p>
          <a:p>
            <a:pPr>
              <a:lnSpc>
                <a:spcPct val="150000"/>
              </a:lnSpc>
              <a:buSzPct val="45000"/>
              <a:buFont typeface="StarSymbol"/>
              <a:buChar char=""/>
            </a:pPr>
            <a:r>
              <a:rPr b="1" lang="en-US" sz="1990">
                <a:latin typeface="Arial"/>
              </a:rPr>
              <a:t>dbSNP</a:t>
            </a:r>
            <a:endParaRPr/>
          </a:p>
          <a:p>
            <a:pPr>
              <a:lnSpc>
                <a:spcPct val="150000"/>
              </a:lnSpc>
              <a:buSzPct val="45000"/>
              <a:buFont typeface="StarSymbol"/>
              <a:buChar char=""/>
            </a:pPr>
            <a:r>
              <a:rPr b="1" lang="en-US" sz="1990">
                <a:latin typeface="Arial"/>
              </a:rPr>
              <a:t>PheGenI</a:t>
            </a:r>
            <a:endParaRPr/>
          </a:p>
          <a:p>
            <a:pPr>
              <a:lnSpc>
                <a:spcPct val="150000"/>
              </a:lnSpc>
              <a:buSzPct val="45000"/>
              <a:buFont typeface="StarSymbol"/>
              <a:buChar char=""/>
            </a:pPr>
            <a:r>
              <a:rPr b="1" lang="en-US" sz="1990">
                <a:latin typeface="Arial"/>
              </a:rPr>
              <a:t>OMIM</a:t>
            </a:r>
            <a:endParaRPr/>
          </a:p>
          <a:p>
            <a:pPr>
              <a:lnSpc>
                <a:spcPct val="150000"/>
              </a:lnSpc>
              <a:buSzPct val="45000"/>
              <a:buFont typeface="StarSymbol"/>
              <a:buChar char=""/>
            </a:pPr>
            <a:r>
              <a:rPr b="1" lang="en-US" sz="1990">
                <a:latin typeface="Arial"/>
              </a:rPr>
              <a:t>SIFT</a:t>
            </a:r>
            <a:endParaRPr/>
          </a:p>
        </p:txBody>
      </p:sp>
      <p:sp>
        <p:nvSpPr>
          <p:cNvPr id="106" name="CustomShape 8"/>
          <p:cNvSpPr/>
          <p:nvPr/>
        </p:nvSpPr>
        <p:spPr>
          <a:xfrm>
            <a:off x="3730320" y="3611160"/>
            <a:ext cx="2619360" cy="3333600"/>
          </a:xfrm>
          <a:prstGeom prst="roundRect">
            <a:avLst>
              <a:gd name="adj" fmla="val 3600"/>
            </a:avLst>
          </a:prstGeom>
          <a:gradFill>
            <a:gsLst>
              <a:gs pos="0">
                <a:srgbClr val="cfe7f5"/>
              </a:gs>
              <a:gs pos="100000">
                <a:srgbClr val="ffffff"/>
              </a:gs>
            </a:gsLst>
            <a:lin ang="5400000"/>
          </a:gradFill>
          <a:ln>
            <a:noFill/>
          </a:ln>
        </p:spPr>
        <p:txBody>
          <a:bodyPr wrap="none" lIns="90000" rIns="90000" tIns="45000" bIns="45000" anchor="ctr"/>
          <a:p>
            <a:pPr>
              <a:lnSpc>
                <a:spcPct val="150000"/>
              </a:lnSpc>
              <a:buSzPct val="45000"/>
              <a:buFont typeface="StarSymbol"/>
              <a:buChar char=""/>
            </a:pPr>
            <a:r>
              <a:rPr b="1" lang="en-US" sz="1990">
                <a:latin typeface="Arial"/>
              </a:rPr>
              <a:t>STRING-DB</a:t>
            </a:r>
            <a:endParaRPr/>
          </a:p>
          <a:p>
            <a:pPr>
              <a:lnSpc>
                <a:spcPct val="150000"/>
              </a:lnSpc>
              <a:buSzPct val="45000"/>
              <a:buFont typeface="StarSymbol"/>
              <a:buChar char=""/>
            </a:pPr>
            <a:r>
              <a:rPr b="1" lang="en-US" sz="1990">
                <a:solidFill>
                  <a:srgbClr val="ff0000"/>
                </a:solidFill>
                <a:latin typeface="Arial"/>
              </a:rPr>
              <a:t>ToppGene</a:t>
            </a:r>
            <a:endParaRPr/>
          </a:p>
          <a:p>
            <a:pPr>
              <a:lnSpc>
                <a:spcPct val="150000"/>
              </a:lnSpc>
              <a:buSzPct val="45000"/>
              <a:buFont typeface="StarSymbol"/>
              <a:buChar char=""/>
            </a:pPr>
            <a:r>
              <a:rPr b="1" lang="en-US" sz="1990">
                <a:solidFill>
                  <a:srgbClr val="ff0000"/>
                </a:solidFill>
                <a:latin typeface="Arial"/>
              </a:rPr>
              <a:t>Endeavour</a:t>
            </a:r>
            <a:endParaRPr/>
          </a:p>
          <a:p>
            <a:pPr>
              <a:lnSpc>
                <a:spcPct val="150000"/>
              </a:lnSpc>
              <a:buSzPct val="45000"/>
              <a:buFont typeface="StarSymbol"/>
              <a:buChar char=""/>
            </a:pPr>
            <a:r>
              <a:rPr b="1" lang="en-US" sz="1990">
                <a:solidFill>
                  <a:srgbClr val="ff0000"/>
                </a:solidFill>
                <a:latin typeface="Arial"/>
              </a:rPr>
              <a:t>TiGER</a:t>
            </a:r>
            <a:endParaRPr/>
          </a:p>
          <a:p>
            <a:pPr>
              <a:lnSpc>
                <a:spcPct val="150000"/>
              </a:lnSpc>
              <a:buSzPct val="45000"/>
              <a:buFont typeface="StarSymbol"/>
              <a:buChar char=""/>
            </a:pPr>
            <a:r>
              <a:rPr b="1" lang="en-US" sz="1990">
                <a:solidFill>
                  <a:srgbClr val="ff0000"/>
                </a:solidFill>
                <a:latin typeface="Arial"/>
              </a:rPr>
              <a:t>Network param.</a:t>
            </a:r>
            <a:endParaRPr/>
          </a:p>
        </p:txBody>
      </p:sp>
      <p:sp>
        <p:nvSpPr>
          <p:cNvPr id="107" name="CustomShape 9"/>
          <p:cNvSpPr/>
          <p:nvPr/>
        </p:nvSpPr>
        <p:spPr>
          <a:xfrm>
            <a:off x="6984360" y="3611160"/>
            <a:ext cx="2619360" cy="3333600"/>
          </a:xfrm>
          <a:prstGeom prst="roundRect">
            <a:avLst>
              <a:gd name="adj" fmla="val 3600"/>
            </a:avLst>
          </a:prstGeom>
          <a:gradFill>
            <a:gsLst>
              <a:gs pos="0">
                <a:srgbClr val="cfe7f5"/>
              </a:gs>
              <a:gs pos="100000">
                <a:srgbClr val="ffffff"/>
              </a:gs>
            </a:gsLst>
            <a:lin ang="5400000"/>
          </a:gradFill>
          <a:ln>
            <a:noFill/>
          </a:ln>
        </p:spPr>
        <p:txBody>
          <a:bodyPr wrap="none" lIns="90000" rIns="90000" tIns="45000" bIns="45000" anchor="ctr"/>
          <a:p>
            <a:pPr algn="ctr">
              <a:lnSpc>
                <a:spcPct val="150000"/>
              </a:lnSpc>
            </a:pPr>
            <a:r>
              <a:rPr b="1" lang="en-US" sz="1990">
                <a:solidFill>
                  <a:srgbClr val="ff0000"/>
                </a:solidFill>
                <a:latin typeface="Arial"/>
              </a:rPr>
              <a:t>From few SNPs per</a:t>
            </a:r>
            <a:endParaRPr/>
          </a:p>
          <a:p>
            <a:pPr algn="ctr">
              <a:lnSpc>
                <a:spcPct val="150000"/>
              </a:lnSpc>
            </a:pPr>
            <a:r>
              <a:rPr b="1" lang="en-US" sz="1990">
                <a:solidFill>
                  <a:srgbClr val="ff0000"/>
                </a:solidFill>
                <a:latin typeface="Arial"/>
              </a:rPr>
              <a:t>Dataset</a:t>
            </a:r>
            <a:endParaRPr/>
          </a:p>
          <a:p>
            <a:pPr algn="ctr">
              <a:lnSpc>
                <a:spcPct val="150000"/>
              </a:lnSpc>
            </a:pPr>
            <a:r>
              <a:rPr b="1" lang="en-US" sz="1990">
                <a:solidFill>
                  <a:srgbClr val="ff0000"/>
                </a:solidFill>
                <a:latin typeface="Arial"/>
              </a:rPr>
              <a:t>To several per family</a:t>
            </a:r>
            <a:endParaRPr/>
          </a:p>
        </p:txBody>
      </p:sp>
      <p:sp>
        <p:nvSpPr>
          <p:cNvPr id="108" name="CustomShape 10"/>
          <p:cNvSpPr/>
          <p:nvPr/>
        </p:nvSpPr>
        <p:spPr>
          <a:xfrm>
            <a:off x="3611160" y="3015720"/>
            <a:ext cx="793800" cy="595440"/>
          </a:xfrm>
          <a:prstGeom prst="rect">
            <a:avLst/>
          </a:prstGeom>
          <a:solidFill>
            <a:srgbClr val="ffffff"/>
          </a:solidFill>
          <a:ln>
            <a:noFill/>
          </a:ln>
        </p:spPr>
      </p:sp>
      <p:sp>
        <p:nvSpPr>
          <p:cNvPr id="109" name="CustomShape 11"/>
          <p:cNvSpPr/>
          <p:nvPr/>
        </p:nvSpPr>
        <p:spPr>
          <a:xfrm>
            <a:off x="6547680" y="3015720"/>
            <a:ext cx="793800" cy="595440"/>
          </a:xfrm>
          <a:prstGeom prst="rect">
            <a:avLst/>
          </a:prstGeom>
          <a:solidFill>
            <a:srgbClr val="ffffff"/>
          </a:solidFill>
          <a:ln>
            <a:noFill/>
          </a:ln>
        </p:spPr>
      </p:sp>
      <p:sp>
        <p:nvSpPr>
          <p:cNvPr id="110" name="CustomShape 12"/>
          <p:cNvSpPr/>
          <p:nvPr/>
        </p:nvSpPr>
        <p:spPr>
          <a:xfrm>
            <a:off x="317160" y="3015720"/>
            <a:ext cx="793800" cy="595440"/>
          </a:xfrm>
          <a:prstGeom prst="rect">
            <a:avLst/>
          </a:prstGeom>
          <a:solidFill>
            <a:srgbClr val="ffffff"/>
          </a:solidFill>
          <a:ln>
            <a:noFill/>
          </a:ln>
        </p:spPr>
      </p:sp>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111" name="" descr=""/>
          <p:cNvPicPr/>
          <p:nvPr/>
        </p:nvPicPr>
        <p:blipFill>
          <a:blip r:embed="rId1"/>
          <a:srcRect l="0" t="5000" r="0" b="5000"/>
          <a:stretch>
            <a:fillRect/>
          </a:stretch>
        </p:blipFill>
        <p:spPr>
          <a:xfrm>
            <a:off x="822960" y="979920"/>
            <a:ext cx="7602480" cy="6281640"/>
          </a:xfrm>
          <a:prstGeom prst="rect">
            <a:avLst/>
          </a:prstGeom>
          <a:ln>
            <a:noFill/>
          </a:ln>
        </p:spPr>
      </p:pic>
      <p:sp>
        <p:nvSpPr>
          <p:cNvPr id="112" name="Line 1"/>
          <p:cNvSpPr/>
          <p:nvPr/>
        </p:nvSpPr>
        <p:spPr>
          <a:xfrm>
            <a:off x="211320" y="7113240"/>
            <a:ext cx="9670320" cy="0"/>
          </a:xfrm>
          <a:prstGeom prst="line">
            <a:avLst/>
          </a:prstGeom>
          <a:ln w="9360">
            <a:solidFill>
              <a:srgbClr val="4a7ebb"/>
            </a:solidFill>
            <a:round/>
          </a:ln>
        </p:spPr>
      </p:sp>
      <p:sp>
        <p:nvSpPr>
          <p:cNvPr id="113" name="CustomShape 2"/>
          <p:cNvSpPr/>
          <p:nvPr/>
        </p:nvSpPr>
        <p:spPr>
          <a:xfrm>
            <a:off x="9088200" y="7187400"/>
            <a:ext cx="1070640" cy="401760"/>
          </a:xfrm>
          <a:prstGeom prst="rect">
            <a:avLst/>
          </a:prstGeom>
          <a:noFill/>
          <a:ln>
            <a:noFill/>
          </a:ln>
        </p:spPr>
      </p:sp>
      <p:sp>
        <p:nvSpPr>
          <p:cNvPr id="114"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Sample clustering 13/15</a:t>
            </a:r>
            <a:endParaRPr/>
          </a:p>
        </p:txBody>
      </p:sp>
      <p:sp>
        <p:nvSpPr>
          <p:cNvPr id="115"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16" name="CustomShape 5"/>
          <p:cNvSpPr/>
          <p:nvPr/>
        </p:nvSpPr>
        <p:spPr>
          <a:xfrm>
            <a:off x="6547680" y="3015720"/>
            <a:ext cx="793800" cy="595440"/>
          </a:xfrm>
          <a:prstGeom prst="rect">
            <a:avLst/>
          </a:prstGeom>
          <a:solidFill>
            <a:srgbClr val="ffffff"/>
          </a:solidFill>
          <a:ln>
            <a:noFill/>
          </a:ln>
        </p:spPr>
      </p:sp>
      <p:sp>
        <p:nvSpPr>
          <p:cNvPr id="117" name="CustomShape 6"/>
          <p:cNvSpPr/>
          <p:nvPr/>
        </p:nvSpPr>
        <p:spPr>
          <a:xfrm>
            <a:off x="5963040" y="1044360"/>
            <a:ext cx="2468880" cy="5996520"/>
          </a:xfrm>
          <a:prstGeom prst="roundRect">
            <a:avLst>
              <a:gd name="adj" fmla="val 811"/>
            </a:avLst>
          </a:prstGeom>
          <a:solidFill>
            <a:srgbClr val="729fcf"/>
          </a:solidFill>
          <a:ln>
            <a:solidFill>
              <a:srgbClr val="3465a4"/>
            </a:solidFill>
          </a:ln>
        </p:spPr>
      </p:sp>
      <p:sp>
        <p:nvSpPr>
          <p:cNvPr id="118" name="CustomShape 7"/>
          <p:cNvSpPr/>
          <p:nvPr/>
        </p:nvSpPr>
        <p:spPr>
          <a:xfrm>
            <a:off x="2651760" y="1044360"/>
            <a:ext cx="2834640" cy="5996520"/>
          </a:xfrm>
          <a:prstGeom prst="roundRect">
            <a:avLst>
              <a:gd name="adj" fmla="val 811"/>
            </a:avLst>
          </a:prstGeom>
          <a:solidFill>
            <a:srgbClr val="ccffcc"/>
          </a:solidFill>
          <a:ln>
            <a:solidFill>
              <a:srgbClr val="006600"/>
            </a:solidFill>
          </a:ln>
        </p:spPr>
      </p:sp>
      <p:sp>
        <p:nvSpPr>
          <p:cNvPr id="119" name="TextShape 8"/>
          <p:cNvSpPr txBox="1"/>
          <p:nvPr/>
        </p:nvSpPr>
        <p:spPr>
          <a:xfrm>
            <a:off x="3383280" y="2984400"/>
            <a:ext cx="1235160" cy="602280"/>
          </a:xfrm>
          <a:prstGeom prst="rect">
            <a:avLst/>
          </a:prstGeom>
        </p:spPr>
        <p:txBody>
          <a:bodyPr lIns="90000" rIns="90000" tIns="45000" bIns="45000"/>
          <a:p>
            <a:pPr algn="ctr"/>
            <a:r>
              <a:rPr b="1" lang="en-US">
                <a:solidFill>
                  <a:srgbClr val="009900"/>
                </a:solidFill>
                <a:latin typeface="Arial"/>
              </a:rPr>
              <a:t>CAGI 13</a:t>
            </a:r>
            <a:endParaRPr/>
          </a:p>
          <a:p>
            <a:pPr algn="ctr"/>
            <a:r>
              <a:rPr b="1" lang="en-US">
                <a:solidFill>
                  <a:srgbClr val="009900"/>
                </a:solidFill>
                <a:latin typeface="Arial"/>
              </a:rPr>
              <a:t>FAMILIES</a:t>
            </a:r>
            <a:endParaRPr/>
          </a:p>
        </p:txBody>
      </p:sp>
      <p:sp>
        <p:nvSpPr>
          <p:cNvPr id="120" name="TextShape 9"/>
          <p:cNvSpPr txBox="1"/>
          <p:nvPr/>
        </p:nvSpPr>
        <p:spPr>
          <a:xfrm>
            <a:off x="6803640" y="3200400"/>
            <a:ext cx="918360" cy="346320"/>
          </a:xfrm>
          <a:prstGeom prst="rect">
            <a:avLst/>
          </a:prstGeom>
        </p:spPr>
        <p:txBody>
          <a:bodyPr lIns="90000" rIns="90000" tIns="45000" bIns="45000"/>
          <a:p>
            <a:r>
              <a:rPr b="1" lang="en-US">
                <a:solidFill>
                  <a:srgbClr val="0000cc"/>
                </a:solidFill>
                <a:latin typeface="Arial"/>
              </a:rPr>
              <a:t>TWINS</a:t>
            </a:r>
            <a:endParaRPr/>
          </a:p>
        </p:txBody>
      </p:sp>
      <p:sp>
        <p:nvSpPr>
          <p:cNvPr id="121" name="CustomShape 10"/>
          <p:cNvSpPr/>
          <p:nvPr/>
        </p:nvSpPr>
        <p:spPr>
          <a:xfrm>
            <a:off x="146880" y="1044360"/>
            <a:ext cx="2377440" cy="5996520"/>
          </a:xfrm>
          <a:prstGeom prst="roundRect">
            <a:avLst>
              <a:gd name="adj" fmla="val 811"/>
            </a:avLst>
          </a:prstGeom>
          <a:solidFill>
            <a:srgbClr val="ff9900"/>
          </a:solidFill>
          <a:ln>
            <a:solidFill>
              <a:srgbClr val="ff420e"/>
            </a:solidFill>
          </a:ln>
        </p:spPr>
      </p:sp>
      <p:sp>
        <p:nvSpPr>
          <p:cNvPr id="122" name="TextShape 11"/>
          <p:cNvSpPr txBox="1"/>
          <p:nvPr/>
        </p:nvSpPr>
        <p:spPr>
          <a:xfrm>
            <a:off x="71640" y="3200400"/>
            <a:ext cx="1511280" cy="602280"/>
          </a:xfrm>
          <a:prstGeom prst="rect">
            <a:avLst/>
          </a:prstGeom>
        </p:spPr>
        <p:txBody>
          <a:bodyPr lIns="90000" rIns="90000" tIns="45000" bIns="45000"/>
          <a:p>
            <a:pPr algn="ctr"/>
            <a:r>
              <a:rPr b="1" lang="en-US">
                <a:solidFill>
                  <a:srgbClr val="ff6600"/>
                </a:solidFill>
                <a:latin typeface="Arial"/>
              </a:rPr>
              <a:t>CAGI 16</a:t>
            </a:r>
            <a:endParaRPr/>
          </a:p>
          <a:p>
            <a:pPr algn="ctr"/>
            <a:r>
              <a:rPr b="1" lang="en-US">
                <a:solidFill>
                  <a:srgbClr val="ff6600"/>
                </a:solidFill>
                <a:latin typeface="Arial"/>
              </a:rPr>
              <a:t>SINGLETON</a:t>
            </a:r>
            <a:endParaRPr/>
          </a:p>
        </p:txBody>
      </p:sp>
      <p:sp>
        <p:nvSpPr>
          <p:cNvPr id="123" name="CustomShape 12"/>
          <p:cNvSpPr/>
          <p:nvPr/>
        </p:nvSpPr>
        <p:spPr>
          <a:xfrm rot="18909600">
            <a:off x="7724880" y="1341360"/>
            <a:ext cx="457200" cy="365760"/>
          </a:xfrm>
          <a:prstGeom prst="upArrow">
            <a:avLst>
              <a:gd name="adj1" fmla="val 11915"/>
              <a:gd name="adj2" fmla="val 5234"/>
            </a:avLst>
          </a:prstGeom>
          <a:solidFill>
            <a:srgbClr val="ff3333"/>
          </a:solidFill>
          <a:ln>
            <a:solidFill>
              <a:srgbClr val="3465a4"/>
            </a:solidFill>
          </a:ln>
        </p:spPr>
      </p:sp>
      <p:sp>
        <p:nvSpPr>
          <p:cNvPr id="124" name="CustomShape 13"/>
          <p:cNvSpPr/>
          <p:nvPr/>
        </p:nvSpPr>
        <p:spPr>
          <a:xfrm rot="18909600">
            <a:off x="4085640" y="1087560"/>
            <a:ext cx="457200" cy="365760"/>
          </a:xfrm>
          <a:prstGeom prst="upArrow">
            <a:avLst>
              <a:gd name="adj1" fmla="val 11915"/>
              <a:gd name="adj2" fmla="val 5234"/>
            </a:avLst>
          </a:prstGeom>
          <a:solidFill>
            <a:srgbClr val="ff3333"/>
          </a:solidFill>
          <a:ln>
            <a:solidFill>
              <a:srgbClr val="3465a4"/>
            </a:solidFill>
          </a:ln>
        </p:spPr>
      </p:sp>
      <p:sp>
        <p:nvSpPr>
          <p:cNvPr id="125" name="CustomShape 14"/>
          <p:cNvSpPr/>
          <p:nvPr/>
        </p:nvSpPr>
        <p:spPr>
          <a:xfrm rot="18909600">
            <a:off x="4085640" y="5560920"/>
            <a:ext cx="457200" cy="365760"/>
          </a:xfrm>
          <a:prstGeom prst="upArrow">
            <a:avLst>
              <a:gd name="adj1" fmla="val 11915"/>
              <a:gd name="adj2" fmla="val 5234"/>
            </a:avLst>
          </a:prstGeom>
          <a:solidFill>
            <a:srgbClr val="ff3333"/>
          </a:solidFill>
          <a:ln>
            <a:solidFill>
              <a:srgbClr val="3465a4"/>
            </a:solidFill>
          </a:ln>
        </p:spPr>
      </p:sp>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6" name="Line 1"/>
          <p:cNvSpPr/>
          <p:nvPr/>
        </p:nvSpPr>
        <p:spPr>
          <a:xfrm>
            <a:off x="211320" y="7113240"/>
            <a:ext cx="9670320" cy="0"/>
          </a:xfrm>
          <a:prstGeom prst="line">
            <a:avLst/>
          </a:prstGeom>
          <a:ln w="9360">
            <a:solidFill>
              <a:srgbClr val="4a7ebb"/>
            </a:solidFill>
            <a:round/>
          </a:ln>
        </p:spPr>
      </p:sp>
      <p:sp>
        <p:nvSpPr>
          <p:cNvPr id="127" name="CustomShape 2"/>
          <p:cNvSpPr/>
          <p:nvPr/>
        </p:nvSpPr>
        <p:spPr>
          <a:xfrm>
            <a:off x="9088200" y="7187400"/>
            <a:ext cx="1070640" cy="401760"/>
          </a:xfrm>
          <a:prstGeom prst="rect">
            <a:avLst/>
          </a:prstGeom>
          <a:noFill/>
          <a:ln>
            <a:noFill/>
          </a:ln>
        </p:spPr>
      </p:sp>
      <p:sp>
        <p:nvSpPr>
          <p:cNvPr id="128"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Ideas</a:t>
            </a:r>
            <a:endParaRPr/>
          </a:p>
        </p:txBody>
      </p:sp>
      <p:sp>
        <p:nvSpPr>
          <p:cNvPr id="129"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30" name="CustomShape 5"/>
          <p:cNvSpPr/>
          <p:nvPr/>
        </p:nvSpPr>
        <p:spPr>
          <a:xfrm>
            <a:off x="6547680" y="3015720"/>
            <a:ext cx="793800" cy="595440"/>
          </a:xfrm>
          <a:prstGeom prst="rect">
            <a:avLst/>
          </a:prstGeom>
          <a:solidFill>
            <a:srgbClr val="ffffff"/>
          </a:solidFill>
          <a:ln>
            <a:noFill/>
          </a:ln>
        </p:spPr>
      </p:sp>
      <p:sp>
        <p:nvSpPr>
          <p:cNvPr id="131" name="TextShape 6"/>
          <p:cNvSpPr txBox="1"/>
          <p:nvPr/>
        </p:nvSpPr>
        <p:spPr>
          <a:xfrm>
            <a:off x="365760" y="1506240"/>
            <a:ext cx="9601200" cy="5236560"/>
          </a:xfrm>
          <a:prstGeom prst="rect">
            <a:avLst/>
          </a:prstGeom>
        </p:spPr>
        <p:txBody>
          <a:bodyPr lIns="90000" rIns="90000" tIns="45000" bIns="45000"/>
          <a:p>
            <a:pPr>
              <a:lnSpc>
                <a:spcPct val="200000"/>
              </a:lnSpc>
              <a:buSzPct val="45000"/>
              <a:buFont typeface="StarSymbol"/>
              <a:buChar char=""/>
            </a:pPr>
            <a:r>
              <a:rPr lang="en-US" sz="2400">
                <a:latin typeface="Arial"/>
              </a:rPr>
              <a:t>Little family information w.r.t. CAGI 13</a:t>
            </a:r>
            <a:endParaRPr/>
          </a:p>
          <a:p>
            <a:pPr>
              <a:lnSpc>
                <a:spcPct val="200000"/>
              </a:lnSpc>
              <a:buSzPct val="45000"/>
              <a:buFont typeface="StarSymbol"/>
              <a:buChar char=""/>
            </a:pPr>
            <a:r>
              <a:rPr lang="en-US" sz="2400">
                <a:latin typeface="Arial"/>
              </a:rPr>
              <a:t>Don't mix CAGI 11 data!!!</a:t>
            </a:r>
            <a:endParaRPr/>
          </a:p>
          <a:p>
            <a:pPr>
              <a:lnSpc>
                <a:spcPct val="200000"/>
              </a:lnSpc>
              <a:buSzPct val="45000"/>
              <a:buFont typeface="StarSymbol"/>
              <a:buChar char=""/>
            </a:pPr>
            <a:r>
              <a:rPr lang="en-US" sz="2400">
                <a:latin typeface="Arial"/>
              </a:rPr>
              <a:t>I expected 25% of samples to be control → 43% in reality</a:t>
            </a:r>
            <a:endParaRPr/>
          </a:p>
          <a:p>
            <a:pPr>
              <a:lnSpc>
                <a:spcPct val="200000"/>
              </a:lnSpc>
              <a:buSzPct val="45000"/>
              <a:buFont typeface="StarSymbol"/>
              <a:buChar char=""/>
            </a:pPr>
            <a:r>
              <a:rPr lang="en-US" sz="2400">
                <a:latin typeface="Arial"/>
              </a:rPr>
              <a:t>I just considered variants with frequency &lt; 0.04 on coding regions</a:t>
            </a:r>
            <a:endParaRPr/>
          </a:p>
          <a:p>
            <a:pPr>
              <a:lnSpc>
                <a:spcPct val="200000"/>
              </a:lnSpc>
              <a:buSzPct val="45000"/>
              <a:buFont typeface="StarSymbol"/>
              <a:buChar char=""/>
            </a:pPr>
            <a:r>
              <a:rPr lang="en-US" sz="2400">
                <a:latin typeface="Arial"/>
              </a:rPr>
              <a:t>Stop using interaction networks</a:t>
            </a:r>
            <a:endParaRPr/>
          </a:p>
          <a:p>
            <a:pPr>
              <a:lnSpc>
                <a:spcPct val="200000"/>
              </a:lnSpc>
              <a:buSzPct val="45000"/>
              <a:buFont typeface="StarSymbol"/>
              <a:buChar char=""/>
            </a:pPr>
            <a:r>
              <a:rPr lang="en-US" sz="2400">
                <a:latin typeface="Arial"/>
              </a:rPr>
              <a:t>Stop using ANNOVAR → it's a black box</a:t>
            </a:r>
            <a:endParaRPr/>
          </a:p>
          <a:p>
            <a:pPr>
              <a:lnSpc>
                <a:spcPct val="200000"/>
              </a:lnSpc>
              <a:buSzPct val="45000"/>
              <a:buFont typeface="StarSymbol"/>
              <a:buChar char=""/>
            </a:pPr>
            <a:r>
              <a:rPr lang="en-US" sz="2400">
                <a:latin typeface="Arial"/>
              </a:rPr>
              <a:t>All processing is performed by a R pipeline</a:t>
            </a:r>
            <a:endParaRPr/>
          </a:p>
          <a:p>
            <a:pPr>
              <a:lnSpc>
                <a:spcPct val="200000"/>
              </a:lnSpc>
              <a:buSzPct val="45000"/>
              <a:buFont typeface="StarSymbol"/>
              <a:buChar char=""/>
            </a:pPr>
            <a:r>
              <a:rPr lang="en-US" sz="2400">
                <a:solidFill>
                  <a:srgbClr val="ff3333"/>
                </a:solidFill>
                <a:latin typeface="Arial"/>
              </a:rPr>
              <a:t>Let's use what we did in the past</a:t>
            </a:r>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Line 1"/>
          <p:cNvSpPr/>
          <p:nvPr/>
        </p:nvSpPr>
        <p:spPr>
          <a:xfrm>
            <a:off x="211320" y="7113240"/>
            <a:ext cx="9670320" cy="0"/>
          </a:xfrm>
          <a:prstGeom prst="line">
            <a:avLst/>
          </a:prstGeom>
          <a:ln w="9360">
            <a:solidFill>
              <a:srgbClr val="4a7ebb"/>
            </a:solidFill>
            <a:round/>
          </a:ln>
        </p:spPr>
      </p:sp>
      <p:sp>
        <p:nvSpPr>
          <p:cNvPr id="133" name="CustomShape 2"/>
          <p:cNvSpPr/>
          <p:nvPr/>
        </p:nvSpPr>
        <p:spPr>
          <a:xfrm>
            <a:off x="9088200" y="7187400"/>
            <a:ext cx="1070640" cy="401760"/>
          </a:xfrm>
          <a:prstGeom prst="rect">
            <a:avLst/>
          </a:prstGeom>
          <a:noFill/>
          <a:ln>
            <a:noFill/>
          </a:ln>
        </p:spPr>
      </p:sp>
      <p:sp>
        <p:nvSpPr>
          <p:cNvPr id="134"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Old methods</a:t>
            </a:r>
            <a:endParaRPr/>
          </a:p>
        </p:txBody>
      </p:sp>
      <p:sp>
        <p:nvSpPr>
          <p:cNvPr id="135"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36" name="CustomShape 5"/>
          <p:cNvSpPr/>
          <p:nvPr/>
        </p:nvSpPr>
        <p:spPr>
          <a:xfrm>
            <a:off x="6547680" y="3015720"/>
            <a:ext cx="793800" cy="595440"/>
          </a:xfrm>
          <a:prstGeom prst="rect">
            <a:avLst/>
          </a:prstGeom>
          <a:solidFill>
            <a:srgbClr val="ffffff"/>
          </a:solidFill>
          <a:ln>
            <a:noFill/>
          </a:ln>
        </p:spPr>
      </p:sp>
      <p:sp>
        <p:nvSpPr>
          <p:cNvPr id="137" name="TextShape 6"/>
          <p:cNvSpPr txBox="1"/>
          <p:nvPr/>
        </p:nvSpPr>
        <p:spPr>
          <a:xfrm>
            <a:off x="640080" y="1086840"/>
            <a:ext cx="7772400" cy="5964840"/>
          </a:xfrm>
          <a:prstGeom prst="rect">
            <a:avLst/>
          </a:prstGeom>
        </p:spPr>
        <p:txBody>
          <a:bodyPr lIns="90000" rIns="90000" tIns="45000" bIns="45000"/>
          <a:p>
            <a:pPr>
              <a:lnSpc>
                <a:spcPct val="150000"/>
              </a:lnSpc>
            </a:pPr>
            <a:r>
              <a:rPr b="1" lang="en-US" sz="2000">
                <a:latin typeface="Arial"/>
              </a:rPr>
              <a:t>Publication weight</a:t>
            </a:r>
            <a:endParaRPr/>
          </a:p>
          <a:p>
            <a:pPr>
              <a:lnSpc>
                <a:spcPct val="150000"/>
              </a:lnSpc>
              <a:buSzPct val="45000"/>
              <a:buFont typeface="StarSymbol"/>
              <a:buChar char=""/>
            </a:pPr>
            <a:r>
              <a:rPr lang="en-US" sz="2000">
                <a:latin typeface="Arial"/>
              </a:rPr>
              <a:t>Count mutations located on important Crohn's genes</a:t>
            </a:r>
            <a:endParaRPr/>
          </a:p>
          <a:p>
            <a:pPr>
              <a:lnSpc>
                <a:spcPct val="150000"/>
              </a:lnSpc>
              <a:buSzPct val="45000"/>
              <a:buFont typeface="StarSymbol"/>
              <a:buChar char=""/>
            </a:pPr>
            <a:r>
              <a:rPr lang="en-US" sz="2000">
                <a:latin typeface="Arial"/>
              </a:rPr>
              <a:t>Weight: log( nr_publications_gene_association )</a:t>
            </a:r>
            <a:endParaRPr/>
          </a:p>
          <a:p>
            <a:pPr>
              <a:lnSpc>
                <a:spcPct val="150000"/>
              </a:lnSpc>
              <a:buSzPct val="45000"/>
              <a:buFont typeface="StarSymbol"/>
              <a:buChar char=""/>
            </a:pPr>
            <a:endParaRPr/>
          </a:p>
          <a:p>
            <a:pPr>
              <a:lnSpc>
                <a:spcPct val="150000"/>
              </a:lnSpc>
            </a:pPr>
            <a:r>
              <a:rPr b="1" lang="en-US" sz="2000">
                <a:latin typeface="Arial"/>
              </a:rPr>
              <a:t>Binomial count</a:t>
            </a:r>
            <a:endParaRPr/>
          </a:p>
          <a:p>
            <a:pPr>
              <a:lnSpc>
                <a:spcPct val="150000"/>
              </a:lnSpc>
              <a:buSzPct val="45000"/>
              <a:buFont typeface="StarSymbol"/>
              <a:buChar char=""/>
            </a:pPr>
            <a:r>
              <a:rPr lang="en-US" sz="2000">
                <a:latin typeface="Arial"/>
              </a:rPr>
              <a:t>Look for mutations happening more then expected (Binomial test)</a:t>
            </a:r>
            <a:endParaRPr/>
          </a:p>
          <a:p>
            <a:pPr>
              <a:lnSpc>
                <a:spcPct val="150000"/>
              </a:lnSpc>
              <a:buSzPct val="45000"/>
              <a:buFont typeface="StarSymbol"/>
              <a:buChar char=""/>
            </a:pPr>
            <a:r>
              <a:rPr lang="en-US" sz="2000">
                <a:latin typeface="Arial"/>
              </a:rPr>
              <a:t>Bonferroni correction</a:t>
            </a:r>
            <a:endParaRPr/>
          </a:p>
          <a:p>
            <a:pPr>
              <a:lnSpc>
                <a:spcPct val="150000"/>
              </a:lnSpc>
              <a:buSzPct val="45000"/>
              <a:buFont typeface="StarSymbol"/>
              <a:buChar char=""/>
            </a:pPr>
            <a:r>
              <a:rPr lang="en-US" sz="2000">
                <a:latin typeface="Arial"/>
              </a:rPr>
              <a:t>Count the frequency of selected SNVs</a:t>
            </a:r>
            <a:endParaRPr/>
          </a:p>
          <a:p>
            <a:pPr>
              <a:lnSpc>
                <a:spcPct val="150000"/>
              </a:lnSpc>
            </a:pPr>
            <a:endParaRPr/>
          </a:p>
          <a:p>
            <a:pPr>
              <a:lnSpc>
                <a:spcPct val="150000"/>
              </a:lnSpc>
            </a:pPr>
            <a:r>
              <a:rPr b="1" lang="en-US" sz="2000">
                <a:latin typeface="Arial"/>
              </a:rPr>
              <a:t>Clustering age (family assumption)</a:t>
            </a:r>
            <a:endParaRPr/>
          </a:p>
          <a:p>
            <a:pPr>
              <a:lnSpc>
                <a:spcPct val="150000"/>
              </a:lnSpc>
              <a:buSzPct val="45000"/>
              <a:buFont typeface="StarSymbol"/>
              <a:buChar char=""/>
            </a:pPr>
            <a:r>
              <a:rPr lang="en-US" sz="2000">
                <a:latin typeface="Arial"/>
              </a:rPr>
              <a:t>Build a dendrogram with CAGI 13 + CAGI15</a:t>
            </a:r>
            <a:endParaRPr/>
          </a:p>
          <a:p>
            <a:pPr>
              <a:lnSpc>
                <a:spcPct val="150000"/>
              </a:lnSpc>
              <a:buSzPct val="45000"/>
              <a:buFont typeface="StarSymbol"/>
              <a:buChar char=""/>
            </a:pPr>
            <a:r>
              <a:rPr lang="en-US" sz="2000">
                <a:latin typeface="Arial"/>
              </a:rPr>
              <a:t>Use cophenetic distance to determine the most similar patients</a:t>
            </a:r>
            <a:endParaRPr/>
          </a:p>
          <a:p>
            <a:pPr>
              <a:lnSpc>
                <a:spcPct val="150000"/>
              </a:lnSpc>
              <a:buSzPct val="45000"/>
              <a:buFont typeface="StarSymbol"/>
              <a:buChar char=""/>
            </a:pPr>
            <a:r>
              <a:rPr lang="en-US" sz="2000">
                <a:latin typeface="Arial"/>
              </a:rPr>
              <a:t>Average the age of up to 5 similar samples</a:t>
            </a:r>
            <a:endParaRPr/>
          </a:p>
          <a:p>
            <a:pPr>
              <a:lnSpc>
                <a:spcPct val="150000"/>
              </a:lnSpc>
              <a:buSzPct val="45000"/>
              <a:buFont typeface="StarSymbol"/>
              <a:buChar char=""/>
            </a:pPr>
            <a:r>
              <a:rPr lang="en-US" sz="2000">
                <a:latin typeface="Arial"/>
              </a:rPr>
              <a:t>I used this for onset estimation</a:t>
            </a:r>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8" name="Line 1"/>
          <p:cNvSpPr/>
          <p:nvPr/>
        </p:nvSpPr>
        <p:spPr>
          <a:xfrm>
            <a:off x="211320" y="7113240"/>
            <a:ext cx="9670320" cy="0"/>
          </a:xfrm>
          <a:prstGeom prst="line">
            <a:avLst/>
          </a:prstGeom>
          <a:ln w="9360">
            <a:solidFill>
              <a:srgbClr val="4a7ebb"/>
            </a:solidFill>
            <a:round/>
          </a:ln>
        </p:spPr>
      </p:sp>
      <p:sp>
        <p:nvSpPr>
          <p:cNvPr id="139" name="CustomShape 2"/>
          <p:cNvSpPr/>
          <p:nvPr/>
        </p:nvSpPr>
        <p:spPr>
          <a:xfrm>
            <a:off x="9088200" y="7187400"/>
            <a:ext cx="1070640" cy="401760"/>
          </a:xfrm>
          <a:prstGeom prst="rect">
            <a:avLst/>
          </a:prstGeom>
          <a:noFill/>
          <a:ln>
            <a:noFill/>
          </a:ln>
        </p:spPr>
      </p:sp>
      <p:sp>
        <p:nvSpPr>
          <p:cNvPr id="140"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Old methods</a:t>
            </a:r>
            <a:endParaRPr/>
          </a:p>
        </p:txBody>
      </p:sp>
      <p:sp>
        <p:nvSpPr>
          <p:cNvPr id="141"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42" name="CustomShape 5"/>
          <p:cNvSpPr/>
          <p:nvPr/>
        </p:nvSpPr>
        <p:spPr>
          <a:xfrm>
            <a:off x="6547680" y="3015720"/>
            <a:ext cx="793800" cy="595440"/>
          </a:xfrm>
          <a:prstGeom prst="rect">
            <a:avLst/>
          </a:prstGeom>
          <a:solidFill>
            <a:srgbClr val="ffffff"/>
          </a:solidFill>
          <a:ln>
            <a:noFill/>
          </a:ln>
        </p:spPr>
      </p:sp>
      <p:sp>
        <p:nvSpPr>
          <p:cNvPr id="143" name="TextShape 6"/>
          <p:cNvSpPr txBox="1"/>
          <p:nvPr/>
        </p:nvSpPr>
        <p:spPr>
          <a:xfrm>
            <a:off x="316080" y="1266840"/>
            <a:ext cx="10091520" cy="5105160"/>
          </a:xfrm>
          <a:prstGeom prst="rect">
            <a:avLst/>
          </a:prstGeom>
        </p:spPr>
        <p:txBody>
          <a:bodyPr lIns="90000" rIns="90000" tIns="45000" bIns="45000"/>
          <a:p>
            <a:pPr>
              <a:lnSpc>
                <a:spcPct val="150000"/>
              </a:lnSpc>
            </a:pPr>
            <a:r>
              <a:rPr b="1" lang="en-US" sz="2000">
                <a:latin typeface="Arial"/>
              </a:rPr>
              <a:t>Bootstrapped bi-clustering</a:t>
            </a:r>
            <a:endParaRPr/>
          </a:p>
          <a:p>
            <a:pPr>
              <a:lnSpc>
                <a:spcPct val="150000"/>
              </a:lnSpc>
              <a:buSzPct val="45000"/>
              <a:buFont typeface="StarSymbol"/>
              <a:buChar char=""/>
            </a:pPr>
            <a:r>
              <a:rPr lang="en-US" sz="2000">
                <a:latin typeface="Arial"/>
              </a:rPr>
              <a:t>Use k-means (k=2) to separate samples</a:t>
            </a:r>
            <a:endParaRPr/>
          </a:p>
          <a:p>
            <a:pPr>
              <a:lnSpc>
                <a:spcPct val="150000"/>
              </a:lnSpc>
              <a:buSzPct val="45000"/>
              <a:buFont typeface="StarSymbol"/>
              <a:buChar char=""/>
            </a:pPr>
            <a:r>
              <a:rPr lang="en-US" sz="2000">
                <a:latin typeface="Arial"/>
              </a:rPr>
              <a:t>Samples in the smaller cluster are considered healthy</a:t>
            </a:r>
            <a:endParaRPr/>
          </a:p>
          <a:p>
            <a:pPr>
              <a:lnSpc>
                <a:spcPct val="150000"/>
              </a:lnSpc>
              <a:buSzPct val="45000"/>
              <a:buFont typeface="StarSymbol"/>
              <a:buChar char=""/>
            </a:pPr>
            <a:r>
              <a:rPr lang="en-US" sz="2000">
                <a:latin typeface="Arial"/>
              </a:rPr>
              <a:t>Repeat the process and count how many times a patient is predicted as healthy</a:t>
            </a:r>
            <a:endParaRPr/>
          </a:p>
          <a:p>
            <a:pPr>
              <a:lnSpc>
                <a:spcPct val="150000"/>
              </a:lnSpc>
              <a:buSzPct val="45000"/>
              <a:buFont typeface="StarSymbol"/>
              <a:buChar char=""/>
            </a:pPr>
            <a:endParaRPr/>
          </a:p>
          <a:p>
            <a:pPr>
              <a:lnSpc>
                <a:spcPct val="150000"/>
              </a:lnSpc>
              <a:buSzPct val="45000"/>
              <a:buFont typeface="StarSymbol"/>
              <a:buChar char=""/>
            </a:pPr>
            <a:endParaRPr/>
          </a:p>
          <a:p>
            <a:pPr>
              <a:lnSpc>
                <a:spcPct val="150000"/>
              </a:lnSpc>
            </a:pPr>
            <a:r>
              <a:rPr b="1" lang="en-US" sz="2000">
                <a:latin typeface="Arial"/>
              </a:rPr>
              <a:t>What if we count NAs?</a:t>
            </a:r>
            <a:endParaRPr/>
          </a:p>
          <a:p>
            <a:pPr>
              <a:lnSpc>
                <a:spcPct val="150000"/>
              </a:lnSpc>
              <a:buSzPct val="45000"/>
              <a:buFont typeface="StarSymbol"/>
              <a:buChar char=""/>
            </a:pPr>
            <a:r>
              <a:rPr lang="en-US" sz="2000">
                <a:latin typeface="Arial"/>
              </a:rPr>
              <a:t>One can count the number of missing observations in each sample</a:t>
            </a:r>
            <a:endParaRPr/>
          </a:p>
          <a:p>
            <a:pPr>
              <a:lnSpc>
                <a:spcPct val="150000"/>
              </a:lnSpc>
              <a:buSzPct val="45000"/>
              <a:buFont typeface="StarSymbol"/>
              <a:buChar char=""/>
            </a:pPr>
            <a:r>
              <a:rPr lang="en-US" sz="2000">
                <a:latin typeface="Arial"/>
              </a:rPr>
              <a:t>A measure of how good/important is the sample</a:t>
            </a:r>
            <a:endParaRPr/>
          </a:p>
          <a:p>
            <a:pPr>
              <a:lnSpc>
                <a:spcPct val="150000"/>
              </a:lnSpc>
              <a:buSzPct val="45000"/>
              <a:buFont typeface="StarSymbol"/>
              <a:buChar char=""/>
            </a:pPr>
            <a:r>
              <a:rPr lang="en-US" sz="2000">
                <a:latin typeface="Arial"/>
              </a:rPr>
              <a:t>There is </a:t>
            </a:r>
            <a:r>
              <a:rPr b="1" lang="en-US" sz="2000">
                <a:latin typeface="Arial"/>
              </a:rPr>
              <a:t>-0.74</a:t>
            </a:r>
            <a:r>
              <a:rPr lang="en-US" sz="2000">
                <a:latin typeface="Arial"/>
              </a:rPr>
              <a:t> correlation between the NA counting and bootstrapped bi-clustering</a:t>
            </a:r>
            <a:endParaRPr/>
          </a:p>
          <a:p>
            <a:pPr>
              <a:lnSpc>
                <a:spcPct val="150000"/>
              </a:lnSpc>
              <a:buSzPct val="45000"/>
              <a:buFont typeface="StarSymbol"/>
              <a:buChar char=""/>
            </a:pPr>
            <a:endParaRPr/>
          </a:p>
          <a:p>
            <a:pPr>
              <a:lnSpc>
                <a:spcPct val="150000"/>
              </a:lnSpc>
            </a:pPr>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4" name="Line 1"/>
          <p:cNvSpPr/>
          <p:nvPr/>
        </p:nvSpPr>
        <p:spPr>
          <a:xfrm>
            <a:off x="211320" y="7113240"/>
            <a:ext cx="9670320" cy="0"/>
          </a:xfrm>
          <a:prstGeom prst="line">
            <a:avLst/>
          </a:prstGeom>
          <a:ln w="9360">
            <a:solidFill>
              <a:srgbClr val="4a7ebb"/>
            </a:solidFill>
            <a:round/>
          </a:ln>
        </p:spPr>
      </p:sp>
      <p:sp>
        <p:nvSpPr>
          <p:cNvPr id="145" name="CustomShape 2"/>
          <p:cNvSpPr/>
          <p:nvPr/>
        </p:nvSpPr>
        <p:spPr>
          <a:xfrm>
            <a:off x="9088200" y="7187400"/>
            <a:ext cx="1070640" cy="401760"/>
          </a:xfrm>
          <a:prstGeom prst="rect">
            <a:avLst/>
          </a:prstGeom>
          <a:noFill/>
          <a:ln>
            <a:noFill/>
          </a:ln>
        </p:spPr>
      </p:sp>
      <p:sp>
        <p:nvSpPr>
          <p:cNvPr id="146"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HeatMap 13/15</a:t>
            </a:r>
            <a:endParaRPr/>
          </a:p>
        </p:txBody>
      </p:sp>
      <p:sp>
        <p:nvSpPr>
          <p:cNvPr id="147"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48" name="CustomShape 5"/>
          <p:cNvSpPr/>
          <p:nvPr/>
        </p:nvSpPr>
        <p:spPr>
          <a:xfrm>
            <a:off x="6547680" y="3015720"/>
            <a:ext cx="793800" cy="595440"/>
          </a:xfrm>
          <a:prstGeom prst="rect">
            <a:avLst/>
          </a:prstGeom>
          <a:solidFill>
            <a:srgbClr val="ffffff"/>
          </a:solidFill>
          <a:ln>
            <a:noFill/>
          </a:ln>
        </p:spPr>
      </p:sp>
      <p:pic>
        <p:nvPicPr>
          <p:cNvPr id="149" name="" descr=""/>
          <p:cNvPicPr/>
          <p:nvPr/>
        </p:nvPicPr>
        <p:blipFill>
          <a:blip r:embed="rId1"/>
          <a:srcRect l="7857" t="26428" r="0" b="8571"/>
          <a:stretch>
            <a:fillRect/>
          </a:stretch>
        </p:blipFill>
        <p:spPr>
          <a:xfrm>
            <a:off x="953280" y="1554480"/>
            <a:ext cx="9126720" cy="5559120"/>
          </a:xfrm>
          <a:prstGeom prst="rect">
            <a:avLst/>
          </a:prstGeom>
          <a:ln>
            <a:noFill/>
          </a:ln>
        </p:spPr>
      </p:pic>
      <p:sp>
        <p:nvSpPr>
          <p:cNvPr id="150" name="Line 6"/>
          <p:cNvSpPr/>
          <p:nvPr/>
        </p:nvSpPr>
        <p:spPr>
          <a:xfrm>
            <a:off x="1463040" y="1512000"/>
            <a:ext cx="6204960" cy="0"/>
          </a:xfrm>
          <a:prstGeom prst="line">
            <a:avLst/>
          </a:prstGeom>
          <a:ln>
            <a:solidFill>
              <a:srgbClr val="000000"/>
            </a:solidFill>
            <a:tailEnd len="med" type="triangle" w="med"/>
          </a:ln>
        </p:spPr>
      </p:sp>
      <p:pic>
        <p:nvPicPr>
          <p:cNvPr id="151" name="" descr=""/>
          <p:cNvPicPr/>
          <p:nvPr/>
        </p:nvPicPr>
        <p:blipFill>
          <a:blip r:embed="rId2"/>
          <a:stretch>
            <a:fillRect/>
          </a:stretch>
        </p:blipFill>
        <p:spPr>
          <a:xfrm>
            <a:off x="7589520" y="754200"/>
            <a:ext cx="687960" cy="783720"/>
          </a:xfrm>
          <a:prstGeom prst="rect">
            <a:avLst/>
          </a:prstGeom>
          <a:ln>
            <a:noFill/>
          </a:ln>
        </p:spPr>
      </p:pic>
      <p:sp>
        <p:nvSpPr>
          <p:cNvPr id="152" name="TextShape 7"/>
          <p:cNvSpPr txBox="1"/>
          <p:nvPr/>
        </p:nvSpPr>
        <p:spPr>
          <a:xfrm>
            <a:off x="6780240" y="1136160"/>
            <a:ext cx="650160" cy="346320"/>
          </a:xfrm>
          <a:prstGeom prst="rect">
            <a:avLst/>
          </a:prstGeom>
        </p:spPr>
        <p:txBody>
          <a:bodyPr lIns="90000" rIns="90000" tIns="45000" bIns="45000"/>
          <a:p>
            <a:r>
              <a:rPr lang="en-US">
                <a:latin typeface="Arial"/>
              </a:rPr>
              <a:t>SNV</a:t>
            </a:r>
            <a:endParaRPr/>
          </a:p>
        </p:txBody>
      </p:sp>
      <p:sp>
        <p:nvSpPr>
          <p:cNvPr id="153" name="Line 8"/>
          <p:cNvSpPr/>
          <p:nvPr/>
        </p:nvSpPr>
        <p:spPr>
          <a:xfrm>
            <a:off x="933840" y="2304000"/>
            <a:ext cx="0" cy="4428000"/>
          </a:xfrm>
          <a:prstGeom prst="line">
            <a:avLst/>
          </a:prstGeom>
          <a:ln>
            <a:solidFill>
              <a:srgbClr val="000000"/>
            </a:solidFill>
            <a:tailEnd len="med" type="triangle" w="med"/>
          </a:ln>
        </p:spPr>
      </p:sp>
      <p:pic>
        <p:nvPicPr>
          <p:cNvPr id="154" name="" descr=""/>
          <p:cNvPicPr/>
          <p:nvPr/>
        </p:nvPicPr>
        <p:blipFill>
          <a:blip r:embed="rId3"/>
          <a:stretch>
            <a:fillRect/>
          </a:stretch>
        </p:blipFill>
        <p:spPr>
          <a:xfrm>
            <a:off x="-74880" y="5943600"/>
            <a:ext cx="897840" cy="551880"/>
          </a:xfrm>
          <a:prstGeom prst="rect">
            <a:avLst/>
          </a:prstGeom>
          <a:ln>
            <a:noFill/>
          </a:ln>
        </p:spPr>
      </p:pic>
      <p:sp>
        <p:nvSpPr>
          <p:cNvPr id="155" name="TextShape 9"/>
          <p:cNvSpPr txBox="1"/>
          <p:nvPr/>
        </p:nvSpPr>
        <p:spPr>
          <a:xfrm rot="16270800">
            <a:off x="218880" y="4777560"/>
            <a:ext cx="953280" cy="346320"/>
          </a:xfrm>
          <a:prstGeom prst="rect">
            <a:avLst/>
          </a:prstGeom>
        </p:spPr>
        <p:txBody>
          <a:bodyPr lIns="90000" rIns="90000" tIns="45000" bIns="45000"/>
          <a:p>
            <a:r>
              <a:rPr lang="en-US">
                <a:latin typeface="Arial"/>
              </a:rPr>
              <a:t>Sample</a:t>
            </a:r>
            <a:endParaRPr/>
          </a:p>
        </p:txBody>
      </p:sp>
      <p:sp>
        <p:nvSpPr>
          <p:cNvPr id="156" name="CustomShape 10"/>
          <p:cNvSpPr/>
          <p:nvPr/>
        </p:nvSpPr>
        <p:spPr>
          <a:xfrm>
            <a:off x="4669200" y="1737360"/>
            <a:ext cx="914400" cy="457200"/>
          </a:xfrm>
          <a:prstGeom prst="roundRect">
            <a:avLst>
              <a:gd name="adj" fmla="val 5546"/>
            </a:avLst>
          </a:prstGeom>
          <a:solidFill>
            <a:srgbClr val="ccffcc"/>
          </a:solidFill>
          <a:ln>
            <a:solidFill>
              <a:srgbClr val="006600"/>
            </a:solidFill>
          </a:ln>
        </p:spPr>
      </p:sp>
      <p:sp>
        <p:nvSpPr>
          <p:cNvPr id="157" name="CustomShape 11"/>
          <p:cNvSpPr/>
          <p:nvPr/>
        </p:nvSpPr>
        <p:spPr>
          <a:xfrm>
            <a:off x="5281560" y="2169720"/>
            <a:ext cx="914400" cy="457200"/>
          </a:xfrm>
          <a:prstGeom prst="roundRect">
            <a:avLst>
              <a:gd name="adj" fmla="val 5546"/>
            </a:avLst>
          </a:prstGeom>
          <a:solidFill>
            <a:srgbClr val="ccffcc"/>
          </a:solidFill>
          <a:ln>
            <a:solidFill>
              <a:srgbClr val="006600"/>
            </a:solidFill>
          </a:ln>
        </p:spPr>
      </p:sp>
      <p:sp>
        <p:nvSpPr>
          <p:cNvPr id="158" name="CustomShape 12"/>
          <p:cNvSpPr/>
          <p:nvPr/>
        </p:nvSpPr>
        <p:spPr>
          <a:xfrm>
            <a:off x="5965920" y="1630080"/>
            <a:ext cx="914400" cy="457200"/>
          </a:xfrm>
          <a:prstGeom prst="roundRect">
            <a:avLst>
              <a:gd name="adj" fmla="val 5546"/>
            </a:avLst>
          </a:prstGeom>
          <a:solidFill>
            <a:srgbClr val="ccffcc"/>
          </a:solidFill>
          <a:ln>
            <a:solidFill>
              <a:srgbClr val="006600"/>
            </a:solidFill>
          </a:ln>
        </p:spPr>
      </p:sp>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9" name="Line 1"/>
          <p:cNvSpPr/>
          <p:nvPr/>
        </p:nvSpPr>
        <p:spPr>
          <a:xfrm>
            <a:off x="211320" y="7113240"/>
            <a:ext cx="9670320" cy="0"/>
          </a:xfrm>
          <a:prstGeom prst="line">
            <a:avLst/>
          </a:prstGeom>
          <a:ln w="9360">
            <a:solidFill>
              <a:srgbClr val="4a7ebb"/>
            </a:solidFill>
            <a:round/>
          </a:ln>
        </p:spPr>
      </p:sp>
      <p:sp>
        <p:nvSpPr>
          <p:cNvPr id="160" name="CustomShape 2"/>
          <p:cNvSpPr/>
          <p:nvPr/>
        </p:nvSpPr>
        <p:spPr>
          <a:xfrm>
            <a:off x="9088200" y="7187400"/>
            <a:ext cx="1070640" cy="401760"/>
          </a:xfrm>
          <a:prstGeom prst="rect">
            <a:avLst/>
          </a:prstGeom>
          <a:noFill/>
          <a:ln>
            <a:noFill/>
          </a:ln>
        </p:spPr>
      </p:sp>
      <p:sp>
        <p:nvSpPr>
          <p:cNvPr id="161"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The impact of missing observations</a:t>
            </a:r>
            <a:endParaRPr/>
          </a:p>
        </p:txBody>
      </p:sp>
      <p:sp>
        <p:nvSpPr>
          <p:cNvPr id="162"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63" name="CustomShape 5"/>
          <p:cNvSpPr/>
          <p:nvPr/>
        </p:nvSpPr>
        <p:spPr>
          <a:xfrm>
            <a:off x="6547680" y="3015720"/>
            <a:ext cx="793800" cy="595440"/>
          </a:xfrm>
          <a:prstGeom prst="rect">
            <a:avLst/>
          </a:prstGeom>
          <a:solidFill>
            <a:srgbClr val="ffffff"/>
          </a:solidFill>
          <a:ln>
            <a:noFill/>
          </a:ln>
        </p:spPr>
      </p:sp>
      <p:sp>
        <p:nvSpPr>
          <p:cNvPr id="164" name="Line 6"/>
          <p:cNvSpPr/>
          <p:nvPr/>
        </p:nvSpPr>
        <p:spPr>
          <a:xfrm>
            <a:off x="1463040" y="1512000"/>
            <a:ext cx="6204960" cy="0"/>
          </a:xfrm>
          <a:prstGeom prst="line">
            <a:avLst/>
          </a:prstGeom>
          <a:ln>
            <a:solidFill>
              <a:srgbClr val="000000"/>
            </a:solidFill>
            <a:tailEnd len="med" type="triangle" w="med"/>
          </a:ln>
        </p:spPr>
      </p:sp>
      <p:pic>
        <p:nvPicPr>
          <p:cNvPr id="165" name="" descr=""/>
          <p:cNvPicPr/>
          <p:nvPr/>
        </p:nvPicPr>
        <p:blipFill>
          <a:blip r:embed="rId1"/>
          <a:stretch>
            <a:fillRect/>
          </a:stretch>
        </p:blipFill>
        <p:spPr>
          <a:xfrm>
            <a:off x="7589520" y="754200"/>
            <a:ext cx="687960" cy="783720"/>
          </a:xfrm>
          <a:prstGeom prst="rect">
            <a:avLst/>
          </a:prstGeom>
          <a:ln>
            <a:noFill/>
          </a:ln>
        </p:spPr>
      </p:pic>
      <p:pic>
        <p:nvPicPr>
          <p:cNvPr id="166" name="" descr=""/>
          <p:cNvPicPr/>
          <p:nvPr/>
        </p:nvPicPr>
        <p:blipFill>
          <a:blip r:embed="rId2"/>
          <a:srcRect l="7857" t="26428" r="0" b="9285"/>
          <a:stretch>
            <a:fillRect/>
          </a:stretch>
        </p:blipFill>
        <p:spPr>
          <a:xfrm>
            <a:off x="1005840" y="1634040"/>
            <a:ext cx="9144000" cy="5406840"/>
          </a:xfrm>
          <a:prstGeom prst="rect">
            <a:avLst/>
          </a:prstGeom>
          <a:ln>
            <a:noFill/>
          </a:ln>
        </p:spPr>
      </p:pic>
      <p:sp>
        <p:nvSpPr>
          <p:cNvPr id="167" name="TextShape 7"/>
          <p:cNvSpPr txBox="1"/>
          <p:nvPr/>
        </p:nvSpPr>
        <p:spPr>
          <a:xfrm>
            <a:off x="6780240" y="1136160"/>
            <a:ext cx="650160" cy="346320"/>
          </a:xfrm>
          <a:prstGeom prst="rect">
            <a:avLst/>
          </a:prstGeom>
        </p:spPr>
        <p:txBody>
          <a:bodyPr lIns="90000" rIns="90000" tIns="45000" bIns="45000"/>
          <a:p>
            <a:r>
              <a:rPr lang="en-US">
                <a:latin typeface="Arial"/>
              </a:rPr>
              <a:t>SNV</a:t>
            </a:r>
            <a:endParaRPr/>
          </a:p>
        </p:txBody>
      </p:sp>
      <p:sp>
        <p:nvSpPr>
          <p:cNvPr id="168" name="Line 8"/>
          <p:cNvSpPr/>
          <p:nvPr/>
        </p:nvSpPr>
        <p:spPr>
          <a:xfrm>
            <a:off x="960840" y="2304000"/>
            <a:ext cx="0" cy="4428000"/>
          </a:xfrm>
          <a:prstGeom prst="line">
            <a:avLst/>
          </a:prstGeom>
          <a:ln>
            <a:solidFill>
              <a:srgbClr val="000000"/>
            </a:solidFill>
            <a:tailEnd len="med" type="triangle" w="med"/>
          </a:ln>
        </p:spPr>
      </p:sp>
      <p:pic>
        <p:nvPicPr>
          <p:cNvPr id="169" name="" descr=""/>
          <p:cNvPicPr/>
          <p:nvPr/>
        </p:nvPicPr>
        <p:blipFill>
          <a:blip r:embed="rId3"/>
          <a:stretch>
            <a:fillRect/>
          </a:stretch>
        </p:blipFill>
        <p:spPr>
          <a:xfrm>
            <a:off x="-47880" y="5943600"/>
            <a:ext cx="897840" cy="551880"/>
          </a:xfrm>
          <a:prstGeom prst="rect">
            <a:avLst/>
          </a:prstGeom>
          <a:ln>
            <a:noFill/>
          </a:ln>
        </p:spPr>
      </p:pic>
      <p:sp>
        <p:nvSpPr>
          <p:cNvPr id="170" name="TextShape 9"/>
          <p:cNvSpPr txBox="1"/>
          <p:nvPr/>
        </p:nvSpPr>
        <p:spPr>
          <a:xfrm rot="16270800">
            <a:off x="245880" y="4777560"/>
            <a:ext cx="953280" cy="346320"/>
          </a:xfrm>
          <a:prstGeom prst="rect">
            <a:avLst/>
          </a:prstGeom>
        </p:spPr>
        <p:txBody>
          <a:bodyPr lIns="90000" rIns="90000" tIns="45000" bIns="45000"/>
          <a:p>
            <a:r>
              <a:rPr lang="en-US">
                <a:latin typeface="Arial"/>
              </a:rPr>
              <a:t>Sample</a:t>
            </a:r>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1" name="Line 1"/>
          <p:cNvSpPr/>
          <p:nvPr/>
        </p:nvSpPr>
        <p:spPr>
          <a:xfrm>
            <a:off x="211320" y="7113240"/>
            <a:ext cx="9670320" cy="0"/>
          </a:xfrm>
          <a:prstGeom prst="line">
            <a:avLst/>
          </a:prstGeom>
          <a:ln w="9360">
            <a:solidFill>
              <a:srgbClr val="4a7ebb"/>
            </a:solidFill>
            <a:round/>
          </a:ln>
        </p:spPr>
      </p:sp>
      <p:sp>
        <p:nvSpPr>
          <p:cNvPr id="172" name="CustomShape 2"/>
          <p:cNvSpPr/>
          <p:nvPr/>
        </p:nvSpPr>
        <p:spPr>
          <a:xfrm>
            <a:off x="9088200" y="7187400"/>
            <a:ext cx="1070640" cy="401760"/>
          </a:xfrm>
          <a:prstGeom prst="rect">
            <a:avLst/>
          </a:prstGeom>
          <a:noFill/>
          <a:ln>
            <a:noFill/>
          </a:ln>
        </p:spPr>
      </p:sp>
      <p:sp>
        <p:nvSpPr>
          <p:cNvPr id="173"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New approaches</a:t>
            </a:r>
            <a:endParaRPr/>
          </a:p>
        </p:txBody>
      </p:sp>
      <p:sp>
        <p:nvSpPr>
          <p:cNvPr id="174"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75" name="CustomShape 5"/>
          <p:cNvSpPr/>
          <p:nvPr/>
        </p:nvSpPr>
        <p:spPr>
          <a:xfrm>
            <a:off x="6547680" y="3015720"/>
            <a:ext cx="793800" cy="595440"/>
          </a:xfrm>
          <a:prstGeom prst="rect">
            <a:avLst/>
          </a:prstGeom>
          <a:solidFill>
            <a:srgbClr val="ffffff"/>
          </a:solidFill>
          <a:ln>
            <a:noFill/>
          </a:ln>
        </p:spPr>
      </p:sp>
      <p:sp>
        <p:nvSpPr>
          <p:cNvPr id="176" name="TextShape 6"/>
          <p:cNvSpPr txBox="1"/>
          <p:nvPr/>
        </p:nvSpPr>
        <p:spPr>
          <a:xfrm>
            <a:off x="640080" y="1554840"/>
            <a:ext cx="7772400" cy="3958920"/>
          </a:xfrm>
          <a:prstGeom prst="rect">
            <a:avLst/>
          </a:prstGeom>
        </p:spPr>
        <p:txBody>
          <a:bodyPr lIns="90000" rIns="90000" tIns="45000" bIns="45000"/>
          <a:p>
            <a:pPr>
              <a:lnSpc>
                <a:spcPct val="150000"/>
              </a:lnSpc>
            </a:pPr>
            <a:r>
              <a:rPr b="1" lang="en-US" sz="2000">
                <a:latin typeface="Arial"/>
              </a:rPr>
              <a:t>GWAS OR-weight </a:t>
            </a:r>
            <a:endParaRPr/>
          </a:p>
          <a:p>
            <a:pPr>
              <a:lnSpc>
                <a:spcPct val="150000"/>
              </a:lnSpc>
              <a:buSzPct val="45000"/>
              <a:buFont typeface="StarSymbol"/>
              <a:buChar char=""/>
            </a:pPr>
            <a:r>
              <a:rPr lang="en-US" sz="2000">
                <a:latin typeface="Arial"/>
              </a:rPr>
              <a:t>Count mutations located on important Crohn's genes</a:t>
            </a:r>
            <a:endParaRPr/>
          </a:p>
          <a:p>
            <a:pPr>
              <a:lnSpc>
                <a:spcPct val="150000"/>
              </a:lnSpc>
              <a:buSzPct val="45000"/>
              <a:buFont typeface="StarSymbol"/>
              <a:buChar char=""/>
            </a:pPr>
            <a:r>
              <a:rPr lang="en-US" sz="2000">
                <a:latin typeface="Arial"/>
              </a:rPr>
              <a:t>Weight: odds ratio measured in a GWAS</a:t>
            </a:r>
            <a:endParaRPr/>
          </a:p>
          <a:p>
            <a:pPr>
              <a:lnSpc>
                <a:spcPct val="150000"/>
              </a:lnSpc>
              <a:buSzPct val="45000"/>
              <a:buFont typeface="StarSymbol"/>
              <a:buChar char=""/>
            </a:pPr>
            <a:endParaRPr/>
          </a:p>
          <a:p>
            <a:r>
              <a:rPr b="1" lang="en-US" sz="2000">
                <a:latin typeface="Arial"/>
              </a:rPr>
              <a:t>rs2066844</a:t>
            </a:r>
            <a:endParaRPr/>
          </a:p>
          <a:p>
            <a:pPr>
              <a:lnSpc>
                <a:spcPct val="150000"/>
              </a:lnSpc>
              <a:buSzPct val="45000"/>
              <a:buFont typeface="StarSymbol"/>
              <a:buChar char=""/>
            </a:pPr>
            <a:r>
              <a:rPr lang="en-US" sz="2000">
                <a:latin typeface="Arial"/>
              </a:rPr>
              <a:t>Look for the number of mutations in each sample</a:t>
            </a:r>
            <a:r>
              <a:rPr lang="en-US" sz="2000">
                <a:latin typeface="Arial"/>
              </a:rPr>
              <a:t>
</a:t>
            </a:r>
            <a:endParaRPr/>
          </a:p>
          <a:p>
            <a:r>
              <a:rPr b="1" lang="en-US" sz="2000">
                <a:latin typeface="Arial"/>
              </a:rPr>
              <a:t>Manual</a:t>
            </a:r>
            <a:endParaRPr/>
          </a:p>
          <a:p>
            <a:pPr>
              <a:lnSpc>
                <a:spcPct val="150000"/>
              </a:lnSpc>
              <a:buSzPct val="45000"/>
              <a:buFont typeface="StarSymbol"/>
              <a:buChar char=""/>
            </a:pPr>
            <a:r>
              <a:rPr lang="en-US" sz="2000">
                <a:latin typeface="Arial"/>
              </a:rPr>
              <a:t>I combined manually the predictions of all previous methods</a:t>
            </a:r>
            <a:r>
              <a:rPr lang="en-US" sz="2000">
                <a:latin typeface="Arial"/>
              </a:rPr>
              <a:t>
</a:t>
            </a:r>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77" name="Line 1"/>
          <p:cNvSpPr/>
          <p:nvPr/>
        </p:nvSpPr>
        <p:spPr>
          <a:xfrm>
            <a:off x="211320" y="7113240"/>
            <a:ext cx="9670320" cy="0"/>
          </a:xfrm>
          <a:prstGeom prst="line">
            <a:avLst/>
          </a:prstGeom>
          <a:ln w="9360">
            <a:solidFill>
              <a:srgbClr val="4a7ebb"/>
            </a:solidFill>
            <a:round/>
          </a:ln>
        </p:spPr>
      </p:sp>
      <p:sp>
        <p:nvSpPr>
          <p:cNvPr id="178" name="CustomShape 2"/>
          <p:cNvSpPr/>
          <p:nvPr/>
        </p:nvSpPr>
        <p:spPr>
          <a:xfrm>
            <a:off x="9088200" y="7187400"/>
            <a:ext cx="1070640" cy="401760"/>
          </a:xfrm>
          <a:prstGeom prst="rect">
            <a:avLst/>
          </a:prstGeom>
          <a:noFill/>
          <a:ln>
            <a:noFill/>
          </a:ln>
        </p:spPr>
      </p:sp>
      <p:sp>
        <p:nvSpPr>
          <p:cNvPr id="179"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New approaches</a:t>
            </a:r>
            <a:endParaRPr/>
          </a:p>
        </p:txBody>
      </p:sp>
      <p:sp>
        <p:nvSpPr>
          <p:cNvPr id="180"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81" name="CustomShape 5"/>
          <p:cNvSpPr/>
          <p:nvPr/>
        </p:nvSpPr>
        <p:spPr>
          <a:xfrm>
            <a:off x="6547680" y="3015720"/>
            <a:ext cx="793800" cy="595440"/>
          </a:xfrm>
          <a:prstGeom prst="rect">
            <a:avLst/>
          </a:prstGeom>
          <a:solidFill>
            <a:srgbClr val="ffffff"/>
          </a:solidFill>
          <a:ln>
            <a:noFill/>
          </a:ln>
        </p:spPr>
      </p:sp>
      <p:sp>
        <p:nvSpPr>
          <p:cNvPr id="182" name="TextShape 6"/>
          <p:cNvSpPr txBox="1"/>
          <p:nvPr/>
        </p:nvSpPr>
        <p:spPr>
          <a:xfrm>
            <a:off x="640080" y="1554840"/>
            <a:ext cx="7772400" cy="5118120"/>
          </a:xfrm>
          <a:prstGeom prst="rect">
            <a:avLst/>
          </a:prstGeom>
        </p:spPr>
        <p:txBody>
          <a:bodyPr lIns="90000" rIns="90000" tIns="45000" bIns="45000"/>
          <a:p>
            <a:pPr>
              <a:lnSpc>
                <a:spcPct val="150000"/>
              </a:lnSpc>
            </a:pPr>
            <a:r>
              <a:rPr b="1" lang="en-US" sz="2000">
                <a:latin typeface="Arial"/>
              </a:rPr>
              <a:t>Support Vector Machine</a:t>
            </a:r>
            <a:endParaRPr/>
          </a:p>
          <a:p>
            <a:pPr>
              <a:lnSpc>
                <a:spcPct val="150000"/>
              </a:lnSpc>
              <a:buSzPct val="45000"/>
              <a:buFont typeface="StarSymbol"/>
              <a:buChar char=""/>
            </a:pPr>
            <a:r>
              <a:rPr lang="en-US" sz="2000">
                <a:latin typeface="Arial"/>
              </a:rPr>
              <a:t>Fisher test to identify useful variants (</a:t>
            </a:r>
            <a:r>
              <a:rPr lang="en-US" sz="2000">
                <a:solidFill>
                  <a:srgbClr val="000000"/>
                </a:solidFill>
                <a:latin typeface="Arial"/>
                <a:ea typeface="Droid Sans Fallback"/>
              </a:rPr>
              <a:t>5x10</a:t>
            </a:r>
            <a:r>
              <a:rPr lang="en-US" sz="2000" baseline="101000">
                <a:solidFill>
                  <a:srgbClr val="000000"/>
                </a:solidFill>
                <a:latin typeface="Arial"/>
                <a:ea typeface="Droid Sans Fallback"/>
              </a:rPr>
              <a:t>-6</a:t>
            </a:r>
            <a:r>
              <a:rPr lang="en-US" sz="2000">
                <a:solidFill>
                  <a:srgbClr val="000000"/>
                </a:solidFill>
                <a:latin typeface="Arial"/>
                <a:ea typeface="Droid Sans Fallback"/>
              </a:rPr>
              <a:t> p-value threshold)</a:t>
            </a:r>
            <a:endParaRPr/>
          </a:p>
          <a:p>
            <a:pPr>
              <a:lnSpc>
                <a:spcPct val="150000"/>
              </a:lnSpc>
              <a:buSzPct val="45000"/>
              <a:buFont typeface="StarSymbol"/>
              <a:buChar char=""/>
            </a:pPr>
            <a:r>
              <a:rPr lang="en-US" sz="2000">
                <a:latin typeface="Arial"/>
              </a:rPr>
              <a:t>43 features</a:t>
            </a:r>
            <a:endParaRPr/>
          </a:p>
          <a:p>
            <a:pPr>
              <a:lnSpc>
                <a:spcPct val="150000"/>
              </a:lnSpc>
              <a:buSzPct val="45000"/>
              <a:buFont typeface="StarSymbol"/>
              <a:buChar char=""/>
            </a:pPr>
            <a:r>
              <a:rPr lang="en-US" sz="2000">
                <a:latin typeface="Arial"/>
              </a:rPr>
              <a:t>Semi-supervised learning combining CAGI 13 and 15 data</a:t>
            </a:r>
            <a:endParaRPr/>
          </a:p>
          <a:p>
            <a:pPr>
              <a:lnSpc>
                <a:spcPct val="150000"/>
              </a:lnSpc>
              <a:buSzPct val="45000"/>
              <a:buFont typeface="StarSymbol"/>
              <a:buChar char=""/>
            </a:pPr>
            <a:r>
              <a:rPr lang="en-US" sz="2000">
                <a:latin typeface="Arial"/>
              </a:rPr>
              <a:t>RBF kernel</a:t>
            </a:r>
            <a:r>
              <a:rPr b="1" lang="en-US" sz="2000">
                <a:latin typeface="Arial"/>
              </a:rPr>
              <a:t>
</a:t>
            </a:r>
            <a:endParaRPr/>
          </a:p>
          <a:p>
            <a:pPr>
              <a:lnSpc>
                <a:spcPct val="150000"/>
              </a:lnSpc>
            </a:pPr>
            <a:r>
              <a:rPr b="1" lang="en-US" sz="2000">
                <a:latin typeface="Arial"/>
              </a:rPr>
              <a:t>Logistic Regression</a:t>
            </a:r>
            <a:endParaRPr/>
          </a:p>
          <a:p>
            <a:pPr>
              <a:lnSpc>
                <a:spcPct val="150000"/>
              </a:lnSpc>
              <a:buSzPct val="45000"/>
              <a:buFont typeface="StarSymbol"/>
              <a:buChar char=""/>
            </a:pPr>
            <a:r>
              <a:rPr lang="en-US" sz="2000">
                <a:latin typeface="Arial"/>
              </a:rPr>
              <a:t>Odds ratio of SNVs on CAGI13</a:t>
            </a:r>
            <a:endParaRPr/>
          </a:p>
          <a:p>
            <a:pPr>
              <a:lnSpc>
                <a:spcPct val="150000"/>
              </a:lnSpc>
              <a:buSzPct val="45000"/>
              <a:buFont typeface="StarSymbol"/>
              <a:buChar char=""/>
            </a:pPr>
            <a:r>
              <a:rPr lang="en-US" sz="2000">
                <a:latin typeface="Arial"/>
              </a:rPr>
              <a:t>Just protective SNVs were selected</a:t>
            </a:r>
            <a:endParaRPr/>
          </a:p>
          <a:p>
            <a:pPr>
              <a:lnSpc>
                <a:spcPct val="150000"/>
              </a:lnSpc>
            </a:pPr>
            <a:endParaRPr/>
          </a:p>
          <a:p>
            <a:pPr>
              <a:lnSpc>
                <a:spcPct val="150000"/>
              </a:lnSpc>
            </a:pPr>
            <a:r>
              <a:rPr b="1" lang="en-US" sz="2000">
                <a:latin typeface="Arial"/>
              </a:rPr>
              <a:t>Bootstrap</a:t>
            </a:r>
            <a:endParaRPr/>
          </a:p>
          <a:p>
            <a:pPr>
              <a:lnSpc>
                <a:spcPct val="150000"/>
              </a:lnSpc>
              <a:buSzPct val="45000"/>
              <a:buFont typeface="StarSymbol"/>
              <a:buChar char=""/>
            </a:pPr>
            <a:r>
              <a:rPr lang="en-US" sz="2000">
                <a:latin typeface="Arial"/>
              </a:rPr>
              <a:t>Combine all previous ideas</a:t>
            </a:r>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3" name="Line 1"/>
          <p:cNvSpPr/>
          <p:nvPr/>
        </p:nvSpPr>
        <p:spPr>
          <a:xfrm>
            <a:off x="211320" y="7113240"/>
            <a:ext cx="9670320" cy="0"/>
          </a:xfrm>
          <a:prstGeom prst="line">
            <a:avLst/>
          </a:prstGeom>
          <a:ln w="9360">
            <a:solidFill>
              <a:srgbClr val="4a7ebb"/>
            </a:solidFill>
            <a:round/>
          </a:ln>
        </p:spPr>
      </p:sp>
      <p:sp>
        <p:nvSpPr>
          <p:cNvPr id="184" name="CustomShape 2"/>
          <p:cNvSpPr/>
          <p:nvPr/>
        </p:nvSpPr>
        <p:spPr>
          <a:xfrm>
            <a:off x="9088200" y="7187400"/>
            <a:ext cx="1070640" cy="401760"/>
          </a:xfrm>
          <a:prstGeom prst="rect">
            <a:avLst/>
          </a:prstGeom>
          <a:noFill/>
          <a:ln>
            <a:noFill/>
          </a:ln>
        </p:spPr>
      </p:sp>
      <p:sp>
        <p:nvSpPr>
          <p:cNvPr id="185"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Using all best methods ever</a:t>
            </a:r>
            <a:endParaRPr/>
          </a:p>
        </p:txBody>
      </p:sp>
      <p:sp>
        <p:nvSpPr>
          <p:cNvPr id="186"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87" name="CustomShape 5"/>
          <p:cNvSpPr/>
          <p:nvPr/>
        </p:nvSpPr>
        <p:spPr>
          <a:xfrm>
            <a:off x="6547680" y="3015720"/>
            <a:ext cx="793800" cy="595440"/>
          </a:xfrm>
          <a:prstGeom prst="rect">
            <a:avLst/>
          </a:prstGeom>
          <a:solidFill>
            <a:srgbClr val="ffffff"/>
          </a:solidFill>
          <a:ln>
            <a:noFill/>
          </a:ln>
        </p:spPr>
      </p:sp>
      <p:graphicFrame>
        <p:nvGraphicFramePr>
          <p:cNvPr id="188" name="Table 6"/>
          <p:cNvGraphicFramePr/>
          <p:nvPr/>
        </p:nvGraphicFramePr>
        <p:xfrm>
          <a:off x="261000" y="1161000"/>
          <a:ext cx="9431640" cy="4653000"/>
        </p:xfrm>
        <a:graphic>
          <a:graphicData uri="http://schemas.openxmlformats.org/drawingml/2006/table">
            <a:tbl>
              <a:tblPr/>
              <a:tblGrid>
                <a:gridCol w="5126400"/>
                <a:gridCol w="2029680"/>
                <a:gridCol w="2275560"/>
              </a:tblGrid>
              <a:tr h="457560">
                <a:tc>
                  <a:txBody>
                    <a:bodyPr lIns="90000" rIns="90000" tIns="46800" bIns="46800"/>
                    <a:p>
                      <a:pPr algn="ctr"/>
                      <a:r>
                        <a:rPr b="1" lang="en-US">
                          <a:latin typeface="Arial"/>
                        </a:rPr>
                        <a:t>Method</a:t>
                      </a:r>
                      <a:endParaRPr/>
                    </a:p>
                  </a:txBody>
                  <a:tcPr/>
                </a:tc>
                <a:tc>
                  <a:txBody>
                    <a:bodyPr lIns="90000" rIns="90000" tIns="46800" bIns="46800"/>
                    <a:p>
                      <a:pPr algn="ctr"/>
                      <a:r>
                        <a:rPr b="1" lang="en-US">
                          <a:latin typeface="Arial"/>
                        </a:rPr>
                        <a:t>AUC</a:t>
                      </a:r>
                      <a:endParaRPr/>
                    </a:p>
                  </a:txBody>
                  <a:tcPr/>
                </a:tc>
                <a:tc>
                  <a:txBody>
                    <a:bodyPr lIns="90000" rIns="90000" tIns="46800" bIns="46800"/>
                    <a:p>
                      <a:pPr algn="ctr"/>
                      <a:r>
                        <a:rPr b="1" lang="en-US">
                          <a:latin typeface="Arial"/>
                        </a:rPr>
                        <a:t>Correlation</a:t>
                      </a:r>
                      <a:endParaRPr/>
                    </a:p>
                  </a:txBody>
                  <a:tcPr/>
                </a:tc>
              </a:tr>
              <a:tr h="403560">
                <a:tc>
                  <a:txBody>
                    <a:bodyPr lIns="90000" rIns="90000" tIns="46800" bIns="46800"/>
                    <a:p>
                      <a:pPr algn="ctr"/>
                      <a:r>
                        <a:rPr lang="en-US">
                          <a:latin typeface="Arial"/>
                        </a:rPr>
                        <a:t>NA count</a:t>
                      </a:r>
                      <a:endParaRPr/>
                    </a:p>
                  </a:txBody>
                  <a:tcPr/>
                </a:tc>
                <a:tc>
                  <a:txBody>
                    <a:bodyPr lIns="90000" rIns="90000" tIns="46800" bIns="46800"/>
                    <a:p>
                      <a:pPr algn="ctr"/>
                      <a:r>
                        <a:rPr lang="en-US">
                          <a:solidFill>
                            <a:srgbClr val="ff3333"/>
                          </a:solidFill>
                          <a:latin typeface="Arial"/>
                        </a:rPr>
                        <a:t>0.7 *</a:t>
                      </a:r>
                      <a:endParaRPr/>
                    </a:p>
                  </a:txBody>
                  <a:tcPr/>
                </a:tc>
                <a:tc>
                  <a:txBody>
                    <a:bodyPr lIns="90000" rIns="90000" tIns="46800" bIns="46800"/>
                    <a:p>
                      <a:pPr algn="ctr"/>
                      <a:r>
                        <a:rPr lang="en-US">
                          <a:solidFill>
                            <a:srgbClr val="ff3333"/>
                          </a:solidFill>
                          <a:latin typeface="Arial"/>
                        </a:rPr>
                        <a:t>0.36 *</a:t>
                      </a:r>
                      <a:endParaRPr/>
                    </a:p>
                  </a:txBody>
                  <a:tcPr/>
                </a:tc>
              </a:tr>
              <a:tr h="420840">
                <a:tc>
                  <a:txBody>
                    <a:bodyPr lIns="90000" rIns="90000" tIns="46800" bIns="46800"/>
                    <a:p>
                      <a:pPr algn="ctr"/>
                      <a:r>
                        <a:rPr lang="en-US">
                          <a:latin typeface="Arial"/>
                        </a:rPr>
                        <a:t>Publication-weight</a:t>
                      </a:r>
                      <a:endParaRPr/>
                    </a:p>
                  </a:txBody>
                  <a:tcPr/>
                </a:tc>
                <a:tc>
                  <a:txBody>
                    <a:bodyPr lIns="90000" rIns="90000" tIns="46800" bIns="46800"/>
                    <a:p>
                      <a:pPr algn="ctr"/>
                      <a:r>
                        <a:rPr lang="en-US">
                          <a:latin typeface="Arial"/>
                        </a:rPr>
                        <a:t>0.56</a:t>
                      </a:r>
                      <a:endParaRPr/>
                    </a:p>
                  </a:txBody>
                  <a:tcPr/>
                </a:tc>
                <a:tc>
                  <a:txBody>
                    <a:bodyPr lIns="90000" rIns="90000" tIns="46800" bIns="46800"/>
                    <a:p>
                      <a:pPr algn="ctr"/>
                      <a:r>
                        <a:rPr lang="en-US">
                          <a:latin typeface="Arial"/>
                        </a:rPr>
                        <a:t>0.05</a:t>
                      </a:r>
                      <a:endParaRPr/>
                    </a:p>
                  </a:txBody>
                  <a:tcPr/>
                </a:tc>
              </a:tr>
              <a:tr h="420840">
                <a:tc>
                  <a:txBody>
                    <a:bodyPr lIns="90000" rIns="90000" tIns="46800" bIns="46800"/>
                    <a:p>
                      <a:pPr algn="ctr"/>
                      <a:r>
                        <a:rPr lang="en-US">
                          <a:latin typeface="Arial"/>
                        </a:rPr>
                        <a:t>Manual</a:t>
                      </a:r>
                      <a:endParaRPr/>
                    </a:p>
                  </a:txBody>
                  <a:tcPr/>
                </a:tc>
                <a:tc>
                  <a:txBody>
                    <a:bodyPr lIns="90000" rIns="90000" tIns="46800" bIns="46800"/>
                    <a:p>
                      <a:pPr algn="ctr"/>
                      <a:r>
                        <a:rPr lang="en-US">
                          <a:latin typeface="Arial"/>
                        </a:rPr>
                        <a:t>0.63 *</a:t>
                      </a:r>
                      <a:endParaRPr/>
                    </a:p>
                  </a:txBody>
                  <a:tcPr/>
                </a:tc>
                <a:tc>
                  <a:txBody>
                    <a:bodyPr lIns="90000" rIns="90000" tIns="46800" bIns="46800"/>
                    <a:p>
                      <a:pPr algn="ctr"/>
                      <a:r>
                        <a:rPr lang="en-US">
                          <a:latin typeface="Arial"/>
                        </a:rPr>
                        <a:t>0.2 *</a:t>
                      </a:r>
                      <a:endParaRPr/>
                    </a:p>
                  </a:txBody>
                  <a:tcPr/>
                </a:tc>
              </a:tr>
              <a:tr h="420840">
                <a:tc>
                  <a:txBody>
                    <a:bodyPr lIns="90000" rIns="90000" tIns="46800" bIns="46800"/>
                    <a:p>
                      <a:pPr algn="ctr"/>
                      <a:r>
                        <a:rPr lang="en-US">
                          <a:latin typeface="Arial"/>
                        </a:rPr>
                        <a:t>rs2066844</a:t>
                      </a:r>
                      <a:endParaRPr/>
                    </a:p>
                  </a:txBody>
                  <a:tcPr/>
                </a:tc>
                <a:tc>
                  <a:txBody>
                    <a:bodyPr lIns="90000" rIns="90000" tIns="46800" bIns="46800"/>
                    <a:p>
                      <a:pPr algn="ctr"/>
                      <a:r>
                        <a:rPr lang="en-US">
                          <a:solidFill>
                            <a:srgbClr val="ff3333"/>
                          </a:solidFill>
                          <a:latin typeface="Arial"/>
                        </a:rPr>
                        <a:t>0.59 *</a:t>
                      </a:r>
                      <a:endParaRPr/>
                    </a:p>
                  </a:txBody>
                  <a:tcPr/>
                </a:tc>
                <a:tc>
                  <a:txBody>
                    <a:bodyPr lIns="90000" rIns="90000" tIns="46800" bIns="46800"/>
                    <a:p>
                      <a:pPr algn="ctr"/>
                      <a:r>
                        <a:rPr lang="en-US">
                          <a:solidFill>
                            <a:srgbClr val="ff3333"/>
                          </a:solidFill>
                          <a:latin typeface="Arial"/>
                        </a:rPr>
                        <a:t>0.23 *</a:t>
                      </a:r>
                      <a:endParaRPr/>
                    </a:p>
                  </a:txBody>
                  <a:tcPr/>
                </a:tc>
              </a:tr>
              <a:tr h="420840">
                <a:tc>
                  <a:txBody>
                    <a:bodyPr lIns="90000" rIns="90000" tIns="46800" bIns="46800"/>
                    <a:p>
                      <a:pPr algn="ctr"/>
                      <a:r>
                        <a:rPr b="1" lang="en-US">
                          <a:latin typeface="Arial"/>
                        </a:rPr>
                        <a:t>Binomial count</a:t>
                      </a:r>
                      <a:endParaRPr/>
                    </a:p>
                  </a:txBody>
                  <a:tcPr/>
                </a:tc>
                <a:tc>
                  <a:txBody>
                    <a:bodyPr lIns="90000" rIns="90000" tIns="46800" bIns="46800"/>
                    <a:p>
                      <a:pPr algn="ctr"/>
                      <a:r>
                        <a:rPr lang="en-US">
                          <a:latin typeface="Arial"/>
                        </a:rPr>
                        <a:t>0.47</a:t>
                      </a:r>
                      <a:endParaRPr/>
                    </a:p>
                  </a:txBody>
                  <a:tcPr/>
                </a:tc>
                <a:tc>
                  <a:txBody>
                    <a:bodyPr lIns="90000" rIns="90000" tIns="46800" bIns="46800"/>
                    <a:p>
                      <a:pPr algn="ctr"/>
                      <a:r>
                        <a:rPr lang="en-US">
                          <a:latin typeface="Arial"/>
                        </a:rPr>
                        <a:t>-0.06</a:t>
                      </a:r>
                      <a:endParaRPr/>
                    </a:p>
                  </a:txBody>
                  <a:tcPr/>
                </a:tc>
              </a:tr>
              <a:tr h="420840">
                <a:tc>
                  <a:txBody>
                    <a:bodyPr lIns="90000" rIns="90000" tIns="46800" bIns="46800"/>
                    <a:p>
                      <a:pPr algn="ctr"/>
                      <a:r>
                        <a:rPr b="1" lang="en-US">
                          <a:latin typeface="Arial"/>
                        </a:rPr>
                        <a:t>Clustering age</a:t>
                      </a:r>
                      <a:endParaRPr/>
                    </a:p>
                  </a:txBody>
                  <a:tcPr/>
                </a:tc>
                <a:tc>
                  <a:txBody>
                    <a:bodyPr lIns="90000" rIns="90000" tIns="46800" bIns="46800"/>
                    <a:p>
                      <a:pPr algn="ctr"/>
                      <a:r>
                        <a:rPr lang="en-US">
                          <a:latin typeface="Arial"/>
                        </a:rPr>
                        <a:t>0.52</a:t>
                      </a:r>
                      <a:endParaRPr/>
                    </a:p>
                  </a:txBody>
                  <a:tcPr/>
                </a:tc>
                <a:tc>
                  <a:txBody>
                    <a:bodyPr lIns="90000" rIns="90000" tIns="46800" bIns="46800"/>
                    <a:p>
                      <a:pPr algn="ctr"/>
                      <a:r>
                        <a:rPr lang="en-US">
                          <a:latin typeface="Arial"/>
                        </a:rPr>
                        <a:t>0.06</a:t>
                      </a:r>
                      <a:endParaRPr/>
                    </a:p>
                  </a:txBody>
                  <a:tcPr/>
                </a:tc>
              </a:tr>
              <a:tr h="420840">
                <a:tc>
                  <a:txBody>
                    <a:bodyPr lIns="90000" rIns="90000" tIns="46800" bIns="46800"/>
                    <a:p>
                      <a:pPr algn="ctr"/>
                      <a:r>
                        <a:rPr b="1" lang="en-US">
                          <a:latin typeface="Arial"/>
                        </a:rPr>
                        <a:t>GWAS OR-weight</a:t>
                      </a:r>
                      <a:endParaRPr/>
                    </a:p>
                  </a:txBody>
                  <a:tcPr/>
                </a:tc>
                <a:tc>
                  <a:txBody>
                    <a:bodyPr lIns="90000" rIns="90000" tIns="46800" bIns="46800"/>
                    <a:p>
                      <a:pPr algn="ctr"/>
                      <a:r>
                        <a:rPr lang="en-US">
                          <a:latin typeface="Arial"/>
                        </a:rPr>
                        <a:t>0.59 *</a:t>
                      </a:r>
                      <a:endParaRPr/>
                    </a:p>
                  </a:txBody>
                  <a:tcPr/>
                </a:tc>
                <a:tc>
                  <a:txBody>
                    <a:bodyPr lIns="90000" rIns="90000" tIns="46800" bIns="46800"/>
                    <a:p>
                      <a:pPr algn="ctr"/>
                      <a:r>
                        <a:rPr lang="en-US">
                          <a:latin typeface="Arial"/>
                        </a:rPr>
                        <a:t>0.14</a:t>
                      </a:r>
                      <a:endParaRPr/>
                    </a:p>
                  </a:txBody>
                  <a:tcPr/>
                </a:tc>
              </a:tr>
              <a:tr h="420840">
                <a:tc>
                  <a:txBody>
                    <a:bodyPr lIns="90000" rIns="90000" tIns="46800" bIns="46800"/>
                    <a:p>
                      <a:pPr algn="ctr"/>
                      <a:r>
                        <a:rPr b="1" lang="en-US">
                          <a:latin typeface="Arial"/>
                        </a:rPr>
                        <a:t>RBF Support Vector Machine</a:t>
                      </a:r>
                      <a:endParaRPr/>
                    </a:p>
                  </a:txBody>
                  <a:tcPr/>
                </a:tc>
                <a:tc>
                  <a:txBody>
                    <a:bodyPr lIns="90000" rIns="90000" tIns="46800" bIns="46800"/>
                    <a:p>
                      <a:pPr algn="ctr"/>
                      <a:r>
                        <a:rPr lang="en-US">
                          <a:latin typeface="Arial"/>
                        </a:rPr>
                        <a:t>0.6 *</a:t>
                      </a:r>
                      <a:endParaRPr/>
                    </a:p>
                  </a:txBody>
                  <a:tcPr/>
                </a:tc>
                <a:tc>
                  <a:txBody>
                    <a:bodyPr lIns="90000" rIns="90000" tIns="46800" bIns="46800"/>
                    <a:p>
                      <a:pPr algn="ctr"/>
                      <a:r>
                        <a:rPr lang="en-US">
                          <a:latin typeface="Arial"/>
                        </a:rPr>
                        <a:t>0.2</a:t>
                      </a:r>
                      <a:endParaRPr/>
                    </a:p>
                  </a:txBody>
                  <a:tcPr/>
                </a:tc>
              </a:tr>
              <a:tr h="420840">
                <a:tc>
                  <a:txBody>
                    <a:bodyPr lIns="90000" rIns="90000" tIns="46800" bIns="46800"/>
                    <a:p>
                      <a:pPr algn="ctr"/>
                      <a:r>
                        <a:rPr b="1" lang="en-US">
                          <a:latin typeface="Arial"/>
                        </a:rPr>
                        <a:t>Logistic regression</a:t>
                      </a:r>
                      <a:endParaRPr/>
                    </a:p>
                  </a:txBody>
                  <a:tcPr/>
                </a:tc>
                <a:tc>
                  <a:txBody>
                    <a:bodyPr lIns="90000" rIns="90000" tIns="46800" bIns="46800"/>
                    <a:p>
                      <a:pPr algn="ctr"/>
                      <a:r>
                        <a:rPr lang="en-US">
                          <a:latin typeface="Arial"/>
                        </a:rPr>
                        <a:t>0.57</a:t>
                      </a:r>
                      <a:endParaRPr/>
                    </a:p>
                  </a:txBody>
                  <a:tcPr/>
                </a:tc>
                <a:tc>
                  <a:txBody>
                    <a:bodyPr lIns="90000" rIns="90000" tIns="46800" bIns="46800"/>
                    <a:p>
                      <a:pPr algn="ctr"/>
                      <a:r>
                        <a:rPr lang="en-US">
                          <a:latin typeface="Arial"/>
                        </a:rPr>
                        <a:t>0.16</a:t>
                      </a:r>
                      <a:endParaRPr/>
                    </a:p>
                  </a:txBody>
                  <a:tcPr/>
                </a:tc>
              </a:tr>
              <a:tr h="425160">
                <a:tc>
                  <a:txBody>
                    <a:bodyPr lIns="90000" rIns="90000" tIns="46800" bIns="46800"/>
                    <a:p>
                      <a:pPr algn="ctr"/>
                      <a:r>
                        <a:rPr b="1" lang="en-US">
                          <a:latin typeface="Arial"/>
                        </a:rPr>
                        <a:t>Bootstrap</a:t>
                      </a:r>
                      <a:endParaRPr/>
                    </a:p>
                  </a:txBody>
                  <a:tcPr/>
                </a:tc>
                <a:tc>
                  <a:txBody>
                    <a:bodyPr lIns="90000" rIns="90000" tIns="46800" bIns="46800"/>
                    <a:p>
                      <a:pPr algn="ctr"/>
                      <a:r>
                        <a:rPr lang="en-US">
                          <a:latin typeface="Arial"/>
                        </a:rPr>
                        <a:t>0.66 *</a:t>
                      </a:r>
                      <a:endParaRPr/>
                    </a:p>
                  </a:txBody>
                  <a:tcPr/>
                </a:tc>
                <a:tc>
                  <a:txBody>
                    <a:bodyPr lIns="90000" rIns="90000" tIns="46800" bIns="46800"/>
                    <a:p>
                      <a:pPr algn="ctr"/>
                      <a:r>
                        <a:rPr lang="en-US">
                          <a:latin typeface="Arial"/>
                        </a:rPr>
                        <a:t>0.29 *</a:t>
                      </a:r>
                      <a:endParaRPr/>
                    </a:p>
                  </a:txBody>
                  <a:tcPr/>
                </a:tc>
              </a:tr>
            </a:tbl>
          </a:graphicData>
        </a:graphic>
      </p:graphicFrame>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9" name="Line 1"/>
          <p:cNvSpPr/>
          <p:nvPr/>
        </p:nvSpPr>
        <p:spPr>
          <a:xfrm>
            <a:off x="211320" y="7113240"/>
            <a:ext cx="9670320" cy="0"/>
          </a:xfrm>
          <a:prstGeom prst="line">
            <a:avLst/>
          </a:prstGeom>
          <a:ln w="9360">
            <a:solidFill>
              <a:srgbClr val="4a7ebb"/>
            </a:solidFill>
            <a:round/>
          </a:ln>
        </p:spPr>
      </p:sp>
      <p:sp>
        <p:nvSpPr>
          <p:cNvPr id="190" name="CustomShape 2"/>
          <p:cNvSpPr/>
          <p:nvPr/>
        </p:nvSpPr>
        <p:spPr>
          <a:xfrm>
            <a:off x="9088200" y="7187400"/>
            <a:ext cx="1070640" cy="401760"/>
          </a:xfrm>
          <a:prstGeom prst="rect">
            <a:avLst/>
          </a:prstGeom>
          <a:noFill/>
          <a:ln>
            <a:noFill/>
          </a:ln>
        </p:spPr>
      </p:sp>
      <p:sp>
        <p:nvSpPr>
          <p:cNvPr id="191"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Take home message</a:t>
            </a:r>
            <a:endParaRPr/>
          </a:p>
        </p:txBody>
      </p:sp>
      <p:sp>
        <p:nvSpPr>
          <p:cNvPr id="192"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193" name="CustomShape 5"/>
          <p:cNvSpPr/>
          <p:nvPr/>
        </p:nvSpPr>
        <p:spPr>
          <a:xfrm>
            <a:off x="6547680" y="3015720"/>
            <a:ext cx="793800" cy="595440"/>
          </a:xfrm>
          <a:prstGeom prst="rect">
            <a:avLst/>
          </a:prstGeom>
          <a:solidFill>
            <a:srgbClr val="ffffff"/>
          </a:solidFill>
          <a:ln>
            <a:noFill/>
          </a:ln>
        </p:spPr>
      </p:sp>
      <p:sp>
        <p:nvSpPr>
          <p:cNvPr id="194" name="TextShape 6"/>
          <p:cNvSpPr txBox="1"/>
          <p:nvPr/>
        </p:nvSpPr>
        <p:spPr>
          <a:xfrm>
            <a:off x="479520" y="1554840"/>
            <a:ext cx="9149760" cy="2277720"/>
          </a:xfrm>
          <a:prstGeom prst="rect">
            <a:avLst/>
          </a:prstGeom>
        </p:spPr>
        <p:txBody>
          <a:bodyPr lIns="90000" rIns="90000" tIns="45000" bIns="45000"/>
          <a:p>
            <a:pPr>
              <a:lnSpc>
                <a:spcPct val="200000"/>
              </a:lnSpc>
              <a:buSzPct val="45000"/>
              <a:buFont typeface="StarSymbol"/>
              <a:buChar char=""/>
            </a:pPr>
            <a:r>
              <a:rPr lang="en-US" sz="2200">
                <a:latin typeface="Arial"/>
              </a:rPr>
              <a:t>CAGI Crohn's disease 16 was an hard challenge</a:t>
            </a:r>
            <a:endParaRPr/>
          </a:p>
          <a:p>
            <a:pPr>
              <a:lnSpc>
                <a:spcPct val="200000"/>
              </a:lnSpc>
              <a:buSzPct val="45000"/>
              <a:buFont typeface="StarSymbol"/>
              <a:buChar char=""/>
            </a:pPr>
            <a:r>
              <a:rPr lang="en-US" sz="2200">
                <a:latin typeface="Arial"/>
              </a:rPr>
              <a:t>Data quality is still a huge issue (NAs)</a:t>
            </a:r>
            <a:endParaRPr/>
          </a:p>
          <a:p>
            <a:pPr>
              <a:lnSpc>
                <a:spcPct val="200000"/>
              </a:lnSpc>
              <a:buSzPct val="45000"/>
              <a:buFont typeface="StarSymbol"/>
              <a:buChar char=""/>
            </a:pPr>
            <a:r>
              <a:rPr lang="en-US" sz="2200">
                <a:latin typeface="Arial"/>
              </a:rPr>
              <a:t>Rs2066844 is an important source of information</a:t>
            </a:r>
            <a:endParaRPr/>
          </a:p>
          <a:p>
            <a:pPr>
              <a:lnSpc>
                <a:spcPct val="200000"/>
              </a:lnSpc>
              <a:buSzPct val="45000"/>
              <a:buFont typeface="StarSymbol"/>
              <a:buChar char=""/>
            </a:pPr>
            <a:r>
              <a:rPr lang="en-US" sz="2200">
                <a:latin typeface="Arial"/>
              </a:rPr>
              <a:t>Using Odds Ratio from past GWAS might help</a:t>
            </a:r>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95" name="CustomShape 1"/>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0d0d0d"/>
                </a:solidFill>
                <a:latin typeface="Calibri"/>
              </a:rPr>
              <a:t>The end</a:t>
            </a:r>
            <a:endParaRPr/>
          </a:p>
        </p:txBody>
      </p:sp>
      <p:sp>
        <p:nvSpPr>
          <p:cNvPr id="196" name="Line 2"/>
          <p:cNvSpPr/>
          <p:nvPr/>
        </p:nvSpPr>
        <p:spPr>
          <a:xfrm>
            <a:off x="211320" y="7113240"/>
            <a:ext cx="9670320" cy="0"/>
          </a:xfrm>
          <a:prstGeom prst="line">
            <a:avLst/>
          </a:prstGeom>
          <a:ln w="9360">
            <a:solidFill>
              <a:srgbClr val="4a7ebb"/>
            </a:solidFill>
            <a:round/>
          </a:ln>
        </p:spPr>
      </p:sp>
      <p:pic>
        <p:nvPicPr>
          <p:cNvPr id="197" name="Picture 3" descr=""/>
          <p:cNvPicPr/>
          <p:nvPr/>
        </p:nvPicPr>
        <p:blipFill>
          <a:blip r:embed="rId1"/>
          <a:stretch>
            <a:fillRect/>
          </a:stretch>
        </p:blipFill>
        <p:spPr>
          <a:xfrm>
            <a:off x="1388520" y="1874520"/>
            <a:ext cx="2856960" cy="3929760"/>
          </a:xfrm>
          <a:prstGeom prst="rect">
            <a:avLst/>
          </a:prstGeom>
          <a:ln>
            <a:noFill/>
          </a:ln>
        </p:spPr>
      </p:pic>
      <p:sp>
        <p:nvSpPr>
          <p:cNvPr id="198" name="CustomShape 3"/>
          <p:cNvSpPr/>
          <p:nvPr/>
        </p:nvSpPr>
        <p:spPr>
          <a:xfrm>
            <a:off x="4929840" y="2871720"/>
            <a:ext cx="2578680" cy="2115360"/>
          </a:xfrm>
          <a:prstGeom prst="rect">
            <a:avLst/>
          </a:prstGeom>
          <a:noFill/>
          <a:ln>
            <a:noFill/>
          </a:ln>
        </p:spPr>
        <p:txBody>
          <a:bodyPr wrap="none" lIns="90000" rIns="90000" tIns="45000" bIns="45000"/>
          <a:p>
            <a:pPr>
              <a:buFont typeface="Arial"/>
              <a:buChar char="•"/>
            </a:pPr>
            <a:r>
              <a:rPr lang="en-US" sz="2400">
                <a:solidFill>
                  <a:srgbClr val="000000"/>
                </a:solidFill>
                <a:latin typeface="Calibri"/>
              </a:rPr>
              <a:t>Questions</a:t>
            </a:r>
            <a:endParaRPr/>
          </a:p>
          <a:p>
            <a:endParaRPr/>
          </a:p>
          <a:p>
            <a:pPr>
              <a:buFont typeface="Arial"/>
              <a:buChar char="•"/>
            </a:pPr>
            <a:r>
              <a:rPr lang="en-US" sz="2400">
                <a:solidFill>
                  <a:srgbClr val="000000"/>
                </a:solidFill>
                <a:latin typeface="Calibri"/>
              </a:rPr>
              <a:t>Suggestions</a:t>
            </a:r>
            <a:endParaRPr/>
          </a:p>
          <a:p>
            <a:endParaRPr/>
          </a:p>
          <a:p>
            <a:pPr>
              <a:buFont typeface="Arial"/>
              <a:buChar char="•"/>
            </a:pPr>
            <a:r>
              <a:rPr lang="en-US" sz="2400">
                <a:solidFill>
                  <a:srgbClr val="000000"/>
                </a:solidFill>
                <a:latin typeface="Calibri"/>
              </a:rPr>
              <a:t>Anything else</a:t>
            </a:r>
            <a:endParaRPr/>
          </a:p>
        </p:txBody>
      </p:sp>
      <p:sp>
        <p:nvSpPr>
          <p:cNvPr id="199" name="CustomShape 4"/>
          <p:cNvSpPr/>
          <p:nvPr/>
        </p:nvSpPr>
        <p:spPr>
          <a:xfrm>
            <a:off x="9088560" y="7188120"/>
            <a:ext cx="1070640" cy="401760"/>
          </a:xfrm>
          <a:prstGeom prst="rect">
            <a:avLst/>
          </a:prstGeom>
          <a:noFill/>
          <a:ln>
            <a:noFill/>
          </a:ln>
        </p:spPr>
      </p:sp>
      <p:sp>
        <p:nvSpPr>
          <p:cNvPr id="200" name="CustomShape 5"/>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01" name="" descr=""/>
          <p:cNvPicPr/>
          <p:nvPr/>
        </p:nvPicPr>
        <p:blipFill>
          <a:blip r:embed="rId1"/>
          <a:srcRect l="132085" t="0" r="0" b="132085"/>
          <a:stretch>
            <a:fillRect/>
          </a:stretch>
        </p:blipFill>
        <p:spPr>
          <a:xfrm rot="16200000">
            <a:off x="1526760" y="-689040"/>
            <a:ext cx="6931080" cy="10175400"/>
          </a:xfrm>
          <a:prstGeom prst="rect">
            <a:avLst/>
          </a:prstGeom>
          <a:ln>
            <a:noFill/>
          </a:ln>
        </p:spPr>
      </p:pic>
      <p:sp>
        <p:nvSpPr>
          <p:cNvPr id="202" name="Line 1"/>
          <p:cNvSpPr/>
          <p:nvPr/>
        </p:nvSpPr>
        <p:spPr>
          <a:xfrm>
            <a:off x="211320" y="7113240"/>
            <a:ext cx="9670320" cy="0"/>
          </a:xfrm>
          <a:prstGeom prst="line">
            <a:avLst/>
          </a:prstGeom>
          <a:ln w="9360">
            <a:solidFill>
              <a:srgbClr val="4a7ebb"/>
            </a:solidFill>
            <a:round/>
          </a:ln>
        </p:spPr>
      </p:sp>
      <p:sp>
        <p:nvSpPr>
          <p:cNvPr id="203" name="CustomShape 2"/>
          <p:cNvSpPr/>
          <p:nvPr/>
        </p:nvSpPr>
        <p:spPr>
          <a:xfrm>
            <a:off x="9088200" y="7187400"/>
            <a:ext cx="1070640" cy="401760"/>
          </a:xfrm>
          <a:prstGeom prst="rect">
            <a:avLst/>
          </a:prstGeom>
          <a:noFill/>
          <a:ln>
            <a:noFill/>
          </a:ln>
        </p:spPr>
      </p:sp>
      <p:sp>
        <p:nvSpPr>
          <p:cNvPr id="204"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Sample clustering 11/13/16</a:t>
            </a:r>
            <a:endParaRPr/>
          </a:p>
        </p:txBody>
      </p:sp>
      <p:sp>
        <p:nvSpPr>
          <p:cNvPr id="205"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
        <p:nvSpPr>
          <p:cNvPr id="206" name="CustomShape 5"/>
          <p:cNvSpPr/>
          <p:nvPr/>
        </p:nvSpPr>
        <p:spPr>
          <a:xfrm>
            <a:off x="2926080" y="1373040"/>
            <a:ext cx="2011680" cy="5393520"/>
          </a:xfrm>
          <a:prstGeom prst="roundRect">
            <a:avLst>
              <a:gd name="adj" fmla="val 811"/>
            </a:avLst>
          </a:prstGeom>
          <a:solidFill>
            <a:srgbClr val="ff9900"/>
          </a:solidFill>
          <a:ln>
            <a:solidFill>
              <a:srgbClr val="ff420e"/>
            </a:solidFill>
          </a:ln>
        </p:spPr>
      </p:sp>
      <p:sp>
        <p:nvSpPr>
          <p:cNvPr id="207" name="TextShape 6"/>
          <p:cNvSpPr txBox="1"/>
          <p:nvPr/>
        </p:nvSpPr>
        <p:spPr>
          <a:xfrm>
            <a:off x="3315600" y="6035040"/>
            <a:ext cx="1069200" cy="346320"/>
          </a:xfrm>
          <a:prstGeom prst="rect">
            <a:avLst/>
          </a:prstGeom>
        </p:spPr>
        <p:txBody>
          <a:bodyPr lIns="90000" rIns="90000" tIns="45000" bIns="45000"/>
          <a:p>
            <a:r>
              <a:rPr b="1" lang="en-US">
                <a:solidFill>
                  <a:srgbClr val="ff6600"/>
                </a:solidFill>
                <a:latin typeface="Arial"/>
              </a:rPr>
              <a:t>CAGI 11</a:t>
            </a:r>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id="208" name="" descr=""/>
          <p:cNvPicPr/>
          <p:nvPr/>
        </p:nvPicPr>
        <p:blipFill>
          <a:blip r:embed="rId1"/>
          <a:srcRect l="4285" t="0" r="0" b="0"/>
          <a:stretch>
            <a:fillRect/>
          </a:stretch>
        </p:blipFill>
        <p:spPr>
          <a:xfrm rot="5400000">
            <a:off x="1742040" y="-1754280"/>
            <a:ext cx="7763040" cy="10881360"/>
          </a:xfrm>
          <a:prstGeom prst="rect">
            <a:avLst/>
          </a:prstGeom>
          <a:ln>
            <a:noFill/>
          </a:ln>
        </p:spPr>
      </p:pic>
      <p:sp>
        <p:nvSpPr>
          <p:cNvPr id="209" name="Line 1"/>
          <p:cNvSpPr/>
          <p:nvPr/>
        </p:nvSpPr>
        <p:spPr>
          <a:xfrm>
            <a:off x="211320" y="7113240"/>
            <a:ext cx="9670320" cy="0"/>
          </a:xfrm>
          <a:prstGeom prst="line">
            <a:avLst/>
          </a:prstGeom>
          <a:ln w="9360">
            <a:solidFill>
              <a:srgbClr val="4a7ebb"/>
            </a:solidFill>
            <a:round/>
          </a:ln>
        </p:spPr>
      </p:sp>
      <p:sp>
        <p:nvSpPr>
          <p:cNvPr id="210" name="CustomShape 2"/>
          <p:cNvSpPr/>
          <p:nvPr/>
        </p:nvSpPr>
        <p:spPr>
          <a:xfrm>
            <a:off x="9088200" y="7187400"/>
            <a:ext cx="1070640" cy="401760"/>
          </a:xfrm>
          <a:prstGeom prst="rect">
            <a:avLst/>
          </a:prstGeom>
          <a:noFill/>
          <a:ln>
            <a:noFill/>
          </a:ln>
        </p:spPr>
      </p:sp>
      <p:sp>
        <p:nvSpPr>
          <p:cNvPr id="211" name="CustomShape 3"/>
          <p:cNvSpPr/>
          <p:nvPr/>
        </p:nvSpPr>
        <p:spPr>
          <a:xfrm>
            <a:off x="0" y="0"/>
            <a:ext cx="10079280" cy="1080360"/>
          </a:xfrm>
          <a:prstGeom prst="rect">
            <a:avLst/>
          </a:prstGeom>
          <a:gradFill>
            <a:gsLst>
              <a:gs pos="0">
                <a:srgbClr val="9ab4e4"/>
              </a:gs>
              <a:gs pos="100000">
                <a:srgbClr val="ffffff"/>
              </a:gs>
            </a:gsLst>
            <a:lin ang="5400000"/>
          </a:gradFill>
          <a:ln>
            <a:noFill/>
          </a:ln>
        </p:spPr>
        <p:txBody>
          <a:bodyPr lIns="90000" rIns="90000" tIns="45000" bIns="45000" anchor="ctr"/>
          <a:p>
            <a:pPr algn="ctr"/>
            <a:r>
              <a:rPr b="1" lang="en-US" sz="2400">
                <a:solidFill>
                  <a:srgbClr val="262626"/>
                </a:solidFill>
                <a:latin typeface="Calibri"/>
              </a:rPr>
              <a:t>Missing data clustering 13/16</a:t>
            </a:r>
            <a:endParaRPr/>
          </a:p>
        </p:txBody>
      </p:sp>
      <p:sp>
        <p:nvSpPr>
          <p:cNvPr id="212" name="CustomShape 4"/>
          <p:cNvSpPr/>
          <p:nvPr/>
        </p:nvSpPr>
        <p:spPr>
          <a:xfrm>
            <a:off x="43920" y="7153560"/>
            <a:ext cx="7036560" cy="367560"/>
          </a:xfrm>
          <a:prstGeom prst="rect">
            <a:avLst/>
          </a:prstGeom>
          <a:noFill/>
          <a:ln>
            <a:noFill/>
          </a:ln>
        </p:spPr>
        <p:txBody>
          <a:bodyPr wrap="none" lIns="90000" rIns="90000" tIns="45000" bIns="45000"/>
          <a:p>
            <a:r>
              <a:rPr lang="en-US" sz="1400">
                <a:solidFill>
                  <a:srgbClr val="808080"/>
                </a:solidFill>
                <a:latin typeface="Calibri"/>
              </a:rPr>
              <a:t>Manuel Giollo – PhD Computer Science</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