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xlsx" ContentType="application/vnd.openxmlformats-officedocument.spreadsheetml.sheet"/>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4" r:id="rId1"/>
  </p:sldMasterIdLst>
  <p:notesMasterIdLst>
    <p:notesMasterId r:id="rId16"/>
  </p:notesMasterIdLst>
  <p:sldIdLst>
    <p:sldId id="275" r:id="rId2"/>
    <p:sldId id="256" r:id="rId3"/>
    <p:sldId id="257" r:id="rId4"/>
    <p:sldId id="270" r:id="rId5"/>
    <p:sldId id="266" r:id="rId6"/>
    <p:sldId id="260" r:id="rId7"/>
    <p:sldId id="259" r:id="rId8"/>
    <p:sldId id="274" r:id="rId9"/>
    <p:sldId id="258" r:id="rId10"/>
    <p:sldId id="261" r:id="rId11"/>
    <p:sldId id="262" r:id="rId12"/>
    <p:sldId id="265"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1D08"/>
    <a:srgbClr val="490990"/>
    <a:srgbClr val="1B6B95"/>
    <a:srgbClr val="6E6095"/>
    <a:srgbClr val="69089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8" autoAdjust="0"/>
    <p:restoredTop sz="90145" autoAdjust="0"/>
  </p:normalViewPr>
  <p:slideViewPr>
    <p:cSldViewPr snapToGrid="0" snapToObjects="1">
      <p:cViewPr>
        <p:scale>
          <a:sx n="100" d="100"/>
          <a:sy n="100" d="100"/>
        </p:scale>
        <p:origin x="-1616"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lipi:Documents:My_documents:My_work:CAGI2015:Crohns_exome_2015:CAGI_crohn_talk_2015:Crohn_mech_dist.xlsx" TargetMode="External"/><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Applications:Microsoft%20Office%202011:Office:Add-Ins:Solver.xlam" TargetMode="External"/><Relationship Id="rId2"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8"/>
    </mc:Choice>
    <mc:Fallback>
      <c:style val="38"/>
    </mc:Fallback>
  </mc:AlternateContent>
  <c:chart>
    <c:autoTitleDeleted val="0"/>
    <c:view3D>
      <c:rotX val="15"/>
      <c:rotY val="20"/>
      <c:rAngAx val="1"/>
    </c:view3D>
    <c:floor>
      <c:thickness val="0"/>
    </c:floor>
    <c:sideWall>
      <c:thickness val="0"/>
      <c:spPr>
        <a:ln>
          <a:solidFill>
            <a:schemeClr val="tx1"/>
          </a:solidFill>
        </a:ln>
      </c:spPr>
    </c:sideWall>
    <c:backWall>
      <c:thickness val="0"/>
      <c:spPr>
        <a:ln>
          <a:solidFill>
            <a:schemeClr val="tx1"/>
          </a:solidFill>
        </a:ln>
      </c:spPr>
    </c:backWall>
    <c:plotArea>
      <c:layout>
        <c:manualLayout>
          <c:layoutTarget val="inner"/>
          <c:xMode val="edge"/>
          <c:yMode val="edge"/>
          <c:x val="0.45700180922971"/>
          <c:y val="0.000140719636028488"/>
          <c:w val="0.488450703153682"/>
          <c:h val="0.70403779365648"/>
        </c:manualLayout>
      </c:layout>
      <c:bar3DChart>
        <c:barDir val="bar"/>
        <c:grouping val="clustered"/>
        <c:varyColors val="0"/>
        <c:ser>
          <c:idx val="0"/>
          <c:order val="0"/>
          <c:spPr>
            <a:solidFill>
              <a:srgbClr val="490990"/>
            </a:solidFill>
            <a:effectLst>
              <a:outerShdw blurRad="50800" dist="38100" dir="2700000" algn="tl" rotWithShape="0">
                <a:srgbClr val="000000">
                  <a:alpha val="43000"/>
                </a:srgbClr>
              </a:outerShdw>
            </a:effectLst>
          </c:spPr>
          <c:invertIfNegative val="0"/>
          <c:cat>
            <c:strRef>
              <c:f>Sheet1!$B$6:$B$10</c:f>
              <c:strCache>
                <c:ptCount val="5"/>
                <c:pt idx="0">
                  <c:v>Low Impact Missense</c:v>
                </c:pt>
                <c:pt idx="1">
                  <c:v>High Impact Missense</c:v>
                </c:pt>
                <c:pt idx="2">
                  <c:v>Expression</c:v>
                </c:pt>
                <c:pt idx="3">
                  <c:v>Auxiliary splicing</c:v>
                </c:pt>
                <c:pt idx="4">
                  <c:v>Direct splice</c:v>
                </c:pt>
              </c:strCache>
            </c:strRef>
          </c:cat>
          <c:val>
            <c:numRef>
              <c:f>Sheet1!$C$6:$C$10</c:f>
              <c:numCache>
                <c:formatCode>0.00</c:formatCode>
                <c:ptCount val="5"/>
                <c:pt idx="0">
                  <c:v>0.255555555555556</c:v>
                </c:pt>
                <c:pt idx="1">
                  <c:v>0.455555555555556</c:v>
                </c:pt>
                <c:pt idx="2">
                  <c:v>0.533333333333333</c:v>
                </c:pt>
                <c:pt idx="3">
                  <c:v>0.433333333333333</c:v>
                </c:pt>
                <c:pt idx="4">
                  <c:v>0.133333333333333</c:v>
                </c:pt>
              </c:numCache>
            </c:numRef>
          </c:val>
        </c:ser>
        <c:dLbls>
          <c:showLegendKey val="0"/>
          <c:showVal val="0"/>
          <c:showCatName val="0"/>
          <c:showSerName val="0"/>
          <c:showPercent val="0"/>
          <c:showBubbleSize val="0"/>
        </c:dLbls>
        <c:gapWidth val="150"/>
        <c:shape val="cylinder"/>
        <c:axId val="1780664280"/>
        <c:axId val="2094669544"/>
        <c:axId val="0"/>
      </c:bar3DChart>
      <c:catAx>
        <c:axId val="1780664280"/>
        <c:scaling>
          <c:orientation val="minMax"/>
        </c:scaling>
        <c:delete val="0"/>
        <c:axPos val="l"/>
        <c:majorTickMark val="out"/>
        <c:minorTickMark val="none"/>
        <c:tickLblPos val="nextTo"/>
        <c:txPr>
          <a:bodyPr/>
          <a:lstStyle/>
          <a:p>
            <a:pPr>
              <a:defRPr sz="2000">
                <a:latin typeface="Times New Roman"/>
                <a:cs typeface="Times New Roman"/>
              </a:defRPr>
            </a:pPr>
            <a:endParaRPr lang="en-US"/>
          </a:p>
        </c:txPr>
        <c:crossAx val="2094669544"/>
        <c:crosses val="autoZero"/>
        <c:auto val="1"/>
        <c:lblAlgn val="ctr"/>
        <c:lblOffset val="100"/>
        <c:noMultiLvlLbl val="0"/>
      </c:catAx>
      <c:valAx>
        <c:axId val="2094669544"/>
        <c:scaling>
          <c:orientation val="minMax"/>
        </c:scaling>
        <c:delete val="0"/>
        <c:axPos val="b"/>
        <c:majorGridlines/>
        <c:numFmt formatCode="0.00" sourceLinked="1"/>
        <c:majorTickMark val="out"/>
        <c:minorTickMark val="none"/>
        <c:tickLblPos val="nextTo"/>
        <c:txPr>
          <a:bodyPr/>
          <a:lstStyle/>
          <a:p>
            <a:pPr>
              <a:defRPr sz="2000">
                <a:latin typeface="Times New Roman"/>
                <a:cs typeface="Times New Roman"/>
              </a:defRPr>
            </a:pPr>
            <a:endParaRPr lang="en-US"/>
          </a:p>
        </c:txPr>
        <c:crossAx val="1780664280"/>
        <c:crosses val="autoZero"/>
        <c:crossBetween val="between"/>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0"/>
    <c:plotArea>
      <c:layout>
        <c:manualLayout>
          <c:layoutTarget val="inner"/>
          <c:xMode val="edge"/>
          <c:yMode val="edge"/>
          <c:x val="0.17854394372879"/>
          <c:y val="0.113711803640218"/>
          <c:w val="0.789508771925987"/>
          <c:h val="0.565773958133282"/>
        </c:manualLayout>
      </c:layout>
      <c:barChart>
        <c:barDir val="col"/>
        <c:grouping val="stacked"/>
        <c:varyColors val="0"/>
        <c:ser>
          <c:idx val="0"/>
          <c:order val="0"/>
          <c:tx>
            <c:strRef>
              <c:f>[marker_dist_vcf_140loci.xls]Sheet1!$G$1</c:f>
              <c:strCache>
                <c:ptCount val="1"/>
                <c:pt idx="0">
                  <c:v>[0.9-1.0]</c:v>
                </c:pt>
              </c:strCache>
            </c:strRef>
          </c:tx>
          <c:spPr>
            <a:solidFill>
              <a:srgbClr val="4F81BD"/>
            </a:solidFill>
            <a:ln w="3175">
              <a:solidFill>
                <a:srgbClr val="0000FF"/>
              </a:solidFill>
              <a:prstDash val="solid"/>
            </a:ln>
          </c:spPr>
          <c:invertIfNegative val="0"/>
          <c:cat>
            <c:numRef>
              <c:f>[marker_dist_vcf_140loci.xls]Sheet1!$A$2:$A$141</c:f>
              <c:numCache>
                <c:formatCode>0.00</c:formatCode>
                <c:ptCount val="140"/>
                <c:pt idx="0">
                  <c:v>0.0</c:v>
                </c:pt>
                <c:pt idx="1">
                  <c:v>0.0</c:v>
                </c:pt>
                <c:pt idx="2">
                  <c:v>0.0</c:v>
                </c:pt>
                <c:pt idx="3">
                  <c:v>0.0</c:v>
                </c:pt>
                <c:pt idx="4">
                  <c:v>0.0</c:v>
                </c:pt>
                <c:pt idx="5">
                  <c:v>0.0</c:v>
                </c:pt>
                <c:pt idx="6">
                  <c:v>0.0</c:v>
                </c:pt>
                <c:pt idx="7">
                  <c:v>0.0</c:v>
                </c:pt>
                <c:pt idx="8">
                  <c:v>0.0</c:v>
                </c:pt>
                <c:pt idx="9">
                  <c:v>0.0</c:v>
                </c:pt>
                <c:pt idx="10">
                  <c:v>0.0</c:v>
                </c:pt>
                <c:pt idx="11">
                  <c:v>0.0</c:v>
                </c:pt>
                <c:pt idx="12">
                  <c:v>0.0</c:v>
                </c:pt>
                <c:pt idx="13">
                  <c:v>0.00073</c:v>
                </c:pt>
                <c:pt idx="14">
                  <c:v>0.002534</c:v>
                </c:pt>
                <c:pt idx="15">
                  <c:v>0.002957</c:v>
                </c:pt>
                <c:pt idx="16">
                  <c:v>0.003828</c:v>
                </c:pt>
                <c:pt idx="17">
                  <c:v>0.004333</c:v>
                </c:pt>
                <c:pt idx="18">
                  <c:v>0.004604</c:v>
                </c:pt>
                <c:pt idx="19">
                  <c:v>0.004839</c:v>
                </c:pt>
                <c:pt idx="20">
                  <c:v>0.005547</c:v>
                </c:pt>
                <c:pt idx="21">
                  <c:v>0.006841</c:v>
                </c:pt>
                <c:pt idx="22">
                  <c:v>0.006983</c:v>
                </c:pt>
                <c:pt idx="23">
                  <c:v>0.007557</c:v>
                </c:pt>
                <c:pt idx="24">
                  <c:v>0.007961</c:v>
                </c:pt>
                <c:pt idx="25">
                  <c:v>0.008759</c:v>
                </c:pt>
                <c:pt idx="26">
                  <c:v>0.009216</c:v>
                </c:pt>
                <c:pt idx="27">
                  <c:v>0.011406</c:v>
                </c:pt>
                <c:pt idx="28">
                  <c:v>0.011573</c:v>
                </c:pt>
                <c:pt idx="29">
                  <c:v>0.011904</c:v>
                </c:pt>
                <c:pt idx="30">
                  <c:v>0.012287</c:v>
                </c:pt>
                <c:pt idx="31">
                  <c:v>0.0134</c:v>
                </c:pt>
                <c:pt idx="32">
                  <c:v>0.0137</c:v>
                </c:pt>
                <c:pt idx="33">
                  <c:v>0.014111</c:v>
                </c:pt>
                <c:pt idx="34">
                  <c:v>0.015314</c:v>
                </c:pt>
                <c:pt idx="35">
                  <c:v>0.015416</c:v>
                </c:pt>
                <c:pt idx="36">
                  <c:v>0.015673</c:v>
                </c:pt>
                <c:pt idx="37">
                  <c:v>0.01616</c:v>
                </c:pt>
                <c:pt idx="38">
                  <c:v>0.020121</c:v>
                </c:pt>
                <c:pt idx="39">
                  <c:v>0.020281</c:v>
                </c:pt>
                <c:pt idx="40">
                  <c:v>0.020976</c:v>
                </c:pt>
                <c:pt idx="41">
                  <c:v>0.020985</c:v>
                </c:pt>
                <c:pt idx="42">
                  <c:v>0.021207</c:v>
                </c:pt>
                <c:pt idx="43">
                  <c:v>0.021288</c:v>
                </c:pt>
                <c:pt idx="44">
                  <c:v>0.022473</c:v>
                </c:pt>
                <c:pt idx="45">
                  <c:v>0.024994</c:v>
                </c:pt>
                <c:pt idx="46">
                  <c:v>0.026791</c:v>
                </c:pt>
                <c:pt idx="47">
                  <c:v>0.029902</c:v>
                </c:pt>
                <c:pt idx="48">
                  <c:v>0.033473</c:v>
                </c:pt>
                <c:pt idx="49">
                  <c:v>0.033543</c:v>
                </c:pt>
                <c:pt idx="50">
                  <c:v>0.03431</c:v>
                </c:pt>
                <c:pt idx="51">
                  <c:v>0.034655</c:v>
                </c:pt>
                <c:pt idx="52">
                  <c:v>0.036403</c:v>
                </c:pt>
                <c:pt idx="53">
                  <c:v>0.038066</c:v>
                </c:pt>
                <c:pt idx="54">
                  <c:v>0.039102</c:v>
                </c:pt>
                <c:pt idx="55">
                  <c:v>0.039353</c:v>
                </c:pt>
                <c:pt idx="56">
                  <c:v>0.040634</c:v>
                </c:pt>
                <c:pt idx="57">
                  <c:v>0.04096</c:v>
                </c:pt>
                <c:pt idx="58">
                  <c:v>0.042739</c:v>
                </c:pt>
                <c:pt idx="59">
                  <c:v>0.042776</c:v>
                </c:pt>
                <c:pt idx="60">
                  <c:v>0.042958</c:v>
                </c:pt>
                <c:pt idx="61">
                  <c:v>0.043115</c:v>
                </c:pt>
                <c:pt idx="62">
                  <c:v>0.047057</c:v>
                </c:pt>
                <c:pt idx="63">
                  <c:v>0.047248</c:v>
                </c:pt>
                <c:pt idx="64">
                  <c:v>0.048657</c:v>
                </c:pt>
                <c:pt idx="65">
                  <c:v>0.050345</c:v>
                </c:pt>
                <c:pt idx="66">
                  <c:v>0.054121</c:v>
                </c:pt>
                <c:pt idx="67">
                  <c:v>0.055595</c:v>
                </c:pt>
                <c:pt idx="68">
                  <c:v>0.055895</c:v>
                </c:pt>
                <c:pt idx="69">
                  <c:v>0.057078</c:v>
                </c:pt>
                <c:pt idx="70">
                  <c:v>0.058589</c:v>
                </c:pt>
                <c:pt idx="71">
                  <c:v>0.06003</c:v>
                </c:pt>
                <c:pt idx="72">
                  <c:v>0.06306</c:v>
                </c:pt>
                <c:pt idx="73">
                  <c:v>0.063317</c:v>
                </c:pt>
                <c:pt idx="74">
                  <c:v>0.065308</c:v>
                </c:pt>
                <c:pt idx="75">
                  <c:v>0.065543</c:v>
                </c:pt>
                <c:pt idx="76">
                  <c:v>0.07009</c:v>
                </c:pt>
                <c:pt idx="77">
                  <c:v>0.074453</c:v>
                </c:pt>
                <c:pt idx="78">
                  <c:v>0.076445</c:v>
                </c:pt>
                <c:pt idx="79">
                  <c:v>0.077241</c:v>
                </c:pt>
                <c:pt idx="80">
                  <c:v>0.07754</c:v>
                </c:pt>
                <c:pt idx="81">
                  <c:v>0.078576</c:v>
                </c:pt>
                <c:pt idx="82">
                  <c:v>0.079793</c:v>
                </c:pt>
                <c:pt idx="83">
                  <c:v>0.081729</c:v>
                </c:pt>
                <c:pt idx="84">
                  <c:v>0.082055</c:v>
                </c:pt>
                <c:pt idx="85">
                  <c:v>0.082203</c:v>
                </c:pt>
                <c:pt idx="86">
                  <c:v>0.083504</c:v>
                </c:pt>
                <c:pt idx="87">
                  <c:v>0.091799</c:v>
                </c:pt>
                <c:pt idx="88">
                  <c:v>0.101495</c:v>
                </c:pt>
                <c:pt idx="89">
                  <c:v>0.102513</c:v>
                </c:pt>
                <c:pt idx="90">
                  <c:v>0.104261</c:v>
                </c:pt>
                <c:pt idx="91">
                  <c:v>0.106511</c:v>
                </c:pt>
                <c:pt idx="92">
                  <c:v>0.107105</c:v>
                </c:pt>
                <c:pt idx="93">
                  <c:v>0.111277</c:v>
                </c:pt>
                <c:pt idx="94">
                  <c:v>0.112825</c:v>
                </c:pt>
                <c:pt idx="95">
                  <c:v>0.124408</c:v>
                </c:pt>
                <c:pt idx="96">
                  <c:v>0.131854</c:v>
                </c:pt>
                <c:pt idx="97">
                  <c:v>0.133358</c:v>
                </c:pt>
                <c:pt idx="98">
                  <c:v>0.136739</c:v>
                </c:pt>
                <c:pt idx="99">
                  <c:v>0.138576</c:v>
                </c:pt>
                <c:pt idx="100">
                  <c:v>0.143888</c:v>
                </c:pt>
                <c:pt idx="101">
                  <c:v>0.145268</c:v>
                </c:pt>
                <c:pt idx="102">
                  <c:v>0.15511</c:v>
                </c:pt>
                <c:pt idx="103">
                  <c:v>0.155618</c:v>
                </c:pt>
                <c:pt idx="104">
                  <c:v>0.160075</c:v>
                </c:pt>
                <c:pt idx="105">
                  <c:v>0.180623</c:v>
                </c:pt>
                <c:pt idx="106">
                  <c:v>0.184571</c:v>
                </c:pt>
                <c:pt idx="107">
                  <c:v>0.195923</c:v>
                </c:pt>
                <c:pt idx="108">
                  <c:v>0.19881</c:v>
                </c:pt>
                <c:pt idx="109">
                  <c:v>0.23749</c:v>
                </c:pt>
                <c:pt idx="110">
                  <c:v>0.25999</c:v>
                </c:pt>
                <c:pt idx="111">
                  <c:v>0.271417</c:v>
                </c:pt>
                <c:pt idx="112">
                  <c:v>0.275692</c:v>
                </c:pt>
                <c:pt idx="113">
                  <c:v>0.28525</c:v>
                </c:pt>
                <c:pt idx="114">
                  <c:v>0.309699</c:v>
                </c:pt>
                <c:pt idx="115">
                  <c:v>0.315894</c:v>
                </c:pt>
                <c:pt idx="116">
                  <c:v>0.317976</c:v>
                </c:pt>
                <c:pt idx="117">
                  <c:v>0.32213</c:v>
                </c:pt>
                <c:pt idx="118">
                  <c:v>0.353078</c:v>
                </c:pt>
                <c:pt idx="119">
                  <c:v>0.362727</c:v>
                </c:pt>
                <c:pt idx="120">
                  <c:v>0.375231</c:v>
                </c:pt>
                <c:pt idx="121">
                  <c:v>0.38061</c:v>
                </c:pt>
                <c:pt idx="122">
                  <c:v>0.409527</c:v>
                </c:pt>
                <c:pt idx="123">
                  <c:v>0.413461</c:v>
                </c:pt>
                <c:pt idx="124">
                  <c:v>0.493035</c:v>
                </c:pt>
                <c:pt idx="125">
                  <c:v>0.518752</c:v>
                </c:pt>
                <c:pt idx="126">
                  <c:v>0.539332</c:v>
                </c:pt>
                <c:pt idx="127">
                  <c:v>0.54089</c:v>
                </c:pt>
                <c:pt idx="128">
                  <c:v>0.683369</c:v>
                </c:pt>
                <c:pt idx="129">
                  <c:v>0.688088</c:v>
                </c:pt>
                <c:pt idx="130">
                  <c:v>0.723438</c:v>
                </c:pt>
                <c:pt idx="131">
                  <c:v>0.812132</c:v>
                </c:pt>
                <c:pt idx="132">
                  <c:v>0.831592</c:v>
                </c:pt>
                <c:pt idx="133">
                  <c:v>0.973193</c:v>
                </c:pt>
                <c:pt idx="134">
                  <c:v>1.03186</c:v>
                </c:pt>
                <c:pt idx="135">
                  <c:v>1.109657</c:v>
                </c:pt>
                <c:pt idx="136">
                  <c:v>1.115578</c:v>
                </c:pt>
                <c:pt idx="137">
                  <c:v>1.256021</c:v>
                </c:pt>
                <c:pt idx="138">
                  <c:v>1.651951</c:v>
                </c:pt>
                <c:pt idx="139">
                  <c:v>1.651951</c:v>
                </c:pt>
              </c:numCache>
            </c:numRef>
          </c:cat>
          <c:val>
            <c:numRef>
              <c:f>[marker_dist_vcf_140loci.xls]Sheet1!$G$2:$G$141</c:f>
              <c:numCache>
                <c:formatCode>0.0</c:formatCode>
                <c:ptCount val="140"/>
                <c:pt idx="0">
                  <c:v>100.0</c:v>
                </c:pt>
                <c:pt idx="1">
                  <c:v>100.0</c:v>
                </c:pt>
                <c:pt idx="2">
                  <c:v>100.0</c:v>
                </c:pt>
                <c:pt idx="3">
                  <c:v>100.0</c:v>
                </c:pt>
                <c:pt idx="4">
                  <c:v>100.0</c:v>
                </c:pt>
                <c:pt idx="5">
                  <c:v>100.0</c:v>
                </c:pt>
                <c:pt idx="6">
                  <c:v>100.0</c:v>
                </c:pt>
                <c:pt idx="7">
                  <c:v>100.0</c:v>
                </c:pt>
                <c:pt idx="8">
                  <c:v>100.0</c:v>
                </c:pt>
                <c:pt idx="9">
                  <c:v>100.0</c:v>
                </c:pt>
                <c:pt idx="10">
                  <c:v>100.0</c:v>
                </c:pt>
                <c:pt idx="11">
                  <c:v>100.0</c:v>
                </c:pt>
                <c:pt idx="12">
                  <c:v>100.0</c:v>
                </c:pt>
                <c:pt idx="13">
                  <c:v>100.0</c:v>
                </c:pt>
                <c:pt idx="14">
                  <c:v>96.39639639639635</c:v>
                </c:pt>
                <c:pt idx="15">
                  <c:v>99.0990990990991</c:v>
                </c:pt>
                <c:pt idx="16">
                  <c:v>60.36036036036035</c:v>
                </c:pt>
                <c:pt idx="17">
                  <c:v>100.0</c:v>
                </c:pt>
                <c:pt idx="18">
                  <c:v>93.69369369369368</c:v>
                </c:pt>
                <c:pt idx="19">
                  <c:v>91.89189189189184</c:v>
                </c:pt>
                <c:pt idx="20">
                  <c:v>100.0</c:v>
                </c:pt>
                <c:pt idx="21">
                  <c:v>95.49549549549548</c:v>
                </c:pt>
                <c:pt idx="22">
                  <c:v>95.49549549549548</c:v>
                </c:pt>
                <c:pt idx="23">
                  <c:v>90.09009009009008</c:v>
                </c:pt>
                <c:pt idx="24">
                  <c:v>93.69369369369368</c:v>
                </c:pt>
                <c:pt idx="25">
                  <c:v>87.38738738738738</c:v>
                </c:pt>
                <c:pt idx="26">
                  <c:v>100.0</c:v>
                </c:pt>
                <c:pt idx="27">
                  <c:v>97.2972972972973</c:v>
                </c:pt>
                <c:pt idx="28">
                  <c:v>82.88288288288278</c:v>
                </c:pt>
                <c:pt idx="29">
                  <c:v>100.0</c:v>
                </c:pt>
                <c:pt idx="30">
                  <c:v>97.2972972972973</c:v>
                </c:pt>
                <c:pt idx="31">
                  <c:v>99.0990990990991</c:v>
                </c:pt>
                <c:pt idx="32">
                  <c:v>100.0</c:v>
                </c:pt>
                <c:pt idx="33">
                  <c:v>71.17117117117112</c:v>
                </c:pt>
                <c:pt idx="34">
                  <c:v>83.78378378378378</c:v>
                </c:pt>
                <c:pt idx="35">
                  <c:v>100.0</c:v>
                </c:pt>
                <c:pt idx="36">
                  <c:v>79.27927927927927</c:v>
                </c:pt>
                <c:pt idx="37">
                  <c:v>96.39639639639635</c:v>
                </c:pt>
                <c:pt idx="38">
                  <c:v>98.19819819819816</c:v>
                </c:pt>
                <c:pt idx="39">
                  <c:v>92.79279279279275</c:v>
                </c:pt>
                <c:pt idx="40">
                  <c:v>91.89189189189184</c:v>
                </c:pt>
                <c:pt idx="41">
                  <c:v>100.0</c:v>
                </c:pt>
                <c:pt idx="42">
                  <c:v>98.19819819819816</c:v>
                </c:pt>
                <c:pt idx="43">
                  <c:v>100.0</c:v>
                </c:pt>
                <c:pt idx="44">
                  <c:v>56.75675675675676</c:v>
                </c:pt>
                <c:pt idx="45">
                  <c:v>70.27027027027027</c:v>
                </c:pt>
                <c:pt idx="46">
                  <c:v>98.19819819819816</c:v>
                </c:pt>
                <c:pt idx="47">
                  <c:v>80.18018018018014</c:v>
                </c:pt>
                <c:pt idx="48">
                  <c:v>81.98198198198198</c:v>
                </c:pt>
                <c:pt idx="49">
                  <c:v>100.0</c:v>
                </c:pt>
                <c:pt idx="50">
                  <c:v>98.19819819819816</c:v>
                </c:pt>
                <c:pt idx="51">
                  <c:v>80.18018018018014</c:v>
                </c:pt>
                <c:pt idx="52">
                  <c:v>66.66666666666667</c:v>
                </c:pt>
                <c:pt idx="53">
                  <c:v>95.49549549549548</c:v>
                </c:pt>
                <c:pt idx="54">
                  <c:v>50.45045045045042</c:v>
                </c:pt>
                <c:pt idx="55">
                  <c:v>85.58558558558558</c:v>
                </c:pt>
                <c:pt idx="56">
                  <c:v>99.0990990990991</c:v>
                </c:pt>
                <c:pt idx="57">
                  <c:v>90.990990990991</c:v>
                </c:pt>
                <c:pt idx="58">
                  <c:v>99.0990990990991</c:v>
                </c:pt>
                <c:pt idx="59">
                  <c:v>96.39639639639635</c:v>
                </c:pt>
                <c:pt idx="60">
                  <c:v>79.27927927927927</c:v>
                </c:pt>
                <c:pt idx="61">
                  <c:v>94.5945945945946</c:v>
                </c:pt>
                <c:pt idx="62">
                  <c:v>81.08108108108108</c:v>
                </c:pt>
                <c:pt idx="63">
                  <c:v>98.19819819819816</c:v>
                </c:pt>
                <c:pt idx="64">
                  <c:v>81.98198198198198</c:v>
                </c:pt>
                <c:pt idx="65">
                  <c:v>63.06306306306303</c:v>
                </c:pt>
                <c:pt idx="66">
                  <c:v>74.77477477477473</c:v>
                </c:pt>
                <c:pt idx="67">
                  <c:v>99.0990990990991</c:v>
                </c:pt>
                <c:pt idx="68">
                  <c:v>99.0990990990991</c:v>
                </c:pt>
                <c:pt idx="69">
                  <c:v>53.15315315315316</c:v>
                </c:pt>
                <c:pt idx="70">
                  <c:v>98.19819819819816</c:v>
                </c:pt>
                <c:pt idx="71">
                  <c:v>99.0990990990991</c:v>
                </c:pt>
                <c:pt idx="72">
                  <c:v>75.67567567567568</c:v>
                </c:pt>
                <c:pt idx="73">
                  <c:v>97.2972972972973</c:v>
                </c:pt>
                <c:pt idx="74">
                  <c:v>97.2972972972973</c:v>
                </c:pt>
                <c:pt idx="75">
                  <c:v>100.0</c:v>
                </c:pt>
                <c:pt idx="76">
                  <c:v>68.46846846846847</c:v>
                </c:pt>
                <c:pt idx="77">
                  <c:v>15.31531531531532</c:v>
                </c:pt>
                <c:pt idx="78">
                  <c:v>83.78378378378378</c:v>
                </c:pt>
                <c:pt idx="79">
                  <c:v>81.08108108108108</c:v>
                </c:pt>
                <c:pt idx="80">
                  <c:v>90.09009009009008</c:v>
                </c:pt>
                <c:pt idx="81">
                  <c:v>78.37837837837829</c:v>
                </c:pt>
                <c:pt idx="82">
                  <c:v>75.67567567567568</c:v>
                </c:pt>
                <c:pt idx="83">
                  <c:v>45.94594594594595</c:v>
                </c:pt>
                <c:pt idx="84">
                  <c:v>59.45945945945943</c:v>
                </c:pt>
                <c:pt idx="85">
                  <c:v>59.45945945945943</c:v>
                </c:pt>
                <c:pt idx="86">
                  <c:v>73.8738738738738</c:v>
                </c:pt>
                <c:pt idx="87">
                  <c:v>17.11711711711712</c:v>
                </c:pt>
                <c:pt idx="88">
                  <c:v>57.6576576576576</c:v>
                </c:pt>
                <c:pt idx="89">
                  <c:v>91.89189189189184</c:v>
                </c:pt>
                <c:pt idx="90">
                  <c:v>73.8738738738738</c:v>
                </c:pt>
                <c:pt idx="91">
                  <c:v>36.93693693693693</c:v>
                </c:pt>
                <c:pt idx="92">
                  <c:v>88.28828828828828</c:v>
                </c:pt>
                <c:pt idx="93">
                  <c:v>59.45945945945943</c:v>
                </c:pt>
                <c:pt idx="94">
                  <c:v>75.67567567567568</c:v>
                </c:pt>
                <c:pt idx="95">
                  <c:v>62.16216216216216</c:v>
                </c:pt>
                <c:pt idx="96">
                  <c:v>83.78378378378378</c:v>
                </c:pt>
                <c:pt idx="97">
                  <c:v>66.66666666666667</c:v>
                </c:pt>
                <c:pt idx="98">
                  <c:v>33.33333333333334</c:v>
                </c:pt>
                <c:pt idx="99">
                  <c:v>91.89189189189184</c:v>
                </c:pt>
                <c:pt idx="100">
                  <c:v>33.33333333333334</c:v>
                </c:pt>
                <c:pt idx="101">
                  <c:v>24.32432432432432</c:v>
                </c:pt>
                <c:pt idx="102">
                  <c:v>28.82882882882883</c:v>
                </c:pt>
                <c:pt idx="103">
                  <c:v>90.990990990991</c:v>
                </c:pt>
                <c:pt idx="104">
                  <c:v>100.0</c:v>
                </c:pt>
                <c:pt idx="105">
                  <c:v>11.71171171171171</c:v>
                </c:pt>
                <c:pt idx="106">
                  <c:v>94.5945945945946</c:v>
                </c:pt>
                <c:pt idx="107">
                  <c:v>18.01801801801802</c:v>
                </c:pt>
                <c:pt idx="108">
                  <c:v>93.69369369369368</c:v>
                </c:pt>
                <c:pt idx="109">
                  <c:v>16.21621621621622</c:v>
                </c:pt>
                <c:pt idx="110">
                  <c:v>89.18918918918918</c:v>
                </c:pt>
                <c:pt idx="111">
                  <c:v>23.63636363636364</c:v>
                </c:pt>
                <c:pt idx="112">
                  <c:v>14.41441441441441</c:v>
                </c:pt>
                <c:pt idx="113">
                  <c:v>21.62162162162162</c:v>
                </c:pt>
                <c:pt idx="114">
                  <c:v>22.52252252252249</c:v>
                </c:pt>
                <c:pt idx="115">
                  <c:v>16.21621621621622</c:v>
                </c:pt>
                <c:pt idx="116">
                  <c:v>9.90990990990991</c:v>
                </c:pt>
                <c:pt idx="117">
                  <c:v>36.93693693693693</c:v>
                </c:pt>
                <c:pt idx="118">
                  <c:v>19.81981981981982</c:v>
                </c:pt>
                <c:pt idx="119">
                  <c:v>2.702702702702702</c:v>
                </c:pt>
                <c:pt idx="120">
                  <c:v>14.41441441441441</c:v>
                </c:pt>
                <c:pt idx="121">
                  <c:v>43.24324324324321</c:v>
                </c:pt>
                <c:pt idx="122">
                  <c:v>63.96396396396396</c:v>
                </c:pt>
                <c:pt idx="123">
                  <c:v>16.21621621621622</c:v>
                </c:pt>
                <c:pt idx="124">
                  <c:v>94.5945945945946</c:v>
                </c:pt>
                <c:pt idx="125">
                  <c:v>7.272727272727272</c:v>
                </c:pt>
                <c:pt idx="126">
                  <c:v>17.11711711711712</c:v>
                </c:pt>
                <c:pt idx="127">
                  <c:v>100.0</c:v>
                </c:pt>
                <c:pt idx="128">
                  <c:v>26.12612612612613</c:v>
                </c:pt>
                <c:pt idx="129">
                  <c:v>38.73873873873877</c:v>
                </c:pt>
                <c:pt idx="130">
                  <c:v>47.74774774774774</c:v>
                </c:pt>
                <c:pt idx="131">
                  <c:v>50.45045045045042</c:v>
                </c:pt>
                <c:pt idx="132">
                  <c:v>9.00900900900901</c:v>
                </c:pt>
                <c:pt idx="133">
                  <c:v>44.14414414414414</c:v>
                </c:pt>
                <c:pt idx="134">
                  <c:v>54.95495495495496</c:v>
                </c:pt>
                <c:pt idx="135">
                  <c:v>11.71171171171171</c:v>
                </c:pt>
                <c:pt idx="136">
                  <c:v>9.00900900900901</c:v>
                </c:pt>
                <c:pt idx="137">
                  <c:v>35.13513513513516</c:v>
                </c:pt>
                <c:pt idx="138">
                  <c:v>43.24324324324321</c:v>
                </c:pt>
                <c:pt idx="139">
                  <c:v>6.306306306306307</c:v>
                </c:pt>
              </c:numCache>
            </c:numRef>
          </c:val>
        </c:ser>
        <c:ser>
          <c:idx val="1"/>
          <c:order val="1"/>
          <c:tx>
            <c:strRef>
              <c:f>[marker_dist_vcf_140loci.xls]Sheet1!$F$1</c:f>
              <c:strCache>
                <c:ptCount val="1"/>
                <c:pt idx="0">
                  <c:v>[0.8-0.9)</c:v>
                </c:pt>
              </c:strCache>
            </c:strRef>
          </c:tx>
          <c:spPr>
            <a:solidFill>
              <a:srgbClr val="C0504D"/>
            </a:solidFill>
            <a:ln w="3175">
              <a:solidFill>
                <a:srgbClr val="FF6600"/>
              </a:solidFill>
              <a:prstDash val="solid"/>
            </a:ln>
          </c:spPr>
          <c:invertIfNegative val="0"/>
          <c:cat>
            <c:numRef>
              <c:f>[marker_dist_vcf_140loci.xls]Sheet1!$A$2:$A$141</c:f>
              <c:numCache>
                <c:formatCode>0.00</c:formatCode>
                <c:ptCount val="140"/>
                <c:pt idx="0">
                  <c:v>0.0</c:v>
                </c:pt>
                <c:pt idx="1">
                  <c:v>0.0</c:v>
                </c:pt>
                <c:pt idx="2">
                  <c:v>0.0</c:v>
                </c:pt>
                <c:pt idx="3">
                  <c:v>0.0</c:v>
                </c:pt>
                <c:pt idx="4">
                  <c:v>0.0</c:v>
                </c:pt>
                <c:pt idx="5">
                  <c:v>0.0</c:v>
                </c:pt>
                <c:pt idx="6">
                  <c:v>0.0</c:v>
                </c:pt>
                <c:pt idx="7">
                  <c:v>0.0</c:v>
                </c:pt>
                <c:pt idx="8">
                  <c:v>0.0</c:v>
                </c:pt>
                <c:pt idx="9">
                  <c:v>0.0</c:v>
                </c:pt>
                <c:pt idx="10">
                  <c:v>0.0</c:v>
                </c:pt>
                <c:pt idx="11">
                  <c:v>0.0</c:v>
                </c:pt>
                <c:pt idx="12">
                  <c:v>0.0</c:v>
                </c:pt>
                <c:pt idx="13">
                  <c:v>0.00073</c:v>
                </c:pt>
                <c:pt idx="14">
                  <c:v>0.002534</c:v>
                </c:pt>
                <c:pt idx="15">
                  <c:v>0.002957</c:v>
                </c:pt>
                <c:pt idx="16">
                  <c:v>0.003828</c:v>
                </c:pt>
                <c:pt idx="17">
                  <c:v>0.004333</c:v>
                </c:pt>
                <c:pt idx="18">
                  <c:v>0.004604</c:v>
                </c:pt>
                <c:pt idx="19">
                  <c:v>0.004839</c:v>
                </c:pt>
                <c:pt idx="20">
                  <c:v>0.005547</c:v>
                </c:pt>
                <c:pt idx="21">
                  <c:v>0.006841</c:v>
                </c:pt>
                <c:pt idx="22">
                  <c:v>0.006983</c:v>
                </c:pt>
                <c:pt idx="23">
                  <c:v>0.007557</c:v>
                </c:pt>
                <c:pt idx="24">
                  <c:v>0.007961</c:v>
                </c:pt>
                <c:pt idx="25">
                  <c:v>0.008759</c:v>
                </c:pt>
                <c:pt idx="26">
                  <c:v>0.009216</c:v>
                </c:pt>
                <c:pt idx="27">
                  <c:v>0.011406</c:v>
                </c:pt>
                <c:pt idx="28">
                  <c:v>0.011573</c:v>
                </c:pt>
                <c:pt idx="29">
                  <c:v>0.011904</c:v>
                </c:pt>
                <c:pt idx="30">
                  <c:v>0.012287</c:v>
                </c:pt>
                <c:pt idx="31">
                  <c:v>0.0134</c:v>
                </c:pt>
                <c:pt idx="32">
                  <c:v>0.0137</c:v>
                </c:pt>
                <c:pt idx="33">
                  <c:v>0.014111</c:v>
                </c:pt>
                <c:pt idx="34">
                  <c:v>0.015314</c:v>
                </c:pt>
                <c:pt idx="35">
                  <c:v>0.015416</c:v>
                </c:pt>
                <c:pt idx="36">
                  <c:v>0.015673</c:v>
                </c:pt>
                <c:pt idx="37">
                  <c:v>0.01616</c:v>
                </c:pt>
                <c:pt idx="38">
                  <c:v>0.020121</c:v>
                </c:pt>
                <c:pt idx="39">
                  <c:v>0.020281</c:v>
                </c:pt>
                <c:pt idx="40">
                  <c:v>0.020976</c:v>
                </c:pt>
                <c:pt idx="41">
                  <c:v>0.020985</c:v>
                </c:pt>
                <c:pt idx="42">
                  <c:v>0.021207</c:v>
                </c:pt>
                <c:pt idx="43">
                  <c:v>0.021288</c:v>
                </c:pt>
                <c:pt idx="44">
                  <c:v>0.022473</c:v>
                </c:pt>
                <c:pt idx="45">
                  <c:v>0.024994</c:v>
                </c:pt>
                <c:pt idx="46">
                  <c:v>0.026791</c:v>
                </c:pt>
                <c:pt idx="47">
                  <c:v>0.029902</c:v>
                </c:pt>
                <c:pt idx="48">
                  <c:v>0.033473</c:v>
                </c:pt>
                <c:pt idx="49">
                  <c:v>0.033543</c:v>
                </c:pt>
                <c:pt idx="50">
                  <c:v>0.03431</c:v>
                </c:pt>
                <c:pt idx="51">
                  <c:v>0.034655</c:v>
                </c:pt>
                <c:pt idx="52">
                  <c:v>0.036403</c:v>
                </c:pt>
                <c:pt idx="53">
                  <c:v>0.038066</c:v>
                </c:pt>
                <c:pt idx="54">
                  <c:v>0.039102</c:v>
                </c:pt>
                <c:pt idx="55">
                  <c:v>0.039353</c:v>
                </c:pt>
                <c:pt idx="56">
                  <c:v>0.040634</c:v>
                </c:pt>
                <c:pt idx="57">
                  <c:v>0.04096</c:v>
                </c:pt>
                <c:pt idx="58">
                  <c:v>0.042739</c:v>
                </c:pt>
                <c:pt idx="59">
                  <c:v>0.042776</c:v>
                </c:pt>
                <c:pt idx="60">
                  <c:v>0.042958</c:v>
                </c:pt>
                <c:pt idx="61">
                  <c:v>0.043115</c:v>
                </c:pt>
                <c:pt idx="62">
                  <c:v>0.047057</c:v>
                </c:pt>
                <c:pt idx="63">
                  <c:v>0.047248</c:v>
                </c:pt>
                <c:pt idx="64">
                  <c:v>0.048657</c:v>
                </c:pt>
                <c:pt idx="65">
                  <c:v>0.050345</c:v>
                </c:pt>
                <c:pt idx="66">
                  <c:v>0.054121</c:v>
                </c:pt>
                <c:pt idx="67">
                  <c:v>0.055595</c:v>
                </c:pt>
                <c:pt idx="68">
                  <c:v>0.055895</c:v>
                </c:pt>
                <c:pt idx="69">
                  <c:v>0.057078</c:v>
                </c:pt>
                <c:pt idx="70">
                  <c:v>0.058589</c:v>
                </c:pt>
                <c:pt idx="71">
                  <c:v>0.06003</c:v>
                </c:pt>
                <c:pt idx="72">
                  <c:v>0.06306</c:v>
                </c:pt>
                <c:pt idx="73">
                  <c:v>0.063317</c:v>
                </c:pt>
                <c:pt idx="74">
                  <c:v>0.065308</c:v>
                </c:pt>
                <c:pt idx="75">
                  <c:v>0.065543</c:v>
                </c:pt>
                <c:pt idx="76">
                  <c:v>0.07009</c:v>
                </c:pt>
                <c:pt idx="77">
                  <c:v>0.074453</c:v>
                </c:pt>
                <c:pt idx="78">
                  <c:v>0.076445</c:v>
                </c:pt>
                <c:pt idx="79">
                  <c:v>0.077241</c:v>
                </c:pt>
                <c:pt idx="80">
                  <c:v>0.07754</c:v>
                </c:pt>
                <c:pt idx="81">
                  <c:v>0.078576</c:v>
                </c:pt>
                <c:pt idx="82">
                  <c:v>0.079793</c:v>
                </c:pt>
                <c:pt idx="83">
                  <c:v>0.081729</c:v>
                </c:pt>
                <c:pt idx="84">
                  <c:v>0.082055</c:v>
                </c:pt>
                <c:pt idx="85">
                  <c:v>0.082203</c:v>
                </c:pt>
                <c:pt idx="86">
                  <c:v>0.083504</c:v>
                </c:pt>
                <c:pt idx="87">
                  <c:v>0.091799</c:v>
                </c:pt>
                <c:pt idx="88">
                  <c:v>0.101495</c:v>
                </c:pt>
                <c:pt idx="89">
                  <c:v>0.102513</c:v>
                </c:pt>
                <c:pt idx="90">
                  <c:v>0.104261</c:v>
                </c:pt>
                <c:pt idx="91">
                  <c:v>0.106511</c:v>
                </c:pt>
                <c:pt idx="92">
                  <c:v>0.107105</c:v>
                </c:pt>
                <c:pt idx="93">
                  <c:v>0.111277</c:v>
                </c:pt>
                <c:pt idx="94">
                  <c:v>0.112825</c:v>
                </c:pt>
                <c:pt idx="95">
                  <c:v>0.124408</c:v>
                </c:pt>
                <c:pt idx="96">
                  <c:v>0.131854</c:v>
                </c:pt>
                <c:pt idx="97">
                  <c:v>0.133358</c:v>
                </c:pt>
                <c:pt idx="98">
                  <c:v>0.136739</c:v>
                </c:pt>
                <c:pt idx="99">
                  <c:v>0.138576</c:v>
                </c:pt>
                <c:pt idx="100">
                  <c:v>0.143888</c:v>
                </c:pt>
                <c:pt idx="101">
                  <c:v>0.145268</c:v>
                </c:pt>
                <c:pt idx="102">
                  <c:v>0.15511</c:v>
                </c:pt>
                <c:pt idx="103">
                  <c:v>0.155618</c:v>
                </c:pt>
                <c:pt idx="104">
                  <c:v>0.160075</c:v>
                </c:pt>
                <c:pt idx="105">
                  <c:v>0.180623</c:v>
                </c:pt>
                <c:pt idx="106">
                  <c:v>0.184571</c:v>
                </c:pt>
                <c:pt idx="107">
                  <c:v>0.195923</c:v>
                </c:pt>
                <c:pt idx="108">
                  <c:v>0.19881</c:v>
                </c:pt>
                <c:pt idx="109">
                  <c:v>0.23749</c:v>
                </c:pt>
                <c:pt idx="110">
                  <c:v>0.25999</c:v>
                </c:pt>
                <c:pt idx="111">
                  <c:v>0.271417</c:v>
                </c:pt>
                <c:pt idx="112">
                  <c:v>0.275692</c:v>
                </c:pt>
                <c:pt idx="113">
                  <c:v>0.28525</c:v>
                </c:pt>
                <c:pt idx="114">
                  <c:v>0.309699</c:v>
                </c:pt>
                <c:pt idx="115">
                  <c:v>0.315894</c:v>
                </c:pt>
                <c:pt idx="116">
                  <c:v>0.317976</c:v>
                </c:pt>
                <c:pt idx="117">
                  <c:v>0.32213</c:v>
                </c:pt>
                <c:pt idx="118">
                  <c:v>0.353078</c:v>
                </c:pt>
                <c:pt idx="119">
                  <c:v>0.362727</c:v>
                </c:pt>
                <c:pt idx="120">
                  <c:v>0.375231</c:v>
                </c:pt>
                <c:pt idx="121">
                  <c:v>0.38061</c:v>
                </c:pt>
                <c:pt idx="122">
                  <c:v>0.409527</c:v>
                </c:pt>
                <c:pt idx="123">
                  <c:v>0.413461</c:v>
                </c:pt>
                <c:pt idx="124">
                  <c:v>0.493035</c:v>
                </c:pt>
                <c:pt idx="125">
                  <c:v>0.518752</c:v>
                </c:pt>
                <c:pt idx="126">
                  <c:v>0.539332</c:v>
                </c:pt>
                <c:pt idx="127">
                  <c:v>0.54089</c:v>
                </c:pt>
                <c:pt idx="128">
                  <c:v>0.683369</c:v>
                </c:pt>
                <c:pt idx="129">
                  <c:v>0.688088</c:v>
                </c:pt>
                <c:pt idx="130">
                  <c:v>0.723438</c:v>
                </c:pt>
                <c:pt idx="131">
                  <c:v>0.812132</c:v>
                </c:pt>
                <c:pt idx="132">
                  <c:v>0.831592</c:v>
                </c:pt>
                <c:pt idx="133">
                  <c:v>0.973193</c:v>
                </c:pt>
                <c:pt idx="134">
                  <c:v>1.03186</c:v>
                </c:pt>
                <c:pt idx="135">
                  <c:v>1.109657</c:v>
                </c:pt>
                <c:pt idx="136">
                  <c:v>1.115578</c:v>
                </c:pt>
                <c:pt idx="137">
                  <c:v>1.256021</c:v>
                </c:pt>
                <c:pt idx="138">
                  <c:v>1.651951</c:v>
                </c:pt>
                <c:pt idx="139">
                  <c:v>1.651951</c:v>
                </c:pt>
              </c:numCache>
            </c:numRef>
          </c:cat>
          <c:val>
            <c:numRef>
              <c:f>[marker_dist_vcf_140loci.xls]Sheet1!$F$2:$F$141</c:f>
              <c:numCache>
                <c:formatCode>0.0</c:formatCode>
                <c:ptCount val="140"/>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1.801801801801802</c:v>
                </c:pt>
                <c:pt idx="15">
                  <c:v>0.0</c:v>
                </c:pt>
                <c:pt idx="16">
                  <c:v>14.41441441441441</c:v>
                </c:pt>
                <c:pt idx="17">
                  <c:v>0.0</c:v>
                </c:pt>
                <c:pt idx="18">
                  <c:v>0.900900900900901</c:v>
                </c:pt>
                <c:pt idx="19">
                  <c:v>1.801801801801802</c:v>
                </c:pt>
                <c:pt idx="20">
                  <c:v>0.0</c:v>
                </c:pt>
                <c:pt idx="21">
                  <c:v>2.702702702702702</c:v>
                </c:pt>
                <c:pt idx="22">
                  <c:v>1.801801801801802</c:v>
                </c:pt>
                <c:pt idx="23">
                  <c:v>2.702702702702702</c:v>
                </c:pt>
                <c:pt idx="24">
                  <c:v>2.702702702702702</c:v>
                </c:pt>
                <c:pt idx="25">
                  <c:v>3.603603603603604</c:v>
                </c:pt>
                <c:pt idx="26">
                  <c:v>0.0</c:v>
                </c:pt>
                <c:pt idx="27">
                  <c:v>1.801801801801802</c:v>
                </c:pt>
                <c:pt idx="28">
                  <c:v>6.306306306306307</c:v>
                </c:pt>
                <c:pt idx="29">
                  <c:v>0.0</c:v>
                </c:pt>
                <c:pt idx="30">
                  <c:v>1.801801801801802</c:v>
                </c:pt>
                <c:pt idx="31">
                  <c:v>0.0</c:v>
                </c:pt>
                <c:pt idx="32">
                  <c:v>0.0</c:v>
                </c:pt>
                <c:pt idx="33">
                  <c:v>9.90990990990991</c:v>
                </c:pt>
                <c:pt idx="34">
                  <c:v>1.801801801801802</c:v>
                </c:pt>
                <c:pt idx="35">
                  <c:v>0.0</c:v>
                </c:pt>
                <c:pt idx="36">
                  <c:v>5.405405405405405</c:v>
                </c:pt>
                <c:pt idx="37">
                  <c:v>1.801801801801802</c:v>
                </c:pt>
                <c:pt idx="38">
                  <c:v>0.900900900900901</c:v>
                </c:pt>
                <c:pt idx="39">
                  <c:v>2.702702702702702</c:v>
                </c:pt>
                <c:pt idx="40">
                  <c:v>0.900900900900901</c:v>
                </c:pt>
                <c:pt idx="41">
                  <c:v>0.0</c:v>
                </c:pt>
                <c:pt idx="42">
                  <c:v>0.0</c:v>
                </c:pt>
                <c:pt idx="43">
                  <c:v>0.0</c:v>
                </c:pt>
                <c:pt idx="44">
                  <c:v>18.91891891891892</c:v>
                </c:pt>
                <c:pt idx="45">
                  <c:v>9.90990990990991</c:v>
                </c:pt>
                <c:pt idx="46">
                  <c:v>1.801801801801802</c:v>
                </c:pt>
                <c:pt idx="47">
                  <c:v>6.306306306306307</c:v>
                </c:pt>
                <c:pt idx="48">
                  <c:v>2.702702702702702</c:v>
                </c:pt>
                <c:pt idx="49">
                  <c:v>0.0</c:v>
                </c:pt>
                <c:pt idx="50">
                  <c:v>0.0</c:v>
                </c:pt>
                <c:pt idx="51">
                  <c:v>6.306306306306307</c:v>
                </c:pt>
                <c:pt idx="52">
                  <c:v>7.207207207207206</c:v>
                </c:pt>
                <c:pt idx="53">
                  <c:v>0.900900900900901</c:v>
                </c:pt>
                <c:pt idx="54">
                  <c:v>10.81081081081081</c:v>
                </c:pt>
                <c:pt idx="55">
                  <c:v>2.702702702702702</c:v>
                </c:pt>
                <c:pt idx="56">
                  <c:v>0.0</c:v>
                </c:pt>
                <c:pt idx="57">
                  <c:v>1.801801801801802</c:v>
                </c:pt>
                <c:pt idx="58">
                  <c:v>0.0</c:v>
                </c:pt>
                <c:pt idx="59">
                  <c:v>2.702702702702702</c:v>
                </c:pt>
                <c:pt idx="60">
                  <c:v>9.00900900900901</c:v>
                </c:pt>
                <c:pt idx="61">
                  <c:v>0.900900900900901</c:v>
                </c:pt>
                <c:pt idx="62">
                  <c:v>6.306306306306307</c:v>
                </c:pt>
                <c:pt idx="63">
                  <c:v>0.900900900900901</c:v>
                </c:pt>
                <c:pt idx="64">
                  <c:v>7.207207207207206</c:v>
                </c:pt>
                <c:pt idx="65">
                  <c:v>13.51351351351351</c:v>
                </c:pt>
                <c:pt idx="66">
                  <c:v>15.31531531531532</c:v>
                </c:pt>
                <c:pt idx="67">
                  <c:v>0.0</c:v>
                </c:pt>
                <c:pt idx="68">
                  <c:v>0.900900900900901</c:v>
                </c:pt>
                <c:pt idx="69">
                  <c:v>8.108108108108103</c:v>
                </c:pt>
                <c:pt idx="70">
                  <c:v>0.0</c:v>
                </c:pt>
                <c:pt idx="71">
                  <c:v>0.0</c:v>
                </c:pt>
                <c:pt idx="72">
                  <c:v>9.90990990990991</c:v>
                </c:pt>
                <c:pt idx="73">
                  <c:v>0.900900900900901</c:v>
                </c:pt>
                <c:pt idx="74">
                  <c:v>0.0</c:v>
                </c:pt>
                <c:pt idx="75">
                  <c:v>0.0</c:v>
                </c:pt>
                <c:pt idx="76">
                  <c:v>15.31531531531532</c:v>
                </c:pt>
                <c:pt idx="77">
                  <c:v>17.11711711711712</c:v>
                </c:pt>
                <c:pt idx="78">
                  <c:v>8.108108108108103</c:v>
                </c:pt>
                <c:pt idx="79">
                  <c:v>9.90990990990991</c:v>
                </c:pt>
                <c:pt idx="80">
                  <c:v>5.405405405405405</c:v>
                </c:pt>
                <c:pt idx="81">
                  <c:v>7.207207207207206</c:v>
                </c:pt>
                <c:pt idx="82">
                  <c:v>12.61261261261261</c:v>
                </c:pt>
                <c:pt idx="83">
                  <c:v>22.52252252252249</c:v>
                </c:pt>
                <c:pt idx="84">
                  <c:v>7.207207207207206</c:v>
                </c:pt>
                <c:pt idx="85">
                  <c:v>12.61261261261261</c:v>
                </c:pt>
                <c:pt idx="86">
                  <c:v>12.61261261261261</c:v>
                </c:pt>
                <c:pt idx="87">
                  <c:v>20.72072072072072</c:v>
                </c:pt>
                <c:pt idx="88">
                  <c:v>13.51351351351351</c:v>
                </c:pt>
                <c:pt idx="89">
                  <c:v>3.603603603603604</c:v>
                </c:pt>
                <c:pt idx="90">
                  <c:v>2.702702702702702</c:v>
                </c:pt>
                <c:pt idx="91">
                  <c:v>16.21621621621622</c:v>
                </c:pt>
                <c:pt idx="92">
                  <c:v>4.504504504504505</c:v>
                </c:pt>
                <c:pt idx="93">
                  <c:v>12.61261261261261</c:v>
                </c:pt>
                <c:pt idx="94">
                  <c:v>7.207207207207206</c:v>
                </c:pt>
                <c:pt idx="95">
                  <c:v>11.71171171171171</c:v>
                </c:pt>
                <c:pt idx="96">
                  <c:v>9.00900900900901</c:v>
                </c:pt>
                <c:pt idx="97">
                  <c:v>9.00900900900901</c:v>
                </c:pt>
                <c:pt idx="98">
                  <c:v>18.01801801801802</c:v>
                </c:pt>
                <c:pt idx="99">
                  <c:v>4.504504504504505</c:v>
                </c:pt>
                <c:pt idx="100">
                  <c:v>16.21621621621622</c:v>
                </c:pt>
                <c:pt idx="101">
                  <c:v>14.41441441441441</c:v>
                </c:pt>
                <c:pt idx="102">
                  <c:v>18.01801801801802</c:v>
                </c:pt>
                <c:pt idx="103">
                  <c:v>7.207207207207206</c:v>
                </c:pt>
                <c:pt idx="104">
                  <c:v>0.0</c:v>
                </c:pt>
                <c:pt idx="105">
                  <c:v>11.71171171171171</c:v>
                </c:pt>
                <c:pt idx="106">
                  <c:v>2.702702702702702</c:v>
                </c:pt>
                <c:pt idx="107">
                  <c:v>12.61261261261261</c:v>
                </c:pt>
                <c:pt idx="108">
                  <c:v>2.702702702702702</c:v>
                </c:pt>
                <c:pt idx="109">
                  <c:v>13.51351351351351</c:v>
                </c:pt>
                <c:pt idx="110">
                  <c:v>4.504504504504505</c:v>
                </c:pt>
                <c:pt idx="111">
                  <c:v>20.0</c:v>
                </c:pt>
                <c:pt idx="112">
                  <c:v>9.00900900900901</c:v>
                </c:pt>
                <c:pt idx="113">
                  <c:v>9.00900900900901</c:v>
                </c:pt>
                <c:pt idx="114">
                  <c:v>18.01801801801802</c:v>
                </c:pt>
                <c:pt idx="115">
                  <c:v>16.21621621621622</c:v>
                </c:pt>
                <c:pt idx="116">
                  <c:v>13.51351351351351</c:v>
                </c:pt>
                <c:pt idx="117">
                  <c:v>15.31531531531532</c:v>
                </c:pt>
                <c:pt idx="118">
                  <c:v>13.51351351351351</c:v>
                </c:pt>
                <c:pt idx="119">
                  <c:v>4.504504504504505</c:v>
                </c:pt>
                <c:pt idx="120">
                  <c:v>8.108108108108103</c:v>
                </c:pt>
                <c:pt idx="121">
                  <c:v>21.62162162162162</c:v>
                </c:pt>
                <c:pt idx="122">
                  <c:v>14.41441441441441</c:v>
                </c:pt>
                <c:pt idx="123">
                  <c:v>11.71171171171171</c:v>
                </c:pt>
                <c:pt idx="124">
                  <c:v>2.702702702702702</c:v>
                </c:pt>
                <c:pt idx="125">
                  <c:v>5.45454545454545</c:v>
                </c:pt>
                <c:pt idx="126">
                  <c:v>19.81981981981982</c:v>
                </c:pt>
                <c:pt idx="127">
                  <c:v>0.0</c:v>
                </c:pt>
                <c:pt idx="128">
                  <c:v>18.91891891891892</c:v>
                </c:pt>
                <c:pt idx="129">
                  <c:v>18.01801801801802</c:v>
                </c:pt>
                <c:pt idx="130">
                  <c:v>18.91891891891892</c:v>
                </c:pt>
                <c:pt idx="131">
                  <c:v>11.71171171171171</c:v>
                </c:pt>
                <c:pt idx="132">
                  <c:v>16.21621621621622</c:v>
                </c:pt>
                <c:pt idx="133">
                  <c:v>12.61261261261261</c:v>
                </c:pt>
                <c:pt idx="134">
                  <c:v>16.21621621621622</c:v>
                </c:pt>
                <c:pt idx="135">
                  <c:v>18.91891891891892</c:v>
                </c:pt>
                <c:pt idx="136">
                  <c:v>14.41441441441441</c:v>
                </c:pt>
                <c:pt idx="137">
                  <c:v>13.51351351351351</c:v>
                </c:pt>
                <c:pt idx="138">
                  <c:v>21.62162162162162</c:v>
                </c:pt>
                <c:pt idx="139">
                  <c:v>10.81081081081081</c:v>
                </c:pt>
              </c:numCache>
            </c:numRef>
          </c:val>
        </c:ser>
        <c:dLbls>
          <c:showLegendKey val="0"/>
          <c:showVal val="0"/>
          <c:showCatName val="0"/>
          <c:showSerName val="0"/>
          <c:showPercent val="0"/>
          <c:showBubbleSize val="0"/>
        </c:dLbls>
        <c:gapWidth val="150"/>
        <c:overlap val="100"/>
        <c:axId val="1784597832"/>
        <c:axId val="-2035475288"/>
      </c:barChart>
      <c:catAx>
        <c:axId val="1784597832"/>
        <c:scaling>
          <c:orientation val="minMax"/>
        </c:scaling>
        <c:delete val="0"/>
        <c:axPos val="b"/>
        <c:numFmt formatCode="0.00" sourceLinked="1"/>
        <c:majorTickMark val="out"/>
        <c:minorTickMark val="none"/>
        <c:tickLblPos val="nextTo"/>
        <c:spPr>
          <a:ln w="3175">
            <a:solidFill>
              <a:srgbClr val="808080"/>
            </a:solidFill>
            <a:prstDash val="solid"/>
          </a:ln>
        </c:spPr>
        <c:txPr>
          <a:bodyPr/>
          <a:lstStyle/>
          <a:p>
            <a:pPr>
              <a:defRPr sz="1800">
                <a:latin typeface="Times New Roman"/>
                <a:cs typeface="Times New Roman"/>
              </a:defRPr>
            </a:pPr>
            <a:endParaRPr lang="en-US"/>
          </a:p>
        </c:txPr>
        <c:crossAx val="-2035475288"/>
        <c:crosses val="autoZero"/>
        <c:auto val="1"/>
        <c:lblAlgn val="ctr"/>
        <c:lblOffset val="100"/>
        <c:tickMarkSkip val="1"/>
        <c:noMultiLvlLbl val="0"/>
      </c:catAx>
      <c:valAx>
        <c:axId val="-2035475288"/>
        <c:scaling>
          <c:orientation val="minMax"/>
          <c:max val="100.0"/>
        </c:scaling>
        <c:delete val="0"/>
        <c:axPos val="l"/>
        <c:majorGridlines>
          <c:spPr>
            <a:ln w="3175">
              <a:solidFill>
                <a:srgbClr val="808080"/>
              </a:solidFill>
              <a:prstDash val="solid"/>
            </a:ln>
          </c:spPr>
        </c:majorGridlines>
        <c:numFmt formatCode="0.0" sourceLinked="1"/>
        <c:majorTickMark val="out"/>
        <c:minorTickMark val="none"/>
        <c:tickLblPos val="nextTo"/>
        <c:spPr>
          <a:ln w="3175">
            <a:solidFill>
              <a:srgbClr val="808080"/>
            </a:solidFill>
            <a:prstDash val="solid"/>
          </a:ln>
        </c:spPr>
        <c:txPr>
          <a:bodyPr/>
          <a:lstStyle/>
          <a:p>
            <a:pPr>
              <a:defRPr sz="1800">
                <a:latin typeface="Times New Roman"/>
                <a:cs typeface="Times New Roman"/>
              </a:defRPr>
            </a:pPr>
            <a:endParaRPr lang="en-US"/>
          </a:p>
        </c:txPr>
        <c:crossAx val="1784597832"/>
        <c:crosses val="autoZero"/>
        <c:crossBetween val="between"/>
        <c:majorUnit val="20.0"/>
      </c:valAx>
      <c:spPr>
        <a:noFill/>
        <a:ln w="25400">
          <a:solidFill>
            <a:schemeClr val="tx1"/>
          </a:solidFill>
        </a:ln>
      </c:spPr>
    </c:plotArea>
    <c:legend>
      <c:legendPos val="r"/>
      <c:layout>
        <c:manualLayout>
          <c:xMode val="edge"/>
          <c:yMode val="edge"/>
          <c:x val="0.664989756672161"/>
          <c:y val="0.000492819604165017"/>
          <c:w val="0.30451429303212"/>
          <c:h val="0.10557076463447"/>
        </c:manualLayout>
      </c:layout>
      <c:overlay val="0"/>
      <c:spPr>
        <a:noFill/>
        <a:ln w="25400">
          <a:noFill/>
        </a:ln>
      </c:spPr>
      <c:txPr>
        <a:bodyPr/>
        <a:lstStyle/>
        <a:p>
          <a:pPr>
            <a:defRPr sz="1800">
              <a:latin typeface="Times New Roman"/>
              <a:cs typeface="Times New Roman"/>
            </a:defRPr>
          </a:pPr>
          <a:endParaRPr lang="en-US"/>
        </a:p>
      </c:txPr>
    </c:legend>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9"/>
    </mc:Choice>
    <mc:Fallback>
      <c:style val="39"/>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AUC</c:v>
                </c:pt>
              </c:strCache>
            </c:strRef>
          </c:tx>
          <c:invertIfNegative val="0"/>
          <c:cat>
            <c:strRef>
              <c:f>Sheet1!$A$2:$A$7</c:f>
              <c:strCache>
                <c:ptCount val="6"/>
                <c:pt idx="0">
                  <c:v>Prediction 1</c:v>
                </c:pt>
                <c:pt idx="1">
                  <c:v>Prediction 2</c:v>
                </c:pt>
                <c:pt idx="2">
                  <c:v>Prediction 3</c:v>
                </c:pt>
                <c:pt idx="3">
                  <c:v>Prediction 4</c:v>
                </c:pt>
                <c:pt idx="4">
                  <c:v>Prediction 5</c:v>
                </c:pt>
                <c:pt idx="5">
                  <c:v>Prediction 6</c:v>
                </c:pt>
              </c:strCache>
            </c:strRef>
          </c:cat>
          <c:val>
            <c:numRef>
              <c:f>Sheet1!$B$2:$B$7</c:f>
              <c:numCache>
                <c:formatCode>General</c:formatCode>
                <c:ptCount val="6"/>
                <c:pt idx="0">
                  <c:v>0.722</c:v>
                </c:pt>
                <c:pt idx="1">
                  <c:v>0.719</c:v>
                </c:pt>
                <c:pt idx="2">
                  <c:v>0.71</c:v>
                </c:pt>
                <c:pt idx="3">
                  <c:v>0.657</c:v>
                </c:pt>
                <c:pt idx="4">
                  <c:v>0.654</c:v>
                </c:pt>
                <c:pt idx="5">
                  <c:v>0.632</c:v>
                </c:pt>
              </c:numCache>
            </c:numRef>
          </c:val>
        </c:ser>
        <c:dLbls>
          <c:showLegendKey val="0"/>
          <c:showVal val="0"/>
          <c:showCatName val="0"/>
          <c:showSerName val="0"/>
          <c:showPercent val="0"/>
          <c:showBubbleSize val="0"/>
        </c:dLbls>
        <c:gapWidth val="150"/>
        <c:shape val="cylinder"/>
        <c:axId val="-2126072760"/>
        <c:axId val="-1987903512"/>
        <c:axId val="0"/>
      </c:bar3DChart>
      <c:catAx>
        <c:axId val="-2126072760"/>
        <c:scaling>
          <c:orientation val="minMax"/>
        </c:scaling>
        <c:delete val="0"/>
        <c:axPos val="b"/>
        <c:majorTickMark val="out"/>
        <c:minorTickMark val="none"/>
        <c:tickLblPos val="nextTo"/>
        <c:txPr>
          <a:bodyPr/>
          <a:lstStyle/>
          <a:p>
            <a:pPr>
              <a:defRPr b="1">
                <a:latin typeface="Times New Roman"/>
                <a:cs typeface="Times New Roman"/>
              </a:defRPr>
            </a:pPr>
            <a:endParaRPr lang="en-US"/>
          </a:p>
        </c:txPr>
        <c:crossAx val="-1987903512"/>
        <c:crosses val="autoZero"/>
        <c:auto val="1"/>
        <c:lblAlgn val="ctr"/>
        <c:lblOffset val="100"/>
        <c:noMultiLvlLbl val="0"/>
      </c:catAx>
      <c:valAx>
        <c:axId val="-1987903512"/>
        <c:scaling>
          <c:orientation val="minMax"/>
        </c:scaling>
        <c:delete val="0"/>
        <c:axPos val="l"/>
        <c:majorGridlines/>
        <c:title>
          <c:tx>
            <c:rich>
              <a:bodyPr rot="-5400000" vert="horz"/>
              <a:lstStyle/>
              <a:p>
                <a:pPr>
                  <a:defRPr>
                    <a:latin typeface="Times New Roman"/>
                    <a:cs typeface="Times New Roman"/>
                  </a:defRPr>
                </a:pPr>
                <a:r>
                  <a:rPr lang="en-US">
                    <a:latin typeface="Times New Roman"/>
                    <a:cs typeface="Times New Roman"/>
                  </a:rPr>
                  <a:t>AUC</a:t>
                </a:r>
              </a:p>
            </c:rich>
          </c:tx>
          <c:layout/>
          <c:overlay val="0"/>
        </c:title>
        <c:numFmt formatCode="General" sourceLinked="1"/>
        <c:majorTickMark val="out"/>
        <c:minorTickMark val="none"/>
        <c:tickLblPos val="nextTo"/>
        <c:txPr>
          <a:bodyPr/>
          <a:lstStyle/>
          <a:p>
            <a:pPr>
              <a:defRPr>
                <a:latin typeface="Times New Roman"/>
                <a:cs typeface="Times New Roman"/>
              </a:defRPr>
            </a:pPr>
            <a:endParaRPr lang="en-US"/>
          </a:p>
        </c:txPr>
        <c:crossAx val="-212607276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F0F6F0-2FEE-8347-824C-EC5AC0F80A09}" type="doc">
      <dgm:prSet loTypeId="urn:microsoft.com/office/officeart/2005/8/layout/hierarchy1" loCatId="" qsTypeId="urn:microsoft.com/office/officeart/2005/8/quickstyle/simple4" qsCatId="simple" csTypeId="urn:microsoft.com/office/officeart/2005/8/colors/colorful3" csCatId="colorful" phldr="1"/>
      <dgm:spPr/>
      <dgm:t>
        <a:bodyPr/>
        <a:lstStyle/>
        <a:p>
          <a:endParaRPr lang="en-US"/>
        </a:p>
      </dgm:t>
    </dgm:pt>
    <dgm:pt modelId="{6F410F38-E75B-384C-ADDC-0481158AE82B}">
      <dgm:prSet phldrT="[Text]"/>
      <dgm:spPr/>
      <dgm:t>
        <a:bodyPr/>
        <a:lstStyle/>
        <a:p>
          <a:r>
            <a:rPr lang="en-US" dirty="0" err="1" smtClean="0">
              <a:latin typeface="Times New Roman"/>
              <a:cs typeface="Times New Roman"/>
            </a:rPr>
            <a:t>Exome</a:t>
          </a:r>
          <a:r>
            <a:rPr lang="en-US" dirty="0" smtClean="0">
              <a:latin typeface="Times New Roman"/>
              <a:cs typeface="Times New Roman"/>
            </a:rPr>
            <a:t> Sequencing data</a:t>
          </a:r>
          <a:endParaRPr lang="en-US" dirty="0">
            <a:latin typeface="Times New Roman"/>
            <a:cs typeface="Times New Roman"/>
          </a:endParaRPr>
        </a:p>
      </dgm:t>
    </dgm:pt>
    <dgm:pt modelId="{270BF2EB-C5B9-1047-9325-558399DF7D9A}" type="parTrans" cxnId="{69A43C97-D02F-A24F-B620-4F6578DC1469}">
      <dgm:prSet/>
      <dgm:spPr/>
      <dgm:t>
        <a:bodyPr/>
        <a:lstStyle/>
        <a:p>
          <a:endParaRPr lang="en-US">
            <a:latin typeface="Times New Roman"/>
            <a:cs typeface="Times New Roman"/>
          </a:endParaRPr>
        </a:p>
      </dgm:t>
    </dgm:pt>
    <dgm:pt modelId="{8438E77F-4476-C447-8E6C-FF6865B7C8F5}" type="sibTrans" cxnId="{69A43C97-D02F-A24F-B620-4F6578DC1469}">
      <dgm:prSet/>
      <dgm:spPr/>
      <dgm:t>
        <a:bodyPr/>
        <a:lstStyle/>
        <a:p>
          <a:endParaRPr lang="en-US">
            <a:latin typeface="Times New Roman"/>
            <a:cs typeface="Times New Roman"/>
          </a:endParaRPr>
        </a:p>
      </dgm:t>
    </dgm:pt>
    <dgm:pt modelId="{CDF1CA4C-56C3-D04D-A8BA-2F31482D91D7}">
      <dgm:prSet phldrT="[Text]"/>
      <dgm:spPr/>
      <dgm:t>
        <a:bodyPr/>
        <a:lstStyle/>
        <a:p>
          <a:r>
            <a:rPr lang="en-US" dirty="0" smtClean="0">
              <a:latin typeface="Times New Roman"/>
              <a:cs typeface="Times New Roman"/>
            </a:rPr>
            <a:t>Imputation of GWAS markers</a:t>
          </a:r>
          <a:endParaRPr lang="en-US" dirty="0">
            <a:latin typeface="Times New Roman"/>
            <a:cs typeface="Times New Roman"/>
          </a:endParaRPr>
        </a:p>
      </dgm:t>
    </dgm:pt>
    <dgm:pt modelId="{2A49DFC8-BD16-8545-9CBF-588CE8BA0597}" type="parTrans" cxnId="{870844AE-ADC8-EF48-87F9-15B3EA31405A}">
      <dgm:prSet/>
      <dgm:spPr/>
      <dgm:t>
        <a:bodyPr/>
        <a:lstStyle/>
        <a:p>
          <a:endParaRPr lang="en-US">
            <a:latin typeface="Times New Roman"/>
            <a:cs typeface="Times New Roman"/>
          </a:endParaRPr>
        </a:p>
      </dgm:t>
    </dgm:pt>
    <dgm:pt modelId="{D93B19AE-5AF4-9B49-9FFF-823EA32D98BF}" type="sibTrans" cxnId="{870844AE-ADC8-EF48-87F9-15B3EA31405A}">
      <dgm:prSet/>
      <dgm:spPr/>
      <dgm:t>
        <a:bodyPr/>
        <a:lstStyle/>
        <a:p>
          <a:endParaRPr lang="en-US">
            <a:latin typeface="Times New Roman"/>
            <a:cs typeface="Times New Roman"/>
          </a:endParaRPr>
        </a:p>
      </dgm:t>
    </dgm:pt>
    <dgm:pt modelId="{503F361B-C1AC-D545-B0F3-8C75F2E5D7A2}">
      <dgm:prSet phldrT="[Text]"/>
      <dgm:spPr/>
      <dgm:t>
        <a:bodyPr/>
        <a:lstStyle/>
        <a:p>
          <a:r>
            <a:rPr lang="en-US" dirty="0" smtClean="0">
              <a:latin typeface="Times New Roman"/>
              <a:cs typeface="Times New Roman"/>
            </a:rPr>
            <a:t>Naïve Bayes</a:t>
          </a:r>
          <a:endParaRPr lang="en-US" dirty="0">
            <a:latin typeface="Times New Roman"/>
            <a:cs typeface="Times New Roman"/>
          </a:endParaRPr>
        </a:p>
      </dgm:t>
    </dgm:pt>
    <dgm:pt modelId="{42B2C28E-ED39-3047-960E-8FE3B4A13092}" type="parTrans" cxnId="{67CC3CB4-EE8F-0147-822C-224E4FD02460}">
      <dgm:prSet/>
      <dgm:spPr/>
      <dgm:t>
        <a:bodyPr/>
        <a:lstStyle/>
        <a:p>
          <a:endParaRPr lang="en-US">
            <a:latin typeface="Times New Roman"/>
            <a:cs typeface="Times New Roman"/>
          </a:endParaRPr>
        </a:p>
      </dgm:t>
    </dgm:pt>
    <dgm:pt modelId="{896FB6AB-2F48-E940-AA7D-8153E36ED7F0}" type="sibTrans" cxnId="{67CC3CB4-EE8F-0147-822C-224E4FD02460}">
      <dgm:prSet/>
      <dgm:spPr/>
      <dgm:t>
        <a:bodyPr/>
        <a:lstStyle/>
        <a:p>
          <a:endParaRPr lang="en-US">
            <a:latin typeface="Times New Roman"/>
            <a:cs typeface="Times New Roman"/>
          </a:endParaRPr>
        </a:p>
      </dgm:t>
    </dgm:pt>
    <dgm:pt modelId="{042D2D0A-BEA3-1749-B71C-4D85D85F3CFD}">
      <dgm:prSet phldrT="[Text]"/>
      <dgm:spPr/>
      <dgm:t>
        <a:bodyPr/>
        <a:lstStyle/>
        <a:p>
          <a:r>
            <a:rPr lang="en-US" dirty="0" smtClean="0">
              <a:latin typeface="Times New Roman"/>
              <a:cs typeface="Times New Roman"/>
            </a:rPr>
            <a:t>Machine learning methods</a:t>
          </a:r>
          <a:endParaRPr lang="en-US" dirty="0">
            <a:latin typeface="Times New Roman"/>
            <a:cs typeface="Times New Roman"/>
          </a:endParaRPr>
        </a:p>
      </dgm:t>
    </dgm:pt>
    <dgm:pt modelId="{CEB6846E-D837-1C4B-A264-362885E1DF1C}" type="parTrans" cxnId="{4619AAD5-9A1D-E941-BBBD-38CE88DD4988}">
      <dgm:prSet/>
      <dgm:spPr/>
      <dgm:t>
        <a:bodyPr/>
        <a:lstStyle/>
        <a:p>
          <a:endParaRPr lang="en-US">
            <a:latin typeface="Times New Roman"/>
            <a:cs typeface="Times New Roman"/>
          </a:endParaRPr>
        </a:p>
      </dgm:t>
    </dgm:pt>
    <dgm:pt modelId="{EAFFA14E-4E93-4E4C-8129-1711B76AE6F9}" type="sibTrans" cxnId="{4619AAD5-9A1D-E941-BBBD-38CE88DD4988}">
      <dgm:prSet/>
      <dgm:spPr/>
      <dgm:t>
        <a:bodyPr/>
        <a:lstStyle/>
        <a:p>
          <a:endParaRPr lang="en-US">
            <a:latin typeface="Times New Roman"/>
            <a:cs typeface="Times New Roman"/>
          </a:endParaRPr>
        </a:p>
      </dgm:t>
    </dgm:pt>
    <dgm:pt modelId="{2020A04F-FA1D-E149-AC7B-3A0DFF0A4F64}">
      <dgm:prSet phldrT="[Text]"/>
      <dgm:spPr/>
      <dgm:t>
        <a:bodyPr/>
        <a:lstStyle/>
        <a:p>
          <a:r>
            <a:rPr lang="en-US" dirty="0" smtClean="0">
              <a:latin typeface="Times New Roman"/>
              <a:cs typeface="Times New Roman"/>
            </a:rPr>
            <a:t>Annotation by VARANT</a:t>
          </a:r>
          <a:endParaRPr lang="en-US" dirty="0">
            <a:latin typeface="Times New Roman"/>
            <a:cs typeface="Times New Roman"/>
          </a:endParaRPr>
        </a:p>
      </dgm:t>
    </dgm:pt>
    <dgm:pt modelId="{4BA3CC29-FCAC-1547-9272-02449E53F33D}" type="parTrans" cxnId="{BC58D732-3E92-2D44-A96E-FDAEC5AB1A02}">
      <dgm:prSet/>
      <dgm:spPr/>
      <dgm:t>
        <a:bodyPr/>
        <a:lstStyle/>
        <a:p>
          <a:endParaRPr lang="en-US">
            <a:latin typeface="Times New Roman"/>
            <a:cs typeface="Times New Roman"/>
          </a:endParaRPr>
        </a:p>
      </dgm:t>
    </dgm:pt>
    <dgm:pt modelId="{86AC6911-9283-0C40-B913-24CA6BB3D66B}" type="sibTrans" cxnId="{BC58D732-3E92-2D44-A96E-FDAEC5AB1A02}">
      <dgm:prSet/>
      <dgm:spPr/>
      <dgm:t>
        <a:bodyPr/>
        <a:lstStyle/>
        <a:p>
          <a:endParaRPr lang="en-US">
            <a:latin typeface="Times New Roman"/>
            <a:cs typeface="Times New Roman"/>
          </a:endParaRPr>
        </a:p>
      </dgm:t>
    </dgm:pt>
    <dgm:pt modelId="{12E9EC33-AF5B-9142-9D53-DDA48290FBF4}">
      <dgm:prSet phldrT="[Text]"/>
      <dgm:spPr/>
      <dgm:t>
        <a:bodyPr/>
        <a:lstStyle/>
        <a:p>
          <a:r>
            <a:rPr lang="en-US" dirty="0" smtClean="0">
              <a:latin typeface="Times New Roman"/>
              <a:cs typeface="Times New Roman"/>
            </a:rPr>
            <a:t>Rare variants</a:t>
          </a:r>
          <a:endParaRPr lang="en-US" dirty="0">
            <a:latin typeface="Times New Roman"/>
            <a:cs typeface="Times New Roman"/>
          </a:endParaRPr>
        </a:p>
      </dgm:t>
    </dgm:pt>
    <dgm:pt modelId="{BE67FACC-E93E-AA40-9663-BA2567BF8F94}" type="parTrans" cxnId="{6929B6F5-DA7B-FA44-8097-4013D6073AAE}">
      <dgm:prSet/>
      <dgm:spPr/>
      <dgm:t>
        <a:bodyPr/>
        <a:lstStyle/>
        <a:p>
          <a:endParaRPr lang="en-US">
            <a:latin typeface="Times New Roman"/>
            <a:cs typeface="Times New Roman"/>
          </a:endParaRPr>
        </a:p>
      </dgm:t>
    </dgm:pt>
    <dgm:pt modelId="{5C41A2A4-AEC7-AD47-AD99-98C67470A747}" type="sibTrans" cxnId="{6929B6F5-DA7B-FA44-8097-4013D6073AAE}">
      <dgm:prSet/>
      <dgm:spPr/>
      <dgm:t>
        <a:bodyPr/>
        <a:lstStyle/>
        <a:p>
          <a:endParaRPr lang="en-US">
            <a:latin typeface="Times New Roman"/>
            <a:cs typeface="Times New Roman"/>
          </a:endParaRPr>
        </a:p>
      </dgm:t>
    </dgm:pt>
    <dgm:pt modelId="{7F9F25E9-3B57-4F4C-B50E-9C5C153D37F3}" type="pres">
      <dgm:prSet presAssocID="{D9F0F6F0-2FEE-8347-824C-EC5AC0F80A09}" presName="hierChild1" presStyleCnt="0">
        <dgm:presLayoutVars>
          <dgm:chPref val="1"/>
          <dgm:dir/>
          <dgm:animOne val="branch"/>
          <dgm:animLvl val="lvl"/>
          <dgm:resizeHandles/>
        </dgm:presLayoutVars>
      </dgm:prSet>
      <dgm:spPr/>
      <dgm:t>
        <a:bodyPr/>
        <a:lstStyle/>
        <a:p>
          <a:endParaRPr lang="en-US"/>
        </a:p>
      </dgm:t>
    </dgm:pt>
    <dgm:pt modelId="{9C5953B4-2D9E-CD4E-9234-231273DA1854}" type="pres">
      <dgm:prSet presAssocID="{6F410F38-E75B-384C-ADDC-0481158AE82B}" presName="hierRoot1" presStyleCnt="0"/>
      <dgm:spPr/>
    </dgm:pt>
    <dgm:pt modelId="{A1C4E061-81AA-3F42-833D-75927A388D14}" type="pres">
      <dgm:prSet presAssocID="{6F410F38-E75B-384C-ADDC-0481158AE82B}" presName="composite" presStyleCnt="0"/>
      <dgm:spPr/>
    </dgm:pt>
    <dgm:pt modelId="{6581CA0A-7D60-0F42-B5DE-866C9A4BB581}" type="pres">
      <dgm:prSet presAssocID="{6F410F38-E75B-384C-ADDC-0481158AE82B}" presName="background" presStyleLbl="node0" presStyleIdx="0" presStyleCnt="1"/>
      <dgm:spPr>
        <a:solidFill>
          <a:srgbClr val="690890"/>
        </a:solidFill>
      </dgm:spPr>
    </dgm:pt>
    <dgm:pt modelId="{12783A4A-95B9-494F-8E6A-844059CCBA50}" type="pres">
      <dgm:prSet presAssocID="{6F410F38-E75B-384C-ADDC-0481158AE82B}" presName="text" presStyleLbl="fgAcc0" presStyleIdx="0" presStyleCnt="1">
        <dgm:presLayoutVars>
          <dgm:chPref val="3"/>
        </dgm:presLayoutVars>
      </dgm:prSet>
      <dgm:spPr/>
      <dgm:t>
        <a:bodyPr/>
        <a:lstStyle/>
        <a:p>
          <a:endParaRPr lang="en-US"/>
        </a:p>
      </dgm:t>
    </dgm:pt>
    <dgm:pt modelId="{2081F4E4-F903-4F49-9F66-2898571916B3}" type="pres">
      <dgm:prSet presAssocID="{6F410F38-E75B-384C-ADDC-0481158AE82B}" presName="hierChild2" presStyleCnt="0"/>
      <dgm:spPr/>
    </dgm:pt>
    <dgm:pt modelId="{805A9B40-65BA-E942-9DE2-CB849A5EBD2B}" type="pres">
      <dgm:prSet presAssocID="{2A49DFC8-BD16-8545-9CBF-588CE8BA0597}" presName="Name10" presStyleLbl="parChTrans1D2" presStyleIdx="0" presStyleCnt="2"/>
      <dgm:spPr/>
      <dgm:t>
        <a:bodyPr/>
        <a:lstStyle/>
        <a:p>
          <a:endParaRPr lang="en-US"/>
        </a:p>
      </dgm:t>
    </dgm:pt>
    <dgm:pt modelId="{380E32AC-ABBF-284D-9035-0DD0D2C7B383}" type="pres">
      <dgm:prSet presAssocID="{CDF1CA4C-56C3-D04D-A8BA-2F31482D91D7}" presName="hierRoot2" presStyleCnt="0"/>
      <dgm:spPr/>
    </dgm:pt>
    <dgm:pt modelId="{9C3F313F-8B60-724F-BE00-FD17E5B0DC07}" type="pres">
      <dgm:prSet presAssocID="{CDF1CA4C-56C3-D04D-A8BA-2F31482D91D7}" presName="composite2" presStyleCnt="0"/>
      <dgm:spPr/>
    </dgm:pt>
    <dgm:pt modelId="{4526BE0C-4765-4743-B2AE-7ECD6C0D1845}" type="pres">
      <dgm:prSet presAssocID="{CDF1CA4C-56C3-D04D-A8BA-2F31482D91D7}" presName="background2" presStyleLbl="node2" presStyleIdx="0" presStyleCnt="2"/>
      <dgm:spPr>
        <a:solidFill>
          <a:srgbClr val="1B6B95"/>
        </a:solidFill>
      </dgm:spPr>
    </dgm:pt>
    <dgm:pt modelId="{58568495-E953-F941-A798-E3D90C67A721}" type="pres">
      <dgm:prSet presAssocID="{CDF1CA4C-56C3-D04D-A8BA-2F31482D91D7}" presName="text2" presStyleLbl="fgAcc2" presStyleIdx="0" presStyleCnt="2">
        <dgm:presLayoutVars>
          <dgm:chPref val="3"/>
        </dgm:presLayoutVars>
      </dgm:prSet>
      <dgm:spPr/>
      <dgm:t>
        <a:bodyPr/>
        <a:lstStyle/>
        <a:p>
          <a:endParaRPr lang="en-US"/>
        </a:p>
      </dgm:t>
    </dgm:pt>
    <dgm:pt modelId="{49FD5E4C-B27A-D34F-B494-E66EF0A02CEF}" type="pres">
      <dgm:prSet presAssocID="{CDF1CA4C-56C3-D04D-A8BA-2F31482D91D7}" presName="hierChild3" presStyleCnt="0"/>
      <dgm:spPr/>
    </dgm:pt>
    <dgm:pt modelId="{C4CC5F3C-713E-9E4D-A1C7-5A6EED60B1A6}" type="pres">
      <dgm:prSet presAssocID="{42B2C28E-ED39-3047-960E-8FE3B4A13092}" presName="Name17" presStyleLbl="parChTrans1D3" presStyleIdx="0" presStyleCnt="3"/>
      <dgm:spPr/>
      <dgm:t>
        <a:bodyPr/>
        <a:lstStyle/>
        <a:p>
          <a:endParaRPr lang="en-US"/>
        </a:p>
      </dgm:t>
    </dgm:pt>
    <dgm:pt modelId="{945A0557-350F-3543-BC73-D208A796BFC3}" type="pres">
      <dgm:prSet presAssocID="{503F361B-C1AC-D545-B0F3-8C75F2E5D7A2}" presName="hierRoot3" presStyleCnt="0"/>
      <dgm:spPr/>
    </dgm:pt>
    <dgm:pt modelId="{ED906489-F2A1-DC42-97BE-DF1D5F505D7D}" type="pres">
      <dgm:prSet presAssocID="{503F361B-C1AC-D545-B0F3-8C75F2E5D7A2}" presName="composite3" presStyleCnt="0"/>
      <dgm:spPr/>
    </dgm:pt>
    <dgm:pt modelId="{364C19E4-D72E-3D42-9824-681F19D09C0E}" type="pres">
      <dgm:prSet presAssocID="{503F361B-C1AC-D545-B0F3-8C75F2E5D7A2}" presName="background3" presStyleLbl="node3" presStyleIdx="0" presStyleCnt="3"/>
      <dgm:spPr/>
    </dgm:pt>
    <dgm:pt modelId="{29BF4EB5-699B-AD4C-8C2B-4C4D658F1471}" type="pres">
      <dgm:prSet presAssocID="{503F361B-C1AC-D545-B0F3-8C75F2E5D7A2}" presName="text3" presStyleLbl="fgAcc3" presStyleIdx="0" presStyleCnt="3">
        <dgm:presLayoutVars>
          <dgm:chPref val="3"/>
        </dgm:presLayoutVars>
      </dgm:prSet>
      <dgm:spPr/>
      <dgm:t>
        <a:bodyPr/>
        <a:lstStyle/>
        <a:p>
          <a:endParaRPr lang="en-US"/>
        </a:p>
      </dgm:t>
    </dgm:pt>
    <dgm:pt modelId="{6F43FA23-7B00-7747-9184-EE343FB9A952}" type="pres">
      <dgm:prSet presAssocID="{503F361B-C1AC-D545-B0F3-8C75F2E5D7A2}" presName="hierChild4" presStyleCnt="0"/>
      <dgm:spPr/>
    </dgm:pt>
    <dgm:pt modelId="{7D275D39-B1DF-5D44-8DD3-9D7335F04673}" type="pres">
      <dgm:prSet presAssocID="{CEB6846E-D837-1C4B-A264-362885E1DF1C}" presName="Name17" presStyleLbl="parChTrans1D3" presStyleIdx="1" presStyleCnt="3"/>
      <dgm:spPr/>
      <dgm:t>
        <a:bodyPr/>
        <a:lstStyle/>
        <a:p>
          <a:endParaRPr lang="en-US"/>
        </a:p>
      </dgm:t>
    </dgm:pt>
    <dgm:pt modelId="{DB10DD3A-C295-C243-9C24-3FAF6CF53117}" type="pres">
      <dgm:prSet presAssocID="{042D2D0A-BEA3-1749-B71C-4D85D85F3CFD}" presName="hierRoot3" presStyleCnt="0"/>
      <dgm:spPr/>
    </dgm:pt>
    <dgm:pt modelId="{722613DC-3B41-2042-AF63-986BC6E6CBF3}" type="pres">
      <dgm:prSet presAssocID="{042D2D0A-BEA3-1749-B71C-4D85D85F3CFD}" presName="composite3" presStyleCnt="0"/>
      <dgm:spPr/>
    </dgm:pt>
    <dgm:pt modelId="{27DD0727-13E5-2741-89C7-520F1EFC0A05}" type="pres">
      <dgm:prSet presAssocID="{042D2D0A-BEA3-1749-B71C-4D85D85F3CFD}" presName="background3" presStyleLbl="node3" presStyleIdx="1" presStyleCnt="3"/>
      <dgm:spPr/>
    </dgm:pt>
    <dgm:pt modelId="{590ED066-DD7A-FA46-BA08-88829C39A1E4}" type="pres">
      <dgm:prSet presAssocID="{042D2D0A-BEA3-1749-B71C-4D85D85F3CFD}" presName="text3" presStyleLbl="fgAcc3" presStyleIdx="1" presStyleCnt="3">
        <dgm:presLayoutVars>
          <dgm:chPref val="3"/>
        </dgm:presLayoutVars>
      </dgm:prSet>
      <dgm:spPr/>
      <dgm:t>
        <a:bodyPr/>
        <a:lstStyle/>
        <a:p>
          <a:endParaRPr lang="en-US"/>
        </a:p>
      </dgm:t>
    </dgm:pt>
    <dgm:pt modelId="{35D0764D-835C-E042-A960-B4FAE5E9D4DF}" type="pres">
      <dgm:prSet presAssocID="{042D2D0A-BEA3-1749-B71C-4D85D85F3CFD}" presName="hierChild4" presStyleCnt="0"/>
      <dgm:spPr/>
    </dgm:pt>
    <dgm:pt modelId="{51378D24-229F-9942-8795-CBA25D4D1845}" type="pres">
      <dgm:prSet presAssocID="{4BA3CC29-FCAC-1547-9272-02449E53F33D}" presName="Name10" presStyleLbl="parChTrans1D2" presStyleIdx="1" presStyleCnt="2"/>
      <dgm:spPr/>
      <dgm:t>
        <a:bodyPr/>
        <a:lstStyle/>
        <a:p>
          <a:endParaRPr lang="en-US"/>
        </a:p>
      </dgm:t>
    </dgm:pt>
    <dgm:pt modelId="{E3C88EA3-4264-8244-BE03-C692C819B515}" type="pres">
      <dgm:prSet presAssocID="{2020A04F-FA1D-E149-AC7B-3A0DFF0A4F64}" presName="hierRoot2" presStyleCnt="0"/>
      <dgm:spPr/>
    </dgm:pt>
    <dgm:pt modelId="{D8CB6CD7-F08F-F948-9463-3B2B41F78CA8}" type="pres">
      <dgm:prSet presAssocID="{2020A04F-FA1D-E149-AC7B-3A0DFF0A4F64}" presName="composite2" presStyleCnt="0"/>
      <dgm:spPr/>
    </dgm:pt>
    <dgm:pt modelId="{67DAC505-ECD7-8442-9652-D00DE4DDB032}" type="pres">
      <dgm:prSet presAssocID="{2020A04F-FA1D-E149-AC7B-3A0DFF0A4F64}" presName="background2" presStyleLbl="node2" presStyleIdx="1" presStyleCnt="2"/>
      <dgm:spPr>
        <a:solidFill>
          <a:srgbClr val="1B6B95"/>
        </a:solidFill>
      </dgm:spPr>
    </dgm:pt>
    <dgm:pt modelId="{0E3F759C-A3D5-1F47-93B6-17073689DD05}" type="pres">
      <dgm:prSet presAssocID="{2020A04F-FA1D-E149-AC7B-3A0DFF0A4F64}" presName="text2" presStyleLbl="fgAcc2" presStyleIdx="1" presStyleCnt="2">
        <dgm:presLayoutVars>
          <dgm:chPref val="3"/>
        </dgm:presLayoutVars>
      </dgm:prSet>
      <dgm:spPr/>
      <dgm:t>
        <a:bodyPr/>
        <a:lstStyle/>
        <a:p>
          <a:endParaRPr lang="en-US"/>
        </a:p>
      </dgm:t>
    </dgm:pt>
    <dgm:pt modelId="{C58A6891-4F18-6B4C-A447-6DDD84517141}" type="pres">
      <dgm:prSet presAssocID="{2020A04F-FA1D-E149-AC7B-3A0DFF0A4F64}" presName="hierChild3" presStyleCnt="0"/>
      <dgm:spPr/>
    </dgm:pt>
    <dgm:pt modelId="{24E3CA2F-0EE9-4941-B427-254BC8FBFC3A}" type="pres">
      <dgm:prSet presAssocID="{BE67FACC-E93E-AA40-9663-BA2567BF8F94}" presName="Name17" presStyleLbl="parChTrans1D3" presStyleIdx="2" presStyleCnt="3"/>
      <dgm:spPr/>
      <dgm:t>
        <a:bodyPr/>
        <a:lstStyle/>
        <a:p>
          <a:endParaRPr lang="en-US"/>
        </a:p>
      </dgm:t>
    </dgm:pt>
    <dgm:pt modelId="{22F80F9E-6152-3A40-8534-95A50F4C1C0D}" type="pres">
      <dgm:prSet presAssocID="{12E9EC33-AF5B-9142-9D53-DDA48290FBF4}" presName="hierRoot3" presStyleCnt="0"/>
      <dgm:spPr/>
    </dgm:pt>
    <dgm:pt modelId="{E50294EE-6871-3B4A-B015-F44D0107C50D}" type="pres">
      <dgm:prSet presAssocID="{12E9EC33-AF5B-9142-9D53-DDA48290FBF4}" presName="composite3" presStyleCnt="0"/>
      <dgm:spPr/>
    </dgm:pt>
    <dgm:pt modelId="{767E847F-F735-4042-83A0-CF830232E7D6}" type="pres">
      <dgm:prSet presAssocID="{12E9EC33-AF5B-9142-9D53-DDA48290FBF4}" presName="background3" presStyleLbl="node3" presStyleIdx="2" presStyleCnt="3"/>
      <dgm:spPr/>
    </dgm:pt>
    <dgm:pt modelId="{C48D6ABB-D162-E14C-9388-281E7A52B961}" type="pres">
      <dgm:prSet presAssocID="{12E9EC33-AF5B-9142-9D53-DDA48290FBF4}" presName="text3" presStyleLbl="fgAcc3" presStyleIdx="2" presStyleCnt="3">
        <dgm:presLayoutVars>
          <dgm:chPref val="3"/>
        </dgm:presLayoutVars>
      </dgm:prSet>
      <dgm:spPr/>
      <dgm:t>
        <a:bodyPr/>
        <a:lstStyle/>
        <a:p>
          <a:endParaRPr lang="en-US"/>
        </a:p>
      </dgm:t>
    </dgm:pt>
    <dgm:pt modelId="{5E1E5889-A2ED-8F4D-AF1A-CC10D54D476C}" type="pres">
      <dgm:prSet presAssocID="{12E9EC33-AF5B-9142-9D53-DDA48290FBF4}" presName="hierChild4" presStyleCnt="0"/>
      <dgm:spPr/>
    </dgm:pt>
  </dgm:ptLst>
  <dgm:cxnLst>
    <dgm:cxn modelId="{A9797163-5136-B24C-B38D-AD957CBCA601}" type="presOf" srcId="{CDF1CA4C-56C3-D04D-A8BA-2F31482D91D7}" destId="{58568495-E953-F941-A798-E3D90C67A721}" srcOrd="0" destOrd="0" presId="urn:microsoft.com/office/officeart/2005/8/layout/hierarchy1"/>
    <dgm:cxn modelId="{5680C818-B9D9-C346-A1EB-1CFA1877F447}" type="presOf" srcId="{6F410F38-E75B-384C-ADDC-0481158AE82B}" destId="{12783A4A-95B9-494F-8E6A-844059CCBA50}" srcOrd="0" destOrd="0" presId="urn:microsoft.com/office/officeart/2005/8/layout/hierarchy1"/>
    <dgm:cxn modelId="{69A43C97-D02F-A24F-B620-4F6578DC1469}" srcId="{D9F0F6F0-2FEE-8347-824C-EC5AC0F80A09}" destId="{6F410F38-E75B-384C-ADDC-0481158AE82B}" srcOrd="0" destOrd="0" parTransId="{270BF2EB-C5B9-1047-9325-558399DF7D9A}" sibTransId="{8438E77F-4476-C447-8E6C-FF6865B7C8F5}"/>
    <dgm:cxn modelId="{EE971384-2083-814C-B163-EF2C88DD51D5}" type="presOf" srcId="{D9F0F6F0-2FEE-8347-824C-EC5AC0F80A09}" destId="{7F9F25E9-3B57-4F4C-B50E-9C5C153D37F3}" srcOrd="0" destOrd="0" presId="urn:microsoft.com/office/officeart/2005/8/layout/hierarchy1"/>
    <dgm:cxn modelId="{6929B6F5-DA7B-FA44-8097-4013D6073AAE}" srcId="{2020A04F-FA1D-E149-AC7B-3A0DFF0A4F64}" destId="{12E9EC33-AF5B-9142-9D53-DDA48290FBF4}" srcOrd="0" destOrd="0" parTransId="{BE67FACC-E93E-AA40-9663-BA2567BF8F94}" sibTransId="{5C41A2A4-AEC7-AD47-AD99-98C67470A747}"/>
    <dgm:cxn modelId="{4619AAD5-9A1D-E941-BBBD-38CE88DD4988}" srcId="{CDF1CA4C-56C3-D04D-A8BA-2F31482D91D7}" destId="{042D2D0A-BEA3-1749-B71C-4D85D85F3CFD}" srcOrd="1" destOrd="0" parTransId="{CEB6846E-D837-1C4B-A264-362885E1DF1C}" sibTransId="{EAFFA14E-4E93-4E4C-8129-1711B76AE6F9}"/>
    <dgm:cxn modelId="{BC58D732-3E92-2D44-A96E-FDAEC5AB1A02}" srcId="{6F410F38-E75B-384C-ADDC-0481158AE82B}" destId="{2020A04F-FA1D-E149-AC7B-3A0DFF0A4F64}" srcOrd="1" destOrd="0" parTransId="{4BA3CC29-FCAC-1547-9272-02449E53F33D}" sibTransId="{86AC6911-9283-0C40-B913-24CA6BB3D66B}"/>
    <dgm:cxn modelId="{2D0B8ED5-5B15-FB48-84AC-CC46ADDD8F97}" type="presOf" srcId="{2020A04F-FA1D-E149-AC7B-3A0DFF0A4F64}" destId="{0E3F759C-A3D5-1F47-93B6-17073689DD05}" srcOrd="0" destOrd="0" presId="urn:microsoft.com/office/officeart/2005/8/layout/hierarchy1"/>
    <dgm:cxn modelId="{870844AE-ADC8-EF48-87F9-15B3EA31405A}" srcId="{6F410F38-E75B-384C-ADDC-0481158AE82B}" destId="{CDF1CA4C-56C3-D04D-A8BA-2F31482D91D7}" srcOrd="0" destOrd="0" parTransId="{2A49DFC8-BD16-8545-9CBF-588CE8BA0597}" sibTransId="{D93B19AE-5AF4-9B49-9FFF-823EA32D98BF}"/>
    <dgm:cxn modelId="{CB61ADBA-8B05-0641-AD4C-6D4A4B524A91}" type="presOf" srcId="{BE67FACC-E93E-AA40-9663-BA2567BF8F94}" destId="{24E3CA2F-0EE9-4941-B427-254BC8FBFC3A}" srcOrd="0" destOrd="0" presId="urn:microsoft.com/office/officeart/2005/8/layout/hierarchy1"/>
    <dgm:cxn modelId="{C3B11B14-C4BA-0E48-9F66-E9AD21779612}" type="presOf" srcId="{42B2C28E-ED39-3047-960E-8FE3B4A13092}" destId="{C4CC5F3C-713E-9E4D-A1C7-5A6EED60B1A6}" srcOrd="0" destOrd="0" presId="urn:microsoft.com/office/officeart/2005/8/layout/hierarchy1"/>
    <dgm:cxn modelId="{D9F1988D-DD46-1B45-9894-4C026764770D}" type="presOf" srcId="{4BA3CC29-FCAC-1547-9272-02449E53F33D}" destId="{51378D24-229F-9942-8795-CBA25D4D1845}" srcOrd="0" destOrd="0" presId="urn:microsoft.com/office/officeart/2005/8/layout/hierarchy1"/>
    <dgm:cxn modelId="{67CC3CB4-EE8F-0147-822C-224E4FD02460}" srcId="{CDF1CA4C-56C3-D04D-A8BA-2F31482D91D7}" destId="{503F361B-C1AC-D545-B0F3-8C75F2E5D7A2}" srcOrd="0" destOrd="0" parTransId="{42B2C28E-ED39-3047-960E-8FE3B4A13092}" sibTransId="{896FB6AB-2F48-E940-AA7D-8153E36ED7F0}"/>
    <dgm:cxn modelId="{0CF60F21-6C91-5446-9A6A-10D3E94D1A04}" type="presOf" srcId="{2A49DFC8-BD16-8545-9CBF-588CE8BA0597}" destId="{805A9B40-65BA-E942-9DE2-CB849A5EBD2B}" srcOrd="0" destOrd="0" presId="urn:microsoft.com/office/officeart/2005/8/layout/hierarchy1"/>
    <dgm:cxn modelId="{766C32B6-F3F3-134E-B11D-29D8B174D4B6}" type="presOf" srcId="{12E9EC33-AF5B-9142-9D53-DDA48290FBF4}" destId="{C48D6ABB-D162-E14C-9388-281E7A52B961}" srcOrd="0" destOrd="0" presId="urn:microsoft.com/office/officeart/2005/8/layout/hierarchy1"/>
    <dgm:cxn modelId="{B0D8A592-676D-A249-97A8-C6E6397FF8B1}" type="presOf" srcId="{CEB6846E-D837-1C4B-A264-362885E1DF1C}" destId="{7D275D39-B1DF-5D44-8DD3-9D7335F04673}" srcOrd="0" destOrd="0" presId="urn:microsoft.com/office/officeart/2005/8/layout/hierarchy1"/>
    <dgm:cxn modelId="{B9D339A7-8C63-CC43-B978-0464E89430D9}" type="presOf" srcId="{503F361B-C1AC-D545-B0F3-8C75F2E5D7A2}" destId="{29BF4EB5-699B-AD4C-8C2B-4C4D658F1471}" srcOrd="0" destOrd="0" presId="urn:microsoft.com/office/officeart/2005/8/layout/hierarchy1"/>
    <dgm:cxn modelId="{9CB403DA-1BAB-A846-9A79-CBCCAE628109}" type="presOf" srcId="{042D2D0A-BEA3-1749-B71C-4D85D85F3CFD}" destId="{590ED066-DD7A-FA46-BA08-88829C39A1E4}" srcOrd="0" destOrd="0" presId="urn:microsoft.com/office/officeart/2005/8/layout/hierarchy1"/>
    <dgm:cxn modelId="{63426AFF-A28C-B841-9D80-37FB55165D02}" type="presParOf" srcId="{7F9F25E9-3B57-4F4C-B50E-9C5C153D37F3}" destId="{9C5953B4-2D9E-CD4E-9234-231273DA1854}" srcOrd="0" destOrd="0" presId="urn:microsoft.com/office/officeart/2005/8/layout/hierarchy1"/>
    <dgm:cxn modelId="{CE2EF3AA-367D-5C49-B65D-F6158E18121F}" type="presParOf" srcId="{9C5953B4-2D9E-CD4E-9234-231273DA1854}" destId="{A1C4E061-81AA-3F42-833D-75927A388D14}" srcOrd="0" destOrd="0" presId="urn:microsoft.com/office/officeart/2005/8/layout/hierarchy1"/>
    <dgm:cxn modelId="{F84E2A8B-9D57-9449-930E-A4B867705F6F}" type="presParOf" srcId="{A1C4E061-81AA-3F42-833D-75927A388D14}" destId="{6581CA0A-7D60-0F42-B5DE-866C9A4BB581}" srcOrd="0" destOrd="0" presId="urn:microsoft.com/office/officeart/2005/8/layout/hierarchy1"/>
    <dgm:cxn modelId="{EB660498-9369-1A44-8E6F-EA96EE5FAAF5}" type="presParOf" srcId="{A1C4E061-81AA-3F42-833D-75927A388D14}" destId="{12783A4A-95B9-494F-8E6A-844059CCBA50}" srcOrd="1" destOrd="0" presId="urn:microsoft.com/office/officeart/2005/8/layout/hierarchy1"/>
    <dgm:cxn modelId="{90381791-DBFA-2348-B001-E2E2244A0432}" type="presParOf" srcId="{9C5953B4-2D9E-CD4E-9234-231273DA1854}" destId="{2081F4E4-F903-4F49-9F66-2898571916B3}" srcOrd="1" destOrd="0" presId="urn:microsoft.com/office/officeart/2005/8/layout/hierarchy1"/>
    <dgm:cxn modelId="{3C8F4CEF-42C0-BC46-B03E-ECC6EA0901B3}" type="presParOf" srcId="{2081F4E4-F903-4F49-9F66-2898571916B3}" destId="{805A9B40-65BA-E942-9DE2-CB849A5EBD2B}" srcOrd="0" destOrd="0" presId="urn:microsoft.com/office/officeart/2005/8/layout/hierarchy1"/>
    <dgm:cxn modelId="{E4B7ADBB-55A3-FD49-BECB-FAC3377707E6}" type="presParOf" srcId="{2081F4E4-F903-4F49-9F66-2898571916B3}" destId="{380E32AC-ABBF-284D-9035-0DD0D2C7B383}" srcOrd="1" destOrd="0" presId="urn:microsoft.com/office/officeart/2005/8/layout/hierarchy1"/>
    <dgm:cxn modelId="{FA7614D0-69FC-A641-9272-291A6A20B37B}" type="presParOf" srcId="{380E32AC-ABBF-284D-9035-0DD0D2C7B383}" destId="{9C3F313F-8B60-724F-BE00-FD17E5B0DC07}" srcOrd="0" destOrd="0" presId="urn:microsoft.com/office/officeart/2005/8/layout/hierarchy1"/>
    <dgm:cxn modelId="{7597DC48-9CA4-DA41-A515-3D86A7E15A8B}" type="presParOf" srcId="{9C3F313F-8B60-724F-BE00-FD17E5B0DC07}" destId="{4526BE0C-4765-4743-B2AE-7ECD6C0D1845}" srcOrd="0" destOrd="0" presId="urn:microsoft.com/office/officeart/2005/8/layout/hierarchy1"/>
    <dgm:cxn modelId="{61A2BCF9-DAB1-F84D-B142-683D0B534B24}" type="presParOf" srcId="{9C3F313F-8B60-724F-BE00-FD17E5B0DC07}" destId="{58568495-E953-F941-A798-E3D90C67A721}" srcOrd="1" destOrd="0" presId="urn:microsoft.com/office/officeart/2005/8/layout/hierarchy1"/>
    <dgm:cxn modelId="{E3AF3CCC-FCBE-D140-95E3-91188CCF3DB4}" type="presParOf" srcId="{380E32AC-ABBF-284D-9035-0DD0D2C7B383}" destId="{49FD5E4C-B27A-D34F-B494-E66EF0A02CEF}" srcOrd="1" destOrd="0" presId="urn:microsoft.com/office/officeart/2005/8/layout/hierarchy1"/>
    <dgm:cxn modelId="{ADAECA75-09EA-0C4A-B020-7F90F37B62B2}" type="presParOf" srcId="{49FD5E4C-B27A-D34F-B494-E66EF0A02CEF}" destId="{C4CC5F3C-713E-9E4D-A1C7-5A6EED60B1A6}" srcOrd="0" destOrd="0" presId="urn:microsoft.com/office/officeart/2005/8/layout/hierarchy1"/>
    <dgm:cxn modelId="{3A1BEC2E-D889-874E-8F93-69EE6F039C02}" type="presParOf" srcId="{49FD5E4C-B27A-D34F-B494-E66EF0A02CEF}" destId="{945A0557-350F-3543-BC73-D208A796BFC3}" srcOrd="1" destOrd="0" presId="urn:microsoft.com/office/officeart/2005/8/layout/hierarchy1"/>
    <dgm:cxn modelId="{AEDBC3A8-B248-3147-BC9D-E7C7967F7E30}" type="presParOf" srcId="{945A0557-350F-3543-BC73-D208A796BFC3}" destId="{ED906489-F2A1-DC42-97BE-DF1D5F505D7D}" srcOrd="0" destOrd="0" presId="urn:microsoft.com/office/officeart/2005/8/layout/hierarchy1"/>
    <dgm:cxn modelId="{C7BA6F02-D637-5F4D-8302-A3504D4D6372}" type="presParOf" srcId="{ED906489-F2A1-DC42-97BE-DF1D5F505D7D}" destId="{364C19E4-D72E-3D42-9824-681F19D09C0E}" srcOrd="0" destOrd="0" presId="urn:microsoft.com/office/officeart/2005/8/layout/hierarchy1"/>
    <dgm:cxn modelId="{3D4728E8-E697-F14D-824E-A69BC4090C99}" type="presParOf" srcId="{ED906489-F2A1-DC42-97BE-DF1D5F505D7D}" destId="{29BF4EB5-699B-AD4C-8C2B-4C4D658F1471}" srcOrd="1" destOrd="0" presId="urn:microsoft.com/office/officeart/2005/8/layout/hierarchy1"/>
    <dgm:cxn modelId="{4EB67227-EFA9-3547-B568-737634AE6DC2}" type="presParOf" srcId="{945A0557-350F-3543-BC73-D208A796BFC3}" destId="{6F43FA23-7B00-7747-9184-EE343FB9A952}" srcOrd="1" destOrd="0" presId="urn:microsoft.com/office/officeart/2005/8/layout/hierarchy1"/>
    <dgm:cxn modelId="{932941E5-F44D-2C4C-8BFF-C74D5B86953F}" type="presParOf" srcId="{49FD5E4C-B27A-D34F-B494-E66EF0A02CEF}" destId="{7D275D39-B1DF-5D44-8DD3-9D7335F04673}" srcOrd="2" destOrd="0" presId="urn:microsoft.com/office/officeart/2005/8/layout/hierarchy1"/>
    <dgm:cxn modelId="{FCEE4367-9D88-1F45-98D7-71284775089E}" type="presParOf" srcId="{49FD5E4C-B27A-D34F-B494-E66EF0A02CEF}" destId="{DB10DD3A-C295-C243-9C24-3FAF6CF53117}" srcOrd="3" destOrd="0" presId="urn:microsoft.com/office/officeart/2005/8/layout/hierarchy1"/>
    <dgm:cxn modelId="{4BBB15C9-90EC-6049-95C2-7E6BD959E078}" type="presParOf" srcId="{DB10DD3A-C295-C243-9C24-3FAF6CF53117}" destId="{722613DC-3B41-2042-AF63-986BC6E6CBF3}" srcOrd="0" destOrd="0" presId="urn:microsoft.com/office/officeart/2005/8/layout/hierarchy1"/>
    <dgm:cxn modelId="{8258E22E-DAB2-3843-B142-8BE25091263F}" type="presParOf" srcId="{722613DC-3B41-2042-AF63-986BC6E6CBF3}" destId="{27DD0727-13E5-2741-89C7-520F1EFC0A05}" srcOrd="0" destOrd="0" presId="urn:microsoft.com/office/officeart/2005/8/layout/hierarchy1"/>
    <dgm:cxn modelId="{F92F5E42-5B39-7549-AF7D-7065A47EF59C}" type="presParOf" srcId="{722613DC-3B41-2042-AF63-986BC6E6CBF3}" destId="{590ED066-DD7A-FA46-BA08-88829C39A1E4}" srcOrd="1" destOrd="0" presId="urn:microsoft.com/office/officeart/2005/8/layout/hierarchy1"/>
    <dgm:cxn modelId="{C9CF31F7-7F4E-C24B-A020-8AC09DEFE388}" type="presParOf" srcId="{DB10DD3A-C295-C243-9C24-3FAF6CF53117}" destId="{35D0764D-835C-E042-A960-B4FAE5E9D4DF}" srcOrd="1" destOrd="0" presId="urn:microsoft.com/office/officeart/2005/8/layout/hierarchy1"/>
    <dgm:cxn modelId="{57BA71B1-9033-9543-AF3E-0C697F5894FE}" type="presParOf" srcId="{2081F4E4-F903-4F49-9F66-2898571916B3}" destId="{51378D24-229F-9942-8795-CBA25D4D1845}" srcOrd="2" destOrd="0" presId="urn:microsoft.com/office/officeart/2005/8/layout/hierarchy1"/>
    <dgm:cxn modelId="{296DC5E6-FC6B-0548-BB18-5DC1FD8F9501}" type="presParOf" srcId="{2081F4E4-F903-4F49-9F66-2898571916B3}" destId="{E3C88EA3-4264-8244-BE03-C692C819B515}" srcOrd="3" destOrd="0" presId="urn:microsoft.com/office/officeart/2005/8/layout/hierarchy1"/>
    <dgm:cxn modelId="{0079FFB6-080D-0E4F-B27F-A95E82282BBA}" type="presParOf" srcId="{E3C88EA3-4264-8244-BE03-C692C819B515}" destId="{D8CB6CD7-F08F-F948-9463-3B2B41F78CA8}" srcOrd="0" destOrd="0" presId="urn:microsoft.com/office/officeart/2005/8/layout/hierarchy1"/>
    <dgm:cxn modelId="{4A12FC05-AF14-6540-85EB-6B5B4D745B54}" type="presParOf" srcId="{D8CB6CD7-F08F-F948-9463-3B2B41F78CA8}" destId="{67DAC505-ECD7-8442-9652-D00DE4DDB032}" srcOrd="0" destOrd="0" presId="urn:microsoft.com/office/officeart/2005/8/layout/hierarchy1"/>
    <dgm:cxn modelId="{5FB24CC7-E560-B240-8975-5BE1AA218958}" type="presParOf" srcId="{D8CB6CD7-F08F-F948-9463-3B2B41F78CA8}" destId="{0E3F759C-A3D5-1F47-93B6-17073689DD05}" srcOrd="1" destOrd="0" presId="urn:microsoft.com/office/officeart/2005/8/layout/hierarchy1"/>
    <dgm:cxn modelId="{878186C9-4196-6547-B452-EDD385199226}" type="presParOf" srcId="{E3C88EA3-4264-8244-BE03-C692C819B515}" destId="{C58A6891-4F18-6B4C-A447-6DDD84517141}" srcOrd="1" destOrd="0" presId="urn:microsoft.com/office/officeart/2005/8/layout/hierarchy1"/>
    <dgm:cxn modelId="{E8613B13-A409-EC4C-A63E-E96FA906B90F}" type="presParOf" srcId="{C58A6891-4F18-6B4C-A447-6DDD84517141}" destId="{24E3CA2F-0EE9-4941-B427-254BC8FBFC3A}" srcOrd="0" destOrd="0" presId="urn:microsoft.com/office/officeart/2005/8/layout/hierarchy1"/>
    <dgm:cxn modelId="{A5FE053F-5F67-A34D-8DE0-F13A9CDA1111}" type="presParOf" srcId="{C58A6891-4F18-6B4C-A447-6DDD84517141}" destId="{22F80F9E-6152-3A40-8534-95A50F4C1C0D}" srcOrd="1" destOrd="0" presId="urn:microsoft.com/office/officeart/2005/8/layout/hierarchy1"/>
    <dgm:cxn modelId="{62187B10-DD23-6045-A636-AFD1702871DD}" type="presParOf" srcId="{22F80F9E-6152-3A40-8534-95A50F4C1C0D}" destId="{E50294EE-6871-3B4A-B015-F44D0107C50D}" srcOrd="0" destOrd="0" presId="urn:microsoft.com/office/officeart/2005/8/layout/hierarchy1"/>
    <dgm:cxn modelId="{CD8DE701-4EA9-5647-95F4-EA63BCAEDF3E}" type="presParOf" srcId="{E50294EE-6871-3B4A-B015-F44D0107C50D}" destId="{767E847F-F735-4042-83A0-CF830232E7D6}" srcOrd="0" destOrd="0" presId="urn:microsoft.com/office/officeart/2005/8/layout/hierarchy1"/>
    <dgm:cxn modelId="{536A1F8D-88D4-284B-B1C1-1BB0C2D9CD48}" type="presParOf" srcId="{E50294EE-6871-3B4A-B015-F44D0107C50D}" destId="{C48D6ABB-D162-E14C-9388-281E7A52B961}" srcOrd="1" destOrd="0" presId="urn:microsoft.com/office/officeart/2005/8/layout/hierarchy1"/>
    <dgm:cxn modelId="{81DF724F-2BB6-2E4A-9862-3D7DF0DE2D33}" type="presParOf" srcId="{22F80F9E-6152-3A40-8534-95A50F4C1C0D}" destId="{5E1E5889-A2ED-8F4D-AF1A-CC10D54D476C}"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F3EBC98-CFFE-3948-B34E-0106270CF668}" type="doc">
      <dgm:prSet loTypeId="urn:microsoft.com/office/officeart/2008/layout/HorizontalMultiLevelHierarchy" loCatId="" qsTypeId="urn:microsoft.com/office/officeart/2005/8/quickstyle/simple4" qsCatId="simple" csTypeId="urn:microsoft.com/office/officeart/2005/8/colors/colorful4" csCatId="colorful" phldr="1"/>
      <dgm:spPr/>
      <dgm:t>
        <a:bodyPr/>
        <a:lstStyle/>
        <a:p>
          <a:endParaRPr lang="en-US"/>
        </a:p>
      </dgm:t>
    </dgm:pt>
    <dgm:pt modelId="{B66B97C8-517C-5B48-A688-C82B352EDD3E}">
      <dgm:prSet phldrT="[Text]"/>
      <dgm:spPr>
        <a:solidFill>
          <a:schemeClr val="accent6">
            <a:lumMod val="75000"/>
          </a:schemeClr>
        </a:solidFill>
      </dgm:spPr>
      <dgm:t>
        <a:bodyPr/>
        <a:lstStyle/>
        <a:p>
          <a:r>
            <a:rPr lang="en-US" dirty="0" smtClean="0"/>
            <a:t>Machine learning methods</a:t>
          </a:r>
          <a:endParaRPr lang="en-US" dirty="0"/>
        </a:p>
      </dgm:t>
    </dgm:pt>
    <dgm:pt modelId="{FA54F261-9ED4-1A44-9DE8-9980279A659C}" type="parTrans" cxnId="{F80B607E-066A-2B4C-9DF6-EC25F6820D73}">
      <dgm:prSet/>
      <dgm:spPr/>
      <dgm:t>
        <a:bodyPr/>
        <a:lstStyle/>
        <a:p>
          <a:endParaRPr lang="en-US"/>
        </a:p>
      </dgm:t>
    </dgm:pt>
    <dgm:pt modelId="{FBD95C23-3B8E-B946-BE34-4388099D1AED}" type="sibTrans" cxnId="{F80B607E-066A-2B4C-9DF6-EC25F6820D73}">
      <dgm:prSet/>
      <dgm:spPr/>
      <dgm:t>
        <a:bodyPr/>
        <a:lstStyle/>
        <a:p>
          <a:endParaRPr lang="en-US"/>
        </a:p>
      </dgm:t>
    </dgm:pt>
    <dgm:pt modelId="{3A80EB45-F8BC-EE47-AD1D-0D732C4D6751}">
      <dgm:prSet phldrT="[Text]" custT="1"/>
      <dgm:spPr/>
      <dgm:t>
        <a:bodyPr/>
        <a:lstStyle/>
        <a:p>
          <a:r>
            <a:rPr lang="en-US" sz="2400" dirty="0" smtClean="0"/>
            <a:t>Naïve Bayes</a:t>
          </a:r>
        </a:p>
        <a:p>
          <a:r>
            <a:rPr lang="en-US" sz="2400" dirty="0" smtClean="0"/>
            <a:t>(Linear relationship)</a:t>
          </a:r>
          <a:endParaRPr lang="en-US" sz="2400" dirty="0"/>
        </a:p>
      </dgm:t>
    </dgm:pt>
    <dgm:pt modelId="{FC1F6BB8-435C-0540-ACEE-43AD7F07500E}" type="parTrans" cxnId="{C459F98C-3D5E-9145-A342-89C4B5AB71D8}">
      <dgm:prSet/>
      <dgm:spPr/>
      <dgm:t>
        <a:bodyPr/>
        <a:lstStyle/>
        <a:p>
          <a:endParaRPr lang="en-US"/>
        </a:p>
      </dgm:t>
    </dgm:pt>
    <dgm:pt modelId="{18780BA0-7039-814D-9C7F-4552AE2CD046}" type="sibTrans" cxnId="{C459F98C-3D5E-9145-A342-89C4B5AB71D8}">
      <dgm:prSet/>
      <dgm:spPr/>
      <dgm:t>
        <a:bodyPr/>
        <a:lstStyle/>
        <a:p>
          <a:endParaRPr lang="en-US"/>
        </a:p>
      </dgm:t>
    </dgm:pt>
    <dgm:pt modelId="{2518A4BE-D5DF-844F-9A9B-364AD2B0A88C}">
      <dgm:prSet phldrT="[Text]" custT="1"/>
      <dgm:spPr/>
      <dgm:t>
        <a:bodyPr/>
        <a:lstStyle/>
        <a:p>
          <a:r>
            <a:rPr lang="en-US" sz="2000" dirty="0" smtClean="0"/>
            <a:t>Consensus Machine learning</a:t>
          </a:r>
        </a:p>
        <a:p>
          <a:r>
            <a:rPr lang="en-US" sz="2000" dirty="0" smtClean="0"/>
            <a:t>(combination of linear and non-linear relationship)</a:t>
          </a:r>
        </a:p>
        <a:p>
          <a:endParaRPr lang="en-US" sz="1400" dirty="0"/>
        </a:p>
      </dgm:t>
    </dgm:pt>
    <dgm:pt modelId="{A8A9CE97-DA87-9441-A51F-91CC5C61EBA7}" type="parTrans" cxnId="{363D2E34-2BE9-8A4F-ADEC-64F5D8093B23}">
      <dgm:prSet/>
      <dgm:spPr/>
      <dgm:t>
        <a:bodyPr/>
        <a:lstStyle/>
        <a:p>
          <a:endParaRPr lang="en-US"/>
        </a:p>
      </dgm:t>
    </dgm:pt>
    <dgm:pt modelId="{198D37E6-F023-A647-B939-6C62D3046C35}" type="sibTrans" cxnId="{363D2E34-2BE9-8A4F-ADEC-64F5D8093B23}">
      <dgm:prSet/>
      <dgm:spPr/>
      <dgm:t>
        <a:bodyPr/>
        <a:lstStyle/>
        <a:p>
          <a:endParaRPr lang="en-US"/>
        </a:p>
      </dgm:t>
    </dgm:pt>
    <dgm:pt modelId="{59DB2515-8508-164A-AE85-48B0165C96DA}">
      <dgm:prSet phldrT="[Text]" custT="1"/>
      <dgm:spPr/>
      <dgm:t>
        <a:bodyPr/>
        <a:lstStyle/>
        <a:p>
          <a:r>
            <a:rPr lang="en-US" sz="2000" dirty="0" smtClean="0"/>
            <a:t>Individual ML method</a:t>
          </a:r>
        </a:p>
        <a:p>
          <a:r>
            <a:rPr lang="en-US" sz="2000" dirty="0" smtClean="0"/>
            <a:t>(Logistic regression)</a:t>
          </a:r>
        </a:p>
      </dgm:t>
    </dgm:pt>
    <dgm:pt modelId="{91AD3AD6-048D-0C4A-8B71-0484914E627C}" type="parTrans" cxnId="{70A6D512-681A-9C48-962E-31FAF878B084}">
      <dgm:prSet/>
      <dgm:spPr/>
      <dgm:t>
        <a:bodyPr/>
        <a:lstStyle/>
        <a:p>
          <a:endParaRPr lang="en-US"/>
        </a:p>
      </dgm:t>
    </dgm:pt>
    <dgm:pt modelId="{4ECA5626-9676-B845-B9DE-B85A7B25B1D8}" type="sibTrans" cxnId="{70A6D512-681A-9C48-962E-31FAF878B084}">
      <dgm:prSet/>
      <dgm:spPr/>
      <dgm:t>
        <a:bodyPr/>
        <a:lstStyle/>
        <a:p>
          <a:endParaRPr lang="en-US"/>
        </a:p>
      </dgm:t>
    </dgm:pt>
    <dgm:pt modelId="{63CAF4E4-E35D-F744-881C-E9CCF2E9CCF9}" type="pres">
      <dgm:prSet presAssocID="{4F3EBC98-CFFE-3948-B34E-0106270CF668}" presName="Name0" presStyleCnt="0">
        <dgm:presLayoutVars>
          <dgm:chPref val="1"/>
          <dgm:dir/>
          <dgm:animOne val="branch"/>
          <dgm:animLvl val="lvl"/>
          <dgm:resizeHandles val="exact"/>
        </dgm:presLayoutVars>
      </dgm:prSet>
      <dgm:spPr/>
      <dgm:t>
        <a:bodyPr/>
        <a:lstStyle/>
        <a:p>
          <a:endParaRPr lang="en-US"/>
        </a:p>
      </dgm:t>
    </dgm:pt>
    <dgm:pt modelId="{EC9509C6-2647-ED48-8EF3-D29364DE2FDE}" type="pres">
      <dgm:prSet presAssocID="{B66B97C8-517C-5B48-A688-C82B352EDD3E}" presName="root1" presStyleCnt="0"/>
      <dgm:spPr/>
    </dgm:pt>
    <dgm:pt modelId="{D1C7C060-B6FD-3344-BBB7-0F7A7A4B954A}" type="pres">
      <dgm:prSet presAssocID="{B66B97C8-517C-5B48-A688-C82B352EDD3E}" presName="LevelOneTextNode" presStyleLbl="node0" presStyleIdx="0" presStyleCnt="1">
        <dgm:presLayoutVars>
          <dgm:chPref val="3"/>
        </dgm:presLayoutVars>
      </dgm:prSet>
      <dgm:spPr/>
      <dgm:t>
        <a:bodyPr/>
        <a:lstStyle/>
        <a:p>
          <a:endParaRPr lang="en-US"/>
        </a:p>
      </dgm:t>
    </dgm:pt>
    <dgm:pt modelId="{273D2B35-8949-DA47-A409-DE3C840DC500}" type="pres">
      <dgm:prSet presAssocID="{B66B97C8-517C-5B48-A688-C82B352EDD3E}" presName="level2hierChild" presStyleCnt="0"/>
      <dgm:spPr/>
    </dgm:pt>
    <dgm:pt modelId="{6D715778-BAE2-1049-8974-D1AB99E8797F}" type="pres">
      <dgm:prSet presAssocID="{FC1F6BB8-435C-0540-ACEE-43AD7F07500E}" presName="conn2-1" presStyleLbl="parChTrans1D2" presStyleIdx="0" presStyleCnt="3"/>
      <dgm:spPr/>
      <dgm:t>
        <a:bodyPr/>
        <a:lstStyle/>
        <a:p>
          <a:endParaRPr lang="en-US"/>
        </a:p>
      </dgm:t>
    </dgm:pt>
    <dgm:pt modelId="{34314FAF-6B9C-DC44-BF8A-C5B43B895D35}" type="pres">
      <dgm:prSet presAssocID="{FC1F6BB8-435C-0540-ACEE-43AD7F07500E}" presName="connTx" presStyleLbl="parChTrans1D2" presStyleIdx="0" presStyleCnt="3"/>
      <dgm:spPr/>
      <dgm:t>
        <a:bodyPr/>
        <a:lstStyle/>
        <a:p>
          <a:endParaRPr lang="en-US"/>
        </a:p>
      </dgm:t>
    </dgm:pt>
    <dgm:pt modelId="{C76C59FB-76D3-0247-8A7A-292333AA5528}" type="pres">
      <dgm:prSet presAssocID="{3A80EB45-F8BC-EE47-AD1D-0D732C4D6751}" presName="root2" presStyleCnt="0"/>
      <dgm:spPr/>
    </dgm:pt>
    <dgm:pt modelId="{67ABE690-8890-2546-B036-C82ADA14ED58}" type="pres">
      <dgm:prSet presAssocID="{3A80EB45-F8BC-EE47-AD1D-0D732C4D6751}" presName="LevelTwoTextNode" presStyleLbl="node2" presStyleIdx="0" presStyleCnt="3">
        <dgm:presLayoutVars>
          <dgm:chPref val="3"/>
        </dgm:presLayoutVars>
      </dgm:prSet>
      <dgm:spPr/>
      <dgm:t>
        <a:bodyPr/>
        <a:lstStyle/>
        <a:p>
          <a:endParaRPr lang="en-US"/>
        </a:p>
      </dgm:t>
    </dgm:pt>
    <dgm:pt modelId="{14820298-2DDF-6443-983E-B0426C12B0F8}" type="pres">
      <dgm:prSet presAssocID="{3A80EB45-F8BC-EE47-AD1D-0D732C4D6751}" presName="level3hierChild" presStyleCnt="0"/>
      <dgm:spPr/>
    </dgm:pt>
    <dgm:pt modelId="{B83E07DB-C2FA-7E4A-B8D7-BEEC28822887}" type="pres">
      <dgm:prSet presAssocID="{A8A9CE97-DA87-9441-A51F-91CC5C61EBA7}" presName="conn2-1" presStyleLbl="parChTrans1D2" presStyleIdx="1" presStyleCnt="3"/>
      <dgm:spPr/>
      <dgm:t>
        <a:bodyPr/>
        <a:lstStyle/>
        <a:p>
          <a:endParaRPr lang="en-US"/>
        </a:p>
      </dgm:t>
    </dgm:pt>
    <dgm:pt modelId="{380A5F4D-1464-804A-939E-14695939EE21}" type="pres">
      <dgm:prSet presAssocID="{A8A9CE97-DA87-9441-A51F-91CC5C61EBA7}" presName="connTx" presStyleLbl="parChTrans1D2" presStyleIdx="1" presStyleCnt="3"/>
      <dgm:spPr/>
      <dgm:t>
        <a:bodyPr/>
        <a:lstStyle/>
        <a:p>
          <a:endParaRPr lang="en-US"/>
        </a:p>
      </dgm:t>
    </dgm:pt>
    <dgm:pt modelId="{53B0035B-9247-4340-BD27-A779D51D29FE}" type="pres">
      <dgm:prSet presAssocID="{2518A4BE-D5DF-844F-9A9B-364AD2B0A88C}" presName="root2" presStyleCnt="0"/>
      <dgm:spPr/>
    </dgm:pt>
    <dgm:pt modelId="{EC83D6A0-660E-524A-A77A-1297E723CEE4}" type="pres">
      <dgm:prSet presAssocID="{2518A4BE-D5DF-844F-9A9B-364AD2B0A88C}" presName="LevelTwoTextNode" presStyleLbl="node2" presStyleIdx="1" presStyleCnt="3" custScaleX="96923" custScaleY="127646">
        <dgm:presLayoutVars>
          <dgm:chPref val="3"/>
        </dgm:presLayoutVars>
      </dgm:prSet>
      <dgm:spPr/>
      <dgm:t>
        <a:bodyPr/>
        <a:lstStyle/>
        <a:p>
          <a:endParaRPr lang="en-US"/>
        </a:p>
      </dgm:t>
    </dgm:pt>
    <dgm:pt modelId="{F8745A1F-D01D-FB4C-949D-BCE744B5602E}" type="pres">
      <dgm:prSet presAssocID="{2518A4BE-D5DF-844F-9A9B-364AD2B0A88C}" presName="level3hierChild" presStyleCnt="0"/>
      <dgm:spPr/>
    </dgm:pt>
    <dgm:pt modelId="{20AB28C0-53CC-054E-B486-6479D4BAB4C3}" type="pres">
      <dgm:prSet presAssocID="{91AD3AD6-048D-0C4A-8B71-0484914E627C}" presName="conn2-1" presStyleLbl="parChTrans1D2" presStyleIdx="2" presStyleCnt="3"/>
      <dgm:spPr/>
      <dgm:t>
        <a:bodyPr/>
        <a:lstStyle/>
        <a:p>
          <a:endParaRPr lang="en-US"/>
        </a:p>
      </dgm:t>
    </dgm:pt>
    <dgm:pt modelId="{6F5A6F6E-5C3F-6F49-84E5-D54E086D96E0}" type="pres">
      <dgm:prSet presAssocID="{91AD3AD6-048D-0C4A-8B71-0484914E627C}" presName="connTx" presStyleLbl="parChTrans1D2" presStyleIdx="2" presStyleCnt="3"/>
      <dgm:spPr/>
      <dgm:t>
        <a:bodyPr/>
        <a:lstStyle/>
        <a:p>
          <a:endParaRPr lang="en-US"/>
        </a:p>
      </dgm:t>
    </dgm:pt>
    <dgm:pt modelId="{D0BBA2E9-5BB2-AF4D-A389-E0C07F324B1F}" type="pres">
      <dgm:prSet presAssocID="{59DB2515-8508-164A-AE85-48B0165C96DA}" presName="root2" presStyleCnt="0"/>
      <dgm:spPr/>
    </dgm:pt>
    <dgm:pt modelId="{259928D8-FEBE-694B-8775-59F25E44ED60}" type="pres">
      <dgm:prSet presAssocID="{59DB2515-8508-164A-AE85-48B0165C96DA}" presName="LevelTwoTextNode" presStyleLbl="node2" presStyleIdx="2" presStyleCnt="3">
        <dgm:presLayoutVars>
          <dgm:chPref val="3"/>
        </dgm:presLayoutVars>
      </dgm:prSet>
      <dgm:spPr/>
      <dgm:t>
        <a:bodyPr/>
        <a:lstStyle/>
        <a:p>
          <a:endParaRPr lang="en-US"/>
        </a:p>
      </dgm:t>
    </dgm:pt>
    <dgm:pt modelId="{A7B2EA7E-FDA5-CC4F-98A7-2AB100E12BE1}" type="pres">
      <dgm:prSet presAssocID="{59DB2515-8508-164A-AE85-48B0165C96DA}" presName="level3hierChild" presStyleCnt="0"/>
      <dgm:spPr/>
    </dgm:pt>
  </dgm:ptLst>
  <dgm:cxnLst>
    <dgm:cxn modelId="{E69465CE-2E5E-E541-A0C6-2894E762B602}" type="presOf" srcId="{FC1F6BB8-435C-0540-ACEE-43AD7F07500E}" destId="{34314FAF-6B9C-DC44-BF8A-C5B43B895D35}" srcOrd="1" destOrd="0" presId="urn:microsoft.com/office/officeart/2008/layout/HorizontalMultiLevelHierarchy"/>
    <dgm:cxn modelId="{70A6D512-681A-9C48-962E-31FAF878B084}" srcId="{B66B97C8-517C-5B48-A688-C82B352EDD3E}" destId="{59DB2515-8508-164A-AE85-48B0165C96DA}" srcOrd="2" destOrd="0" parTransId="{91AD3AD6-048D-0C4A-8B71-0484914E627C}" sibTransId="{4ECA5626-9676-B845-B9DE-B85A7B25B1D8}"/>
    <dgm:cxn modelId="{8874FF6B-758F-324E-BCE4-07F0263AECF6}" type="presOf" srcId="{3A80EB45-F8BC-EE47-AD1D-0D732C4D6751}" destId="{67ABE690-8890-2546-B036-C82ADA14ED58}" srcOrd="0" destOrd="0" presId="urn:microsoft.com/office/officeart/2008/layout/HorizontalMultiLevelHierarchy"/>
    <dgm:cxn modelId="{3C74A3DC-2CEA-1C4F-A309-AE69F93837AE}" type="presOf" srcId="{91AD3AD6-048D-0C4A-8B71-0484914E627C}" destId="{20AB28C0-53CC-054E-B486-6479D4BAB4C3}" srcOrd="0" destOrd="0" presId="urn:microsoft.com/office/officeart/2008/layout/HorizontalMultiLevelHierarchy"/>
    <dgm:cxn modelId="{310BDFF3-58C2-734D-B0DE-39F2D1BE8C87}" type="presOf" srcId="{A8A9CE97-DA87-9441-A51F-91CC5C61EBA7}" destId="{B83E07DB-C2FA-7E4A-B8D7-BEEC28822887}" srcOrd="0" destOrd="0" presId="urn:microsoft.com/office/officeart/2008/layout/HorizontalMultiLevelHierarchy"/>
    <dgm:cxn modelId="{0D8EE151-C088-6644-AE59-002BB10A1CA0}" type="presOf" srcId="{59DB2515-8508-164A-AE85-48B0165C96DA}" destId="{259928D8-FEBE-694B-8775-59F25E44ED60}" srcOrd="0" destOrd="0" presId="urn:microsoft.com/office/officeart/2008/layout/HorizontalMultiLevelHierarchy"/>
    <dgm:cxn modelId="{1DC87DA6-C5CC-1948-B03E-4918D1D9812E}" type="presOf" srcId="{A8A9CE97-DA87-9441-A51F-91CC5C61EBA7}" destId="{380A5F4D-1464-804A-939E-14695939EE21}" srcOrd="1" destOrd="0" presId="urn:microsoft.com/office/officeart/2008/layout/HorizontalMultiLevelHierarchy"/>
    <dgm:cxn modelId="{4CD18029-D256-564C-9550-E01A1E691021}" type="presOf" srcId="{91AD3AD6-048D-0C4A-8B71-0484914E627C}" destId="{6F5A6F6E-5C3F-6F49-84E5-D54E086D96E0}" srcOrd="1" destOrd="0" presId="urn:microsoft.com/office/officeart/2008/layout/HorizontalMultiLevelHierarchy"/>
    <dgm:cxn modelId="{F80B607E-066A-2B4C-9DF6-EC25F6820D73}" srcId="{4F3EBC98-CFFE-3948-B34E-0106270CF668}" destId="{B66B97C8-517C-5B48-A688-C82B352EDD3E}" srcOrd="0" destOrd="0" parTransId="{FA54F261-9ED4-1A44-9DE8-9980279A659C}" sibTransId="{FBD95C23-3B8E-B946-BE34-4388099D1AED}"/>
    <dgm:cxn modelId="{C459F98C-3D5E-9145-A342-89C4B5AB71D8}" srcId="{B66B97C8-517C-5B48-A688-C82B352EDD3E}" destId="{3A80EB45-F8BC-EE47-AD1D-0D732C4D6751}" srcOrd="0" destOrd="0" parTransId="{FC1F6BB8-435C-0540-ACEE-43AD7F07500E}" sibTransId="{18780BA0-7039-814D-9C7F-4552AE2CD046}"/>
    <dgm:cxn modelId="{7183A78E-FE96-5541-8B16-1630349795BB}" type="presOf" srcId="{B66B97C8-517C-5B48-A688-C82B352EDD3E}" destId="{D1C7C060-B6FD-3344-BBB7-0F7A7A4B954A}" srcOrd="0" destOrd="0" presId="urn:microsoft.com/office/officeart/2008/layout/HorizontalMultiLevelHierarchy"/>
    <dgm:cxn modelId="{363D2E34-2BE9-8A4F-ADEC-64F5D8093B23}" srcId="{B66B97C8-517C-5B48-A688-C82B352EDD3E}" destId="{2518A4BE-D5DF-844F-9A9B-364AD2B0A88C}" srcOrd="1" destOrd="0" parTransId="{A8A9CE97-DA87-9441-A51F-91CC5C61EBA7}" sibTransId="{198D37E6-F023-A647-B939-6C62D3046C35}"/>
    <dgm:cxn modelId="{754C58C5-E5CB-0B43-9729-5A215167C6F0}" type="presOf" srcId="{4F3EBC98-CFFE-3948-B34E-0106270CF668}" destId="{63CAF4E4-E35D-F744-881C-E9CCF2E9CCF9}" srcOrd="0" destOrd="0" presId="urn:microsoft.com/office/officeart/2008/layout/HorizontalMultiLevelHierarchy"/>
    <dgm:cxn modelId="{96CF260C-57B7-604E-A6E1-4B89CD81597F}" type="presOf" srcId="{FC1F6BB8-435C-0540-ACEE-43AD7F07500E}" destId="{6D715778-BAE2-1049-8974-D1AB99E8797F}" srcOrd="0" destOrd="0" presId="urn:microsoft.com/office/officeart/2008/layout/HorizontalMultiLevelHierarchy"/>
    <dgm:cxn modelId="{FC4612DB-60CD-8C4D-9393-AB09F27D9464}" type="presOf" srcId="{2518A4BE-D5DF-844F-9A9B-364AD2B0A88C}" destId="{EC83D6A0-660E-524A-A77A-1297E723CEE4}" srcOrd="0" destOrd="0" presId="urn:microsoft.com/office/officeart/2008/layout/HorizontalMultiLevelHierarchy"/>
    <dgm:cxn modelId="{2203468F-3587-CB40-9BDE-FACAFD4B0C64}" type="presParOf" srcId="{63CAF4E4-E35D-F744-881C-E9CCF2E9CCF9}" destId="{EC9509C6-2647-ED48-8EF3-D29364DE2FDE}" srcOrd="0" destOrd="0" presId="urn:microsoft.com/office/officeart/2008/layout/HorizontalMultiLevelHierarchy"/>
    <dgm:cxn modelId="{5A79A09C-8DA1-A949-8579-89DEB2A2F413}" type="presParOf" srcId="{EC9509C6-2647-ED48-8EF3-D29364DE2FDE}" destId="{D1C7C060-B6FD-3344-BBB7-0F7A7A4B954A}" srcOrd="0" destOrd="0" presId="urn:microsoft.com/office/officeart/2008/layout/HorizontalMultiLevelHierarchy"/>
    <dgm:cxn modelId="{43693FB0-1258-7D44-A479-25D6402E12D8}" type="presParOf" srcId="{EC9509C6-2647-ED48-8EF3-D29364DE2FDE}" destId="{273D2B35-8949-DA47-A409-DE3C840DC500}" srcOrd="1" destOrd="0" presId="urn:microsoft.com/office/officeart/2008/layout/HorizontalMultiLevelHierarchy"/>
    <dgm:cxn modelId="{F8F4C56B-7E9C-FD4A-9855-F0F2F2C04B55}" type="presParOf" srcId="{273D2B35-8949-DA47-A409-DE3C840DC500}" destId="{6D715778-BAE2-1049-8974-D1AB99E8797F}" srcOrd="0" destOrd="0" presId="urn:microsoft.com/office/officeart/2008/layout/HorizontalMultiLevelHierarchy"/>
    <dgm:cxn modelId="{4CEEFD88-7C19-364B-871B-A295DCB84747}" type="presParOf" srcId="{6D715778-BAE2-1049-8974-D1AB99E8797F}" destId="{34314FAF-6B9C-DC44-BF8A-C5B43B895D35}" srcOrd="0" destOrd="0" presId="urn:microsoft.com/office/officeart/2008/layout/HorizontalMultiLevelHierarchy"/>
    <dgm:cxn modelId="{9E6CA87A-5A8A-574B-9EFE-C604A39AC6BD}" type="presParOf" srcId="{273D2B35-8949-DA47-A409-DE3C840DC500}" destId="{C76C59FB-76D3-0247-8A7A-292333AA5528}" srcOrd="1" destOrd="0" presId="urn:microsoft.com/office/officeart/2008/layout/HorizontalMultiLevelHierarchy"/>
    <dgm:cxn modelId="{0EAC3799-4DDA-2948-B586-D2BBB87A8A46}" type="presParOf" srcId="{C76C59FB-76D3-0247-8A7A-292333AA5528}" destId="{67ABE690-8890-2546-B036-C82ADA14ED58}" srcOrd="0" destOrd="0" presId="urn:microsoft.com/office/officeart/2008/layout/HorizontalMultiLevelHierarchy"/>
    <dgm:cxn modelId="{9938C0F2-A78C-5244-A4E6-78CCEEFBA0FD}" type="presParOf" srcId="{C76C59FB-76D3-0247-8A7A-292333AA5528}" destId="{14820298-2DDF-6443-983E-B0426C12B0F8}" srcOrd="1" destOrd="0" presId="urn:microsoft.com/office/officeart/2008/layout/HorizontalMultiLevelHierarchy"/>
    <dgm:cxn modelId="{7F6E87F6-99E2-344D-A067-6C059A227E28}" type="presParOf" srcId="{273D2B35-8949-DA47-A409-DE3C840DC500}" destId="{B83E07DB-C2FA-7E4A-B8D7-BEEC28822887}" srcOrd="2" destOrd="0" presId="urn:microsoft.com/office/officeart/2008/layout/HorizontalMultiLevelHierarchy"/>
    <dgm:cxn modelId="{D9E0E3FF-EF46-784E-905F-303EE92C201A}" type="presParOf" srcId="{B83E07DB-C2FA-7E4A-B8D7-BEEC28822887}" destId="{380A5F4D-1464-804A-939E-14695939EE21}" srcOrd="0" destOrd="0" presId="urn:microsoft.com/office/officeart/2008/layout/HorizontalMultiLevelHierarchy"/>
    <dgm:cxn modelId="{F23E7A0B-D041-1249-8DA7-E90D8565E6E4}" type="presParOf" srcId="{273D2B35-8949-DA47-A409-DE3C840DC500}" destId="{53B0035B-9247-4340-BD27-A779D51D29FE}" srcOrd="3" destOrd="0" presId="urn:microsoft.com/office/officeart/2008/layout/HorizontalMultiLevelHierarchy"/>
    <dgm:cxn modelId="{71B5006A-5FE8-2347-9E7C-59768B92C1FA}" type="presParOf" srcId="{53B0035B-9247-4340-BD27-A779D51D29FE}" destId="{EC83D6A0-660E-524A-A77A-1297E723CEE4}" srcOrd="0" destOrd="0" presId="urn:microsoft.com/office/officeart/2008/layout/HorizontalMultiLevelHierarchy"/>
    <dgm:cxn modelId="{79AFA83E-E1EA-704B-AE19-85D97224B88C}" type="presParOf" srcId="{53B0035B-9247-4340-BD27-A779D51D29FE}" destId="{F8745A1F-D01D-FB4C-949D-BCE744B5602E}" srcOrd="1" destOrd="0" presId="urn:microsoft.com/office/officeart/2008/layout/HorizontalMultiLevelHierarchy"/>
    <dgm:cxn modelId="{6DCCFB6B-F817-784C-BF60-0CF1BDC72337}" type="presParOf" srcId="{273D2B35-8949-DA47-A409-DE3C840DC500}" destId="{20AB28C0-53CC-054E-B486-6479D4BAB4C3}" srcOrd="4" destOrd="0" presId="urn:microsoft.com/office/officeart/2008/layout/HorizontalMultiLevelHierarchy"/>
    <dgm:cxn modelId="{2B30B9C6-0FC3-C24A-87C6-E86917EEF836}" type="presParOf" srcId="{20AB28C0-53CC-054E-B486-6479D4BAB4C3}" destId="{6F5A6F6E-5C3F-6F49-84E5-D54E086D96E0}" srcOrd="0" destOrd="0" presId="urn:microsoft.com/office/officeart/2008/layout/HorizontalMultiLevelHierarchy"/>
    <dgm:cxn modelId="{E691E221-37AD-664E-94A7-F587F4996F8B}" type="presParOf" srcId="{273D2B35-8949-DA47-A409-DE3C840DC500}" destId="{D0BBA2E9-5BB2-AF4D-A389-E0C07F324B1F}" srcOrd="5" destOrd="0" presId="urn:microsoft.com/office/officeart/2008/layout/HorizontalMultiLevelHierarchy"/>
    <dgm:cxn modelId="{CB61F691-7977-3840-8D82-996D9AA686FE}" type="presParOf" srcId="{D0BBA2E9-5BB2-AF4D-A389-E0C07F324B1F}" destId="{259928D8-FEBE-694B-8775-59F25E44ED60}" srcOrd="0" destOrd="0" presId="urn:microsoft.com/office/officeart/2008/layout/HorizontalMultiLevelHierarchy"/>
    <dgm:cxn modelId="{9644E2B7-E8DC-104B-94F5-80C234A1D32A}" type="presParOf" srcId="{D0BBA2E9-5BB2-AF4D-A389-E0C07F324B1F}" destId="{A7B2EA7E-FDA5-CC4F-98A7-2AB100E12BE1}" srcOrd="1" destOrd="0" presId="urn:microsoft.com/office/officeart/2008/layout/HorizontalMultiLevel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E3CA2F-0EE9-4941-B427-254BC8FBFC3A}">
      <dsp:nvSpPr>
        <dsp:cNvPr id="0" name=""/>
        <dsp:cNvSpPr/>
      </dsp:nvSpPr>
      <dsp:spPr>
        <a:xfrm>
          <a:off x="5628064" y="2867548"/>
          <a:ext cx="91440" cy="534265"/>
        </a:xfrm>
        <a:custGeom>
          <a:avLst/>
          <a:gdLst/>
          <a:ahLst/>
          <a:cxnLst/>
          <a:rect l="0" t="0" r="0" b="0"/>
          <a:pathLst>
            <a:path>
              <a:moveTo>
                <a:pt x="45720" y="0"/>
              </a:moveTo>
              <a:lnTo>
                <a:pt x="45720" y="534265"/>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1378D24-229F-9942-8795-CBA25D4D1845}">
      <dsp:nvSpPr>
        <dsp:cNvPr id="0" name=""/>
        <dsp:cNvSpPr/>
      </dsp:nvSpPr>
      <dsp:spPr>
        <a:xfrm>
          <a:off x="3989853" y="1166778"/>
          <a:ext cx="1683930" cy="534265"/>
        </a:xfrm>
        <a:custGeom>
          <a:avLst/>
          <a:gdLst/>
          <a:ahLst/>
          <a:cxnLst/>
          <a:rect l="0" t="0" r="0" b="0"/>
          <a:pathLst>
            <a:path>
              <a:moveTo>
                <a:pt x="0" y="0"/>
              </a:moveTo>
              <a:lnTo>
                <a:pt x="0" y="364086"/>
              </a:lnTo>
              <a:lnTo>
                <a:pt x="1683930" y="364086"/>
              </a:lnTo>
              <a:lnTo>
                <a:pt x="1683930" y="534265"/>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D275D39-B1DF-5D44-8DD3-9D7335F04673}">
      <dsp:nvSpPr>
        <dsp:cNvPr id="0" name=""/>
        <dsp:cNvSpPr/>
      </dsp:nvSpPr>
      <dsp:spPr>
        <a:xfrm>
          <a:off x="2305923" y="2867548"/>
          <a:ext cx="1122620" cy="534265"/>
        </a:xfrm>
        <a:custGeom>
          <a:avLst/>
          <a:gdLst/>
          <a:ahLst/>
          <a:cxnLst/>
          <a:rect l="0" t="0" r="0" b="0"/>
          <a:pathLst>
            <a:path>
              <a:moveTo>
                <a:pt x="0" y="0"/>
              </a:moveTo>
              <a:lnTo>
                <a:pt x="0" y="364086"/>
              </a:lnTo>
              <a:lnTo>
                <a:pt x="1122620" y="364086"/>
              </a:lnTo>
              <a:lnTo>
                <a:pt x="1122620" y="534265"/>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4CC5F3C-713E-9E4D-A1C7-5A6EED60B1A6}">
      <dsp:nvSpPr>
        <dsp:cNvPr id="0" name=""/>
        <dsp:cNvSpPr/>
      </dsp:nvSpPr>
      <dsp:spPr>
        <a:xfrm>
          <a:off x="1183302" y="2867548"/>
          <a:ext cx="1122620" cy="534265"/>
        </a:xfrm>
        <a:custGeom>
          <a:avLst/>
          <a:gdLst/>
          <a:ahLst/>
          <a:cxnLst/>
          <a:rect l="0" t="0" r="0" b="0"/>
          <a:pathLst>
            <a:path>
              <a:moveTo>
                <a:pt x="1122620" y="0"/>
              </a:moveTo>
              <a:lnTo>
                <a:pt x="1122620" y="364086"/>
              </a:lnTo>
              <a:lnTo>
                <a:pt x="0" y="364086"/>
              </a:lnTo>
              <a:lnTo>
                <a:pt x="0" y="534265"/>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05A9B40-65BA-E942-9DE2-CB849A5EBD2B}">
      <dsp:nvSpPr>
        <dsp:cNvPr id="0" name=""/>
        <dsp:cNvSpPr/>
      </dsp:nvSpPr>
      <dsp:spPr>
        <a:xfrm>
          <a:off x="2305923" y="1166778"/>
          <a:ext cx="1683930" cy="534265"/>
        </a:xfrm>
        <a:custGeom>
          <a:avLst/>
          <a:gdLst/>
          <a:ahLst/>
          <a:cxnLst/>
          <a:rect l="0" t="0" r="0" b="0"/>
          <a:pathLst>
            <a:path>
              <a:moveTo>
                <a:pt x="1683930" y="0"/>
              </a:moveTo>
              <a:lnTo>
                <a:pt x="1683930" y="364086"/>
              </a:lnTo>
              <a:lnTo>
                <a:pt x="0" y="364086"/>
              </a:lnTo>
              <a:lnTo>
                <a:pt x="0" y="534265"/>
              </a:lnTo>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581CA0A-7D60-0F42-B5DE-866C9A4BB581}">
      <dsp:nvSpPr>
        <dsp:cNvPr id="0" name=""/>
        <dsp:cNvSpPr/>
      </dsp:nvSpPr>
      <dsp:spPr>
        <a:xfrm>
          <a:off x="3071346" y="274"/>
          <a:ext cx="1837015" cy="1166504"/>
        </a:xfrm>
        <a:prstGeom prst="roundRect">
          <a:avLst>
            <a:gd name="adj" fmla="val 10000"/>
          </a:avLst>
        </a:prstGeom>
        <a:solidFill>
          <a:srgbClr val="690890"/>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2">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sp>
    <dsp:sp modelId="{12783A4A-95B9-494F-8E6A-844059CCBA50}">
      <dsp:nvSpPr>
        <dsp:cNvPr id="0" name=""/>
        <dsp:cNvSpPr/>
      </dsp:nvSpPr>
      <dsp:spPr>
        <a:xfrm>
          <a:off x="3275458" y="194181"/>
          <a:ext cx="1837015" cy="116650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err="1" smtClean="0">
              <a:latin typeface="Times New Roman"/>
              <a:cs typeface="Times New Roman"/>
            </a:rPr>
            <a:t>Exome</a:t>
          </a:r>
          <a:r>
            <a:rPr lang="en-US" sz="2200" kern="1200" dirty="0" smtClean="0">
              <a:latin typeface="Times New Roman"/>
              <a:cs typeface="Times New Roman"/>
            </a:rPr>
            <a:t> Sequencing data</a:t>
          </a:r>
          <a:endParaRPr lang="en-US" sz="2200" kern="1200" dirty="0">
            <a:latin typeface="Times New Roman"/>
            <a:cs typeface="Times New Roman"/>
          </a:endParaRPr>
        </a:p>
      </dsp:txBody>
      <dsp:txXfrm>
        <a:off x="3309624" y="228347"/>
        <a:ext cx="1768683" cy="1098172"/>
      </dsp:txXfrm>
    </dsp:sp>
    <dsp:sp modelId="{4526BE0C-4765-4743-B2AE-7ECD6C0D1845}">
      <dsp:nvSpPr>
        <dsp:cNvPr id="0" name=""/>
        <dsp:cNvSpPr/>
      </dsp:nvSpPr>
      <dsp:spPr>
        <a:xfrm>
          <a:off x="1387415" y="1701044"/>
          <a:ext cx="1837015" cy="1166504"/>
        </a:xfrm>
        <a:prstGeom prst="roundRect">
          <a:avLst>
            <a:gd name="adj" fmla="val 10000"/>
          </a:avLst>
        </a:prstGeom>
        <a:solidFill>
          <a:srgbClr val="1B6B95"/>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sp>
    <dsp:sp modelId="{58568495-E953-F941-A798-E3D90C67A721}">
      <dsp:nvSpPr>
        <dsp:cNvPr id="0" name=""/>
        <dsp:cNvSpPr/>
      </dsp:nvSpPr>
      <dsp:spPr>
        <a:xfrm>
          <a:off x="1591528" y="1894951"/>
          <a:ext cx="1837015" cy="1166504"/>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Times New Roman"/>
              <a:cs typeface="Times New Roman"/>
            </a:rPr>
            <a:t>Imputation of GWAS markers</a:t>
          </a:r>
          <a:endParaRPr lang="en-US" sz="2200" kern="1200" dirty="0">
            <a:latin typeface="Times New Roman"/>
            <a:cs typeface="Times New Roman"/>
          </a:endParaRPr>
        </a:p>
      </dsp:txBody>
      <dsp:txXfrm>
        <a:off x="1625694" y="1929117"/>
        <a:ext cx="1768683" cy="1098172"/>
      </dsp:txXfrm>
    </dsp:sp>
    <dsp:sp modelId="{364C19E4-D72E-3D42-9824-681F19D09C0E}">
      <dsp:nvSpPr>
        <dsp:cNvPr id="0" name=""/>
        <dsp:cNvSpPr/>
      </dsp:nvSpPr>
      <dsp:spPr>
        <a:xfrm>
          <a:off x="264795" y="3401814"/>
          <a:ext cx="1837015" cy="1166504"/>
        </a:xfrm>
        <a:prstGeom prst="roundRect">
          <a:avLst>
            <a:gd name="adj" fmla="val 10000"/>
          </a:avLst>
        </a:prstGeom>
        <a:gradFill rotWithShape="0">
          <a:gsLst>
            <a:gs pos="0">
              <a:schemeClr val="accent5">
                <a:hueOff val="0"/>
                <a:satOff val="0"/>
                <a:lumOff val="0"/>
                <a:alphaOff val="0"/>
                <a:tint val="92000"/>
                <a:satMod val="170000"/>
              </a:schemeClr>
            </a:gs>
            <a:gs pos="15000">
              <a:schemeClr val="accent5">
                <a:hueOff val="0"/>
                <a:satOff val="0"/>
                <a:lumOff val="0"/>
                <a:alphaOff val="0"/>
                <a:tint val="92000"/>
                <a:shade val="99000"/>
                <a:satMod val="170000"/>
              </a:schemeClr>
            </a:gs>
            <a:gs pos="62000">
              <a:schemeClr val="accent5">
                <a:hueOff val="0"/>
                <a:satOff val="0"/>
                <a:lumOff val="0"/>
                <a:alphaOff val="0"/>
                <a:tint val="96000"/>
                <a:shade val="80000"/>
                <a:satMod val="170000"/>
              </a:schemeClr>
            </a:gs>
            <a:gs pos="97000">
              <a:schemeClr val="accent5">
                <a:hueOff val="0"/>
                <a:satOff val="0"/>
                <a:lumOff val="0"/>
                <a:alphaOff val="0"/>
                <a:tint val="98000"/>
                <a:shade val="63000"/>
                <a:satMod val="170000"/>
              </a:schemeClr>
            </a:gs>
            <a:gs pos="100000">
              <a:schemeClr val="accent5">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5">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sp>
    <dsp:sp modelId="{29BF4EB5-699B-AD4C-8C2B-4C4D658F1471}">
      <dsp:nvSpPr>
        <dsp:cNvPr id="0" name=""/>
        <dsp:cNvSpPr/>
      </dsp:nvSpPr>
      <dsp:spPr>
        <a:xfrm>
          <a:off x="468907" y="3595721"/>
          <a:ext cx="1837015" cy="1166504"/>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Times New Roman"/>
              <a:cs typeface="Times New Roman"/>
            </a:rPr>
            <a:t>Naïve Bayes</a:t>
          </a:r>
          <a:endParaRPr lang="en-US" sz="2200" kern="1200" dirty="0">
            <a:latin typeface="Times New Roman"/>
            <a:cs typeface="Times New Roman"/>
          </a:endParaRPr>
        </a:p>
      </dsp:txBody>
      <dsp:txXfrm>
        <a:off x="503073" y="3629887"/>
        <a:ext cx="1768683" cy="1098172"/>
      </dsp:txXfrm>
    </dsp:sp>
    <dsp:sp modelId="{27DD0727-13E5-2741-89C7-520F1EFC0A05}">
      <dsp:nvSpPr>
        <dsp:cNvPr id="0" name=""/>
        <dsp:cNvSpPr/>
      </dsp:nvSpPr>
      <dsp:spPr>
        <a:xfrm>
          <a:off x="2510035" y="3401814"/>
          <a:ext cx="1837015" cy="1166504"/>
        </a:xfrm>
        <a:prstGeom prst="roundRect">
          <a:avLst>
            <a:gd name="adj" fmla="val 10000"/>
          </a:avLst>
        </a:prstGeom>
        <a:gradFill rotWithShape="0">
          <a:gsLst>
            <a:gs pos="0">
              <a:schemeClr val="accent5">
                <a:hueOff val="0"/>
                <a:satOff val="0"/>
                <a:lumOff val="0"/>
                <a:alphaOff val="0"/>
                <a:tint val="92000"/>
                <a:satMod val="170000"/>
              </a:schemeClr>
            </a:gs>
            <a:gs pos="15000">
              <a:schemeClr val="accent5">
                <a:hueOff val="0"/>
                <a:satOff val="0"/>
                <a:lumOff val="0"/>
                <a:alphaOff val="0"/>
                <a:tint val="92000"/>
                <a:shade val="99000"/>
                <a:satMod val="170000"/>
              </a:schemeClr>
            </a:gs>
            <a:gs pos="62000">
              <a:schemeClr val="accent5">
                <a:hueOff val="0"/>
                <a:satOff val="0"/>
                <a:lumOff val="0"/>
                <a:alphaOff val="0"/>
                <a:tint val="96000"/>
                <a:shade val="80000"/>
                <a:satMod val="170000"/>
              </a:schemeClr>
            </a:gs>
            <a:gs pos="97000">
              <a:schemeClr val="accent5">
                <a:hueOff val="0"/>
                <a:satOff val="0"/>
                <a:lumOff val="0"/>
                <a:alphaOff val="0"/>
                <a:tint val="98000"/>
                <a:shade val="63000"/>
                <a:satMod val="170000"/>
              </a:schemeClr>
            </a:gs>
            <a:gs pos="100000">
              <a:schemeClr val="accent5">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5">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sp>
    <dsp:sp modelId="{590ED066-DD7A-FA46-BA08-88829C39A1E4}">
      <dsp:nvSpPr>
        <dsp:cNvPr id="0" name=""/>
        <dsp:cNvSpPr/>
      </dsp:nvSpPr>
      <dsp:spPr>
        <a:xfrm>
          <a:off x="2714148" y="3595721"/>
          <a:ext cx="1837015" cy="1166504"/>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Times New Roman"/>
              <a:cs typeface="Times New Roman"/>
            </a:rPr>
            <a:t>Machine learning methods</a:t>
          </a:r>
          <a:endParaRPr lang="en-US" sz="2200" kern="1200" dirty="0">
            <a:latin typeface="Times New Roman"/>
            <a:cs typeface="Times New Roman"/>
          </a:endParaRPr>
        </a:p>
      </dsp:txBody>
      <dsp:txXfrm>
        <a:off x="2748314" y="3629887"/>
        <a:ext cx="1768683" cy="1098172"/>
      </dsp:txXfrm>
    </dsp:sp>
    <dsp:sp modelId="{67DAC505-ECD7-8442-9652-D00DE4DDB032}">
      <dsp:nvSpPr>
        <dsp:cNvPr id="0" name=""/>
        <dsp:cNvSpPr/>
      </dsp:nvSpPr>
      <dsp:spPr>
        <a:xfrm>
          <a:off x="4755276" y="1701044"/>
          <a:ext cx="1837015" cy="1166504"/>
        </a:xfrm>
        <a:prstGeom prst="roundRect">
          <a:avLst>
            <a:gd name="adj" fmla="val 10000"/>
          </a:avLst>
        </a:prstGeom>
        <a:solidFill>
          <a:srgbClr val="1B6B95"/>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sp>
    <dsp:sp modelId="{0E3F759C-A3D5-1F47-93B6-17073689DD05}">
      <dsp:nvSpPr>
        <dsp:cNvPr id="0" name=""/>
        <dsp:cNvSpPr/>
      </dsp:nvSpPr>
      <dsp:spPr>
        <a:xfrm>
          <a:off x="4959389" y="1894951"/>
          <a:ext cx="1837015" cy="1166504"/>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Times New Roman"/>
              <a:cs typeface="Times New Roman"/>
            </a:rPr>
            <a:t>Annotation by VARANT</a:t>
          </a:r>
          <a:endParaRPr lang="en-US" sz="2200" kern="1200" dirty="0">
            <a:latin typeface="Times New Roman"/>
            <a:cs typeface="Times New Roman"/>
          </a:endParaRPr>
        </a:p>
      </dsp:txBody>
      <dsp:txXfrm>
        <a:off x="4993555" y="1929117"/>
        <a:ext cx="1768683" cy="1098172"/>
      </dsp:txXfrm>
    </dsp:sp>
    <dsp:sp modelId="{767E847F-F735-4042-83A0-CF830232E7D6}">
      <dsp:nvSpPr>
        <dsp:cNvPr id="0" name=""/>
        <dsp:cNvSpPr/>
      </dsp:nvSpPr>
      <dsp:spPr>
        <a:xfrm>
          <a:off x="4755276" y="3401814"/>
          <a:ext cx="1837015" cy="1166504"/>
        </a:xfrm>
        <a:prstGeom prst="roundRect">
          <a:avLst>
            <a:gd name="adj" fmla="val 10000"/>
          </a:avLst>
        </a:prstGeom>
        <a:gradFill rotWithShape="0">
          <a:gsLst>
            <a:gs pos="0">
              <a:schemeClr val="accent5">
                <a:hueOff val="0"/>
                <a:satOff val="0"/>
                <a:lumOff val="0"/>
                <a:alphaOff val="0"/>
                <a:tint val="92000"/>
                <a:satMod val="170000"/>
              </a:schemeClr>
            </a:gs>
            <a:gs pos="15000">
              <a:schemeClr val="accent5">
                <a:hueOff val="0"/>
                <a:satOff val="0"/>
                <a:lumOff val="0"/>
                <a:alphaOff val="0"/>
                <a:tint val="92000"/>
                <a:shade val="99000"/>
                <a:satMod val="170000"/>
              </a:schemeClr>
            </a:gs>
            <a:gs pos="62000">
              <a:schemeClr val="accent5">
                <a:hueOff val="0"/>
                <a:satOff val="0"/>
                <a:lumOff val="0"/>
                <a:alphaOff val="0"/>
                <a:tint val="96000"/>
                <a:shade val="80000"/>
                <a:satMod val="170000"/>
              </a:schemeClr>
            </a:gs>
            <a:gs pos="97000">
              <a:schemeClr val="accent5">
                <a:hueOff val="0"/>
                <a:satOff val="0"/>
                <a:lumOff val="0"/>
                <a:alphaOff val="0"/>
                <a:tint val="98000"/>
                <a:shade val="63000"/>
                <a:satMod val="170000"/>
              </a:schemeClr>
            </a:gs>
            <a:gs pos="100000">
              <a:schemeClr val="accent5">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5">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sp>
    <dsp:sp modelId="{C48D6ABB-D162-E14C-9388-281E7A52B961}">
      <dsp:nvSpPr>
        <dsp:cNvPr id="0" name=""/>
        <dsp:cNvSpPr/>
      </dsp:nvSpPr>
      <dsp:spPr>
        <a:xfrm>
          <a:off x="4959389" y="3595721"/>
          <a:ext cx="1837015" cy="1166504"/>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Times New Roman"/>
              <a:cs typeface="Times New Roman"/>
            </a:rPr>
            <a:t>Rare variants</a:t>
          </a:r>
          <a:endParaRPr lang="en-US" sz="2200" kern="1200" dirty="0">
            <a:latin typeface="Times New Roman"/>
            <a:cs typeface="Times New Roman"/>
          </a:endParaRPr>
        </a:p>
      </dsp:txBody>
      <dsp:txXfrm>
        <a:off x="4993555" y="3629887"/>
        <a:ext cx="1768683" cy="10981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AB28C0-53CC-054E-B486-6479D4BAB4C3}">
      <dsp:nvSpPr>
        <dsp:cNvPr id="0" name=""/>
        <dsp:cNvSpPr/>
      </dsp:nvSpPr>
      <dsp:spPr>
        <a:xfrm>
          <a:off x="2281484" y="2597149"/>
          <a:ext cx="646153" cy="1367393"/>
        </a:xfrm>
        <a:custGeom>
          <a:avLst/>
          <a:gdLst/>
          <a:ahLst/>
          <a:cxnLst/>
          <a:rect l="0" t="0" r="0" b="0"/>
          <a:pathLst>
            <a:path>
              <a:moveTo>
                <a:pt x="0" y="0"/>
              </a:moveTo>
              <a:lnTo>
                <a:pt x="323076" y="0"/>
              </a:lnTo>
              <a:lnTo>
                <a:pt x="323076" y="1367393"/>
              </a:lnTo>
              <a:lnTo>
                <a:pt x="646153" y="1367393"/>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66751" y="3243037"/>
        <a:ext cx="75618" cy="75618"/>
      </dsp:txXfrm>
    </dsp:sp>
    <dsp:sp modelId="{B83E07DB-C2FA-7E4A-B8D7-BEEC28822887}">
      <dsp:nvSpPr>
        <dsp:cNvPr id="0" name=""/>
        <dsp:cNvSpPr/>
      </dsp:nvSpPr>
      <dsp:spPr>
        <a:xfrm>
          <a:off x="2281484" y="2551430"/>
          <a:ext cx="646153" cy="91440"/>
        </a:xfrm>
        <a:custGeom>
          <a:avLst/>
          <a:gdLst/>
          <a:ahLst/>
          <a:cxnLst/>
          <a:rect l="0" t="0" r="0" b="0"/>
          <a:pathLst>
            <a:path>
              <a:moveTo>
                <a:pt x="0" y="45720"/>
              </a:moveTo>
              <a:lnTo>
                <a:pt x="646153" y="45720"/>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88407" y="2580996"/>
        <a:ext cx="32307" cy="32307"/>
      </dsp:txXfrm>
    </dsp:sp>
    <dsp:sp modelId="{6D715778-BAE2-1049-8974-D1AB99E8797F}">
      <dsp:nvSpPr>
        <dsp:cNvPr id="0" name=""/>
        <dsp:cNvSpPr/>
      </dsp:nvSpPr>
      <dsp:spPr>
        <a:xfrm>
          <a:off x="2281484" y="1229756"/>
          <a:ext cx="646153" cy="1367393"/>
        </a:xfrm>
        <a:custGeom>
          <a:avLst/>
          <a:gdLst/>
          <a:ahLst/>
          <a:cxnLst/>
          <a:rect l="0" t="0" r="0" b="0"/>
          <a:pathLst>
            <a:path>
              <a:moveTo>
                <a:pt x="0" y="1367393"/>
              </a:moveTo>
              <a:lnTo>
                <a:pt x="323076" y="1367393"/>
              </a:lnTo>
              <a:lnTo>
                <a:pt x="323076" y="0"/>
              </a:lnTo>
              <a:lnTo>
                <a:pt x="646153" y="0"/>
              </a:lnTo>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566751" y="1875644"/>
        <a:ext cx="75618" cy="75618"/>
      </dsp:txXfrm>
    </dsp:sp>
    <dsp:sp modelId="{D1C7C060-B6FD-3344-BBB7-0F7A7A4B954A}">
      <dsp:nvSpPr>
        <dsp:cNvPr id="0" name=""/>
        <dsp:cNvSpPr/>
      </dsp:nvSpPr>
      <dsp:spPr>
        <a:xfrm rot="16200000">
          <a:off x="-803090" y="2104654"/>
          <a:ext cx="5184159" cy="984990"/>
        </a:xfrm>
        <a:prstGeom prst="rect">
          <a:avLst/>
        </a:prstGeom>
        <a:solidFill>
          <a:schemeClr val="accent6">
            <a:lumMod val="7500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n-US" sz="3800" kern="1200" dirty="0" smtClean="0"/>
            <a:t>Machine learning methods</a:t>
          </a:r>
          <a:endParaRPr lang="en-US" sz="3800" kern="1200" dirty="0"/>
        </a:p>
      </dsp:txBody>
      <dsp:txXfrm>
        <a:off x="-803090" y="2104654"/>
        <a:ext cx="5184159" cy="984990"/>
      </dsp:txXfrm>
    </dsp:sp>
    <dsp:sp modelId="{67ABE690-8890-2546-B036-C82ADA14ED58}">
      <dsp:nvSpPr>
        <dsp:cNvPr id="0" name=""/>
        <dsp:cNvSpPr/>
      </dsp:nvSpPr>
      <dsp:spPr>
        <a:xfrm>
          <a:off x="2927637" y="737261"/>
          <a:ext cx="3230768" cy="984990"/>
        </a:xfrm>
        <a:prstGeom prst="rect">
          <a:avLst/>
        </a:prstGeom>
        <a:gradFill rotWithShape="0">
          <a:gsLst>
            <a:gs pos="0">
              <a:schemeClr val="accent5">
                <a:hueOff val="0"/>
                <a:satOff val="0"/>
                <a:lumOff val="0"/>
                <a:alphaOff val="0"/>
                <a:tint val="92000"/>
                <a:satMod val="170000"/>
              </a:schemeClr>
            </a:gs>
            <a:gs pos="15000">
              <a:schemeClr val="accent5">
                <a:hueOff val="0"/>
                <a:satOff val="0"/>
                <a:lumOff val="0"/>
                <a:alphaOff val="0"/>
                <a:tint val="92000"/>
                <a:shade val="99000"/>
                <a:satMod val="170000"/>
              </a:schemeClr>
            </a:gs>
            <a:gs pos="62000">
              <a:schemeClr val="accent5">
                <a:hueOff val="0"/>
                <a:satOff val="0"/>
                <a:lumOff val="0"/>
                <a:alphaOff val="0"/>
                <a:tint val="96000"/>
                <a:shade val="80000"/>
                <a:satMod val="170000"/>
              </a:schemeClr>
            </a:gs>
            <a:gs pos="97000">
              <a:schemeClr val="accent5">
                <a:hueOff val="0"/>
                <a:satOff val="0"/>
                <a:lumOff val="0"/>
                <a:alphaOff val="0"/>
                <a:tint val="98000"/>
                <a:shade val="63000"/>
                <a:satMod val="170000"/>
              </a:schemeClr>
            </a:gs>
            <a:gs pos="100000">
              <a:schemeClr val="accent5">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5">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Naïve Bayes</a:t>
          </a:r>
        </a:p>
        <a:p>
          <a:pPr lvl="0" algn="ctr" defTabSz="1066800">
            <a:lnSpc>
              <a:spcPct val="90000"/>
            </a:lnSpc>
            <a:spcBef>
              <a:spcPct val="0"/>
            </a:spcBef>
            <a:spcAft>
              <a:spcPct val="35000"/>
            </a:spcAft>
          </a:pPr>
          <a:r>
            <a:rPr lang="en-US" sz="2400" kern="1200" dirty="0" smtClean="0"/>
            <a:t>(Linear relationship)</a:t>
          </a:r>
          <a:endParaRPr lang="en-US" sz="2400" kern="1200" dirty="0"/>
        </a:p>
      </dsp:txBody>
      <dsp:txXfrm>
        <a:off x="2927637" y="737261"/>
        <a:ext cx="3230768" cy="984990"/>
      </dsp:txXfrm>
    </dsp:sp>
    <dsp:sp modelId="{EC83D6A0-660E-524A-A77A-1297E723CEE4}">
      <dsp:nvSpPr>
        <dsp:cNvPr id="0" name=""/>
        <dsp:cNvSpPr/>
      </dsp:nvSpPr>
      <dsp:spPr>
        <a:xfrm>
          <a:off x="2927637" y="1968499"/>
          <a:ext cx="3131357" cy="1257300"/>
        </a:xfrm>
        <a:prstGeom prst="rect">
          <a:avLst/>
        </a:prstGeom>
        <a:gradFill rotWithShape="0">
          <a:gsLst>
            <a:gs pos="0">
              <a:schemeClr val="accent5">
                <a:hueOff val="0"/>
                <a:satOff val="0"/>
                <a:lumOff val="0"/>
                <a:alphaOff val="0"/>
                <a:tint val="92000"/>
                <a:satMod val="170000"/>
              </a:schemeClr>
            </a:gs>
            <a:gs pos="15000">
              <a:schemeClr val="accent5">
                <a:hueOff val="0"/>
                <a:satOff val="0"/>
                <a:lumOff val="0"/>
                <a:alphaOff val="0"/>
                <a:tint val="92000"/>
                <a:shade val="99000"/>
                <a:satMod val="170000"/>
              </a:schemeClr>
            </a:gs>
            <a:gs pos="62000">
              <a:schemeClr val="accent5">
                <a:hueOff val="0"/>
                <a:satOff val="0"/>
                <a:lumOff val="0"/>
                <a:alphaOff val="0"/>
                <a:tint val="96000"/>
                <a:shade val="80000"/>
                <a:satMod val="170000"/>
              </a:schemeClr>
            </a:gs>
            <a:gs pos="97000">
              <a:schemeClr val="accent5">
                <a:hueOff val="0"/>
                <a:satOff val="0"/>
                <a:lumOff val="0"/>
                <a:alphaOff val="0"/>
                <a:tint val="98000"/>
                <a:shade val="63000"/>
                <a:satMod val="170000"/>
              </a:schemeClr>
            </a:gs>
            <a:gs pos="100000">
              <a:schemeClr val="accent5">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5">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Consensus Machine learning</a:t>
          </a:r>
        </a:p>
        <a:p>
          <a:pPr lvl="0" algn="ctr" defTabSz="889000">
            <a:lnSpc>
              <a:spcPct val="90000"/>
            </a:lnSpc>
            <a:spcBef>
              <a:spcPct val="0"/>
            </a:spcBef>
            <a:spcAft>
              <a:spcPct val="35000"/>
            </a:spcAft>
          </a:pPr>
          <a:r>
            <a:rPr lang="en-US" sz="2000" kern="1200" dirty="0" smtClean="0"/>
            <a:t>(combination of linear and non-linear relationship)</a:t>
          </a:r>
        </a:p>
        <a:p>
          <a:pPr lvl="0" algn="ctr" defTabSz="889000">
            <a:lnSpc>
              <a:spcPct val="90000"/>
            </a:lnSpc>
            <a:spcBef>
              <a:spcPct val="0"/>
            </a:spcBef>
            <a:spcAft>
              <a:spcPct val="35000"/>
            </a:spcAft>
          </a:pPr>
          <a:endParaRPr lang="en-US" sz="1400" kern="1200" dirty="0"/>
        </a:p>
      </dsp:txBody>
      <dsp:txXfrm>
        <a:off x="2927637" y="1968499"/>
        <a:ext cx="3131357" cy="1257300"/>
      </dsp:txXfrm>
    </dsp:sp>
    <dsp:sp modelId="{259928D8-FEBE-694B-8775-59F25E44ED60}">
      <dsp:nvSpPr>
        <dsp:cNvPr id="0" name=""/>
        <dsp:cNvSpPr/>
      </dsp:nvSpPr>
      <dsp:spPr>
        <a:xfrm>
          <a:off x="2927637" y="3472047"/>
          <a:ext cx="3230768" cy="984990"/>
        </a:xfrm>
        <a:prstGeom prst="rect">
          <a:avLst/>
        </a:prstGeom>
        <a:gradFill rotWithShape="0">
          <a:gsLst>
            <a:gs pos="0">
              <a:schemeClr val="accent5">
                <a:hueOff val="0"/>
                <a:satOff val="0"/>
                <a:lumOff val="0"/>
                <a:alphaOff val="0"/>
                <a:tint val="92000"/>
                <a:satMod val="170000"/>
              </a:schemeClr>
            </a:gs>
            <a:gs pos="15000">
              <a:schemeClr val="accent5">
                <a:hueOff val="0"/>
                <a:satOff val="0"/>
                <a:lumOff val="0"/>
                <a:alphaOff val="0"/>
                <a:tint val="92000"/>
                <a:shade val="99000"/>
                <a:satMod val="170000"/>
              </a:schemeClr>
            </a:gs>
            <a:gs pos="62000">
              <a:schemeClr val="accent5">
                <a:hueOff val="0"/>
                <a:satOff val="0"/>
                <a:lumOff val="0"/>
                <a:alphaOff val="0"/>
                <a:tint val="96000"/>
                <a:shade val="80000"/>
                <a:satMod val="170000"/>
              </a:schemeClr>
            </a:gs>
            <a:gs pos="97000">
              <a:schemeClr val="accent5">
                <a:hueOff val="0"/>
                <a:satOff val="0"/>
                <a:lumOff val="0"/>
                <a:alphaOff val="0"/>
                <a:tint val="98000"/>
                <a:shade val="63000"/>
                <a:satMod val="170000"/>
              </a:schemeClr>
            </a:gs>
            <a:gs pos="100000">
              <a:schemeClr val="accent5">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5">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Individual ML method</a:t>
          </a:r>
        </a:p>
        <a:p>
          <a:pPr lvl="0" algn="ctr" defTabSz="889000">
            <a:lnSpc>
              <a:spcPct val="90000"/>
            </a:lnSpc>
            <a:spcBef>
              <a:spcPct val="0"/>
            </a:spcBef>
            <a:spcAft>
              <a:spcPct val="35000"/>
            </a:spcAft>
          </a:pPr>
          <a:r>
            <a:rPr lang="en-US" sz="2000" kern="1200" dirty="0" smtClean="0"/>
            <a:t>(Logistic regression)</a:t>
          </a:r>
        </a:p>
      </dsp:txBody>
      <dsp:txXfrm>
        <a:off x="2927637" y="3472047"/>
        <a:ext cx="3230768" cy="98499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0.25866</cdr:x>
      <cdr:y>0.82185</cdr:y>
    </cdr:from>
    <cdr:to>
      <cdr:x>1</cdr:x>
      <cdr:y>0.96289</cdr:y>
    </cdr:to>
    <cdr:sp macro="" textlink="">
      <cdr:nvSpPr>
        <cdr:cNvPr id="2" name="TextBox 1"/>
        <cdr:cNvSpPr txBox="1"/>
      </cdr:nvSpPr>
      <cdr:spPr>
        <a:xfrm xmlns:a="http://schemas.openxmlformats.org/drawingml/2006/main">
          <a:off x="1706033" y="3656851"/>
          <a:ext cx="4889500" cy="627582"/>
        </a:xfrm>
        <a:prstGeom xmlns:a="http://schemas.openxmlformats.org/drawingml/2006/main" prst="rect">
          <a:avLst/>
        </a:prstGeom>
        <a:solidFill xmlns:a="http://schemas.openxmlformats.org/drawingml/2006/main">
          <a:schemeClr val="lt1"/>
        </a:solidFill>
        <a:ln xmlns:a="http://schemas.openxmlformats.org/drawingml/2006/main" w="9525" cmpd="sng">
          <a:solidFill>
            <a:schemeClr val="lt1">
              <a:shade val="50000"/>
            </a:schemeClr>
          </a:solid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2000" dirty="0">
              <a:latin typeface="Times New Roman"/>
              <a:cs typeface="Times New Roman"/>
            </a:rPr>
            <a:t>Fraction of loci covered by each</a:t>
          </a:r>
          <a:r>
            <a:rPr lang="en-US" sz="2000" baseline="0" dirty="0">
              <a:latin typeface="Times New Roman"/>
              <a:cs typeface="Times New Roman"/>
            </a:rPr>
            <a:t> mechanism</a:t>
          </a:r>
          <a:endParaRPr lang="en-US" sz="2000" dirty="0">
            <a:latin typeface="Times New Roman"/>
            <a:cs typeface="Times New Roman"/>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0.16667</cdr:x>
      <cdr:y>0.81261</cdr:y>
    </cdr:from>
    <cdr:to>
      <cdr:x>0.97639</cdr:x>
      <cdr:y>0.96098</cdr:y>
    </cdr:to>
    <cdr:sp macro="" textlink="">
      <cdr:nvSpPr>
        <cdr:cNvPr id="2" name="TextBox 1"/>
        <cdr:cNvSpPr txBox="1"/>
      </cdr:nvSpPr>
      <cdr:spPr>
        <a:xfrm xmlns:a="http://schemas.openxmlformats.org/drawingml/2006/main">
          <a:off x="1524001" y="4231260"/>
          <a:ext cx="7404100" cy="77256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dirty="0" smtClean="0">
              <a:latin typeface="Times New Roman"/>
              <a:cs typeface="Times New Roman"/>
            </a:rPr>
            <a:t>Gap in Mb (in increasing order) between GWAS marker and nearest two SNPs in either side of the marker in the given </a:t>
          </a:r>
          <a:r>
            <a:rPr lang="en-US" sz="2000" dirty="0" err="1" smtClean="0">
              <a:latin typeface="Times New Roman"/>
              <a:cs typeface="Times New Roman"/>
            </a:rPr>
            <a:t>exome</a:t>
          </a:r>
          <a:r>
            <a:rPr lang="en-US" sz="2000" dirty="0" smtClean="0">
              <a:latin typeface="Times New Roman"/>
              <a:cs typeface="Times New Roman"/>
            </a:rPr>
            <a:t> data</a:t>
          </a:r>
          <a:endParaRPr lang="en-US" sz="2000" dirty="0">
            <a:latin typeface="Times New Roman"/>
            <a:cs typeface="Times New Roman"/>
          </a:endParaRPr>
        </a:p>
      </cdr:txBody>
    </cdr:sp>
  </cdr:relSizeAnchor>
  <cdr:relSizeAnchor xmlns:cdr="http://schemas.openxmlformats.org/drawingml/2006/chartDrawing">
    <cdr:from>
      <cdr:x>0.0125</cdr:x>
      <cdr:y>0.13166</cdr:y>
    </cdr:from>
    <cdr:to>
      <cdr:x>0.09306</cdr:x>
      <cdr:y>0.72188</cdr:y>
    </cdr:to>
    <cdr:sp macro="" textlink="">
      <cdr:nvSpPr>
        <cdr:cNvPr id="3" name="TextBox 2"/>
        <cdr:cNvSpPr txBox="1"/>
      </cdr:nvSpPr>
      <cdr:spPr>
        <a:xfrm xmlns:a="http://schemas.openxmlformats.org/drawingml/2006/main">
          <a:off x="114301" y="541080"/>
          <a:ext cx="736600" cy="2425700"/>
        </a:xfrm>
        <a:prstGeom xmlns:a="http://schemas.openxmlformats.org/drawingml/2006/main" prst="rect">
          <a:avLst/>
        </a:prstGeom>
      </cdr:spPr>
      <cdr:txBody>
        <a:bodyPr xmlns:a="http://schemas.openxmlformats.org/drawingml/2006/main" vertOverflow="clip" vert="vert270" wrap="square" rtlCol="0"/>
        <a:lstStyle xmlns:a="http://schemas.openxmlformats.org/drawingml/2006/main"/>
        <a:p xmlns:a="http://schemas.openxmlformats.org/drawingml/2006/main">
          <a:pPr algn="ctr"/>
          <a:r>
            <a:rPr lang="en-US" sz="2000" dirty="0" smtClean="0">
              <a:latin typeface="Times New Roman"/>
              <a:cs typeface="Times New Roman"/>
            </a:rPr>
            <a:t>% Data in imputation </a:t>
          </a:r>
        </a:p>
        <a:p xmlns:a="http://schemas.openxmlformats.org/drawingml/2006/main">
          <a:pPr algn="ctr"/>
          <a:r>
            <a:rPr lang="en-US" sz="2000" dirty="0" smtClean="0">
              <a:latin typeface="Times New Roman"/>
              <a:cs typeface="Times New Roman"/>
            </a:rPr>
            <a:t>probability bin</a:t>
          </a:r>
          <a:endParaRPr lang="en-US" sz="2000" dirty="0">
            <a:latin typeface="Times New Roman"/>
            <a:cs typeface="Times New Roman"/>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BD3BA3-51D5-2242-A44A-1C46A3C08A4A}" type="datetimeFigureOut">
              <a:rPr lang="en-US" smtClean="0"/>
              <a:t>3/26/16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8FF737-C707-D84F-8E2B-348A2875413B}" type="slidenum">
              <a:rPr lang="en-US" smtClean="0"/>
              <a:t>‹#›</a:t>
            </a:fld>
            <a:endParaRPr lang="en-US"/>
          </a:p>
        </p:txBody>
      </p:sp>
    </p:spTree>
    <p:extLst>
      <p:ext uri="{BB962C8B-B14F-4D97-AF65-F5344CB8AC3E}">
        <p14:creationId xmlns:p14="http://schemas.microsoft.com/office/powerpoint/2010/main" val="39054621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Little vague about what clustering on what – clustering on all</a:t>
            </a:r>
            <a:r>
              <a:rPr lang="en-US" baseline="0" dirty="0" smtClean="0"/>
              <a:t> variants, nothing to do with disease</a:t>
            </a:r>
            <a:endParaRPr lang="en-US" dirty="0"/>
          </a:p>
        </p:txBody>
      </p:sp>
      <p:sp>
        <p:nvSpPr>
          <p:cNvPr id="4" name="Slide Number Placeholder 3"/>
          <p:cNvSpPr>
            <a:spLocks noGrp="1"/>
          </p:cNvSpPr>
          <p:nvPr>
            <p:ph type="sldNum" sz="quarter" idx="10"/>
          </p:nvPr>
        </p:nvSpPr>
        <p:spPr/>
        <p:txBody>
          <a:bodyPr/>
          <a:lstStyle/>
          <a:p>
            <a:fld id="{828FF737-C707-D84F-8E2B-348A2875413B}" type="slidenum">
              <a:rPr lang="en-US" smtClean="0"/>
              <a:t>3</a:t>
            </a:fld>
            <a:endParaRPr lang="en-US"/>
          </a:p>
        </p:txBody>
      </p:sp>
    </p:spTree>
    <p:extLst>
      <p:ext uri="{BB962C8B-B14F-4D97-AF65-F5344CB8AC3E}">
        <p14:creationId xmlns:p14="http://schemas.microsoft.com/office/powerpoint/2010/main" val="814249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spent a quite a lot of effort in the </a:t>
            </a:r>
            <a:r>
              <a:rPr lang="en-US" dirty="0" err="1" smtClean="0"/>
              <a:t>groyp</a:t>
            </a:r>
            <a:r>
              <a:rPr lang="en-US" baseline="0" dirty="0" smtClean="0"/>
              <a:t> trying to understand underlying mechanisms, nothing to do with this challenge</a:t>
            </a:r>
            <a:endParaRPr lang="en-US" dirty="0"/>
          </a:p>
        </p:txBody>
      </p:sp>
      <p:sp>
        <p:nvSpPr>
          <p:cNvPr id="4" name="Slide Number Placeholder 3"/>
          <p:cNvSpPr>
            <a:spLocks noGrp="1"/>
          </p:cNvSpPr>
          <p:nvPr>
            <p:ph type="sldNum" sz="quarter" idx="10"/>
          </p:nvPr>
        </p:nvSpPr>
        <p:spPr/>
        <p:txBody>
          <a:bodyPr/>
          <a:lstStyle/>
          <a:p>
            <a:fld id="{828FF737-C707-D84F-8E2B-348A2875413B}" type="slidenum">
              <a:rPr lang="en-US" smtClean="0"/>
              <a:t>4</a:t>
            </a:fld>
            <a:endParaRPr lang="en-US"/>
          </a:p>
        </p:txBody>
      </p:sp>
    </p:spTree>
    <p:extLst>
      <p:ext uri="{BB962C8B-B14F-4D97-AF65-F5344CB8AC3E}">
        <p14:creationId xmlns:p14="http://schemas.microsoft.com/office/powerpoint/2010/main" val="3266473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Times New Roman"/>
                <a:cs typeface="Times New Roman"/>
              </a:rPr>
              <a:t>90 loci: Compiled from GWAS catalog &amp; 140 loci: </a:t>
            </a:r>
            <a:r>
              <a:rPr lang="en-US" dirty="0" err="1" smtClean="0">
                <a:latin typeface="Times New Roman"/>
                <a:cs typeface="Times New Roman"/>
              </a:rPr>
              <a:t>Jostins</a:t>
            </a:r>
            <a:r>
              <a:rPr lang="en-US" dirty="0" smtClean="0">
                <a:latin typeface="Times New Roman"/>
                <a:cs typeface="Times New Roman"/>
              </a:rPr>
              <a:t> et al., 2012, nature11582.</a:t>
            </a:r>
          </a:p>
          <a:p>
            <a:endParaRPr lang="en-US" dirty="0"/>
          </a:p>
        </p:txBody>
      </p:sp>
      <p:sp>
        <p:nvSpPr>
          <p:cNvPr id="4" name="Slide Number Placeholder 3"/>
          <p:cNvSpPr>
            <a:spLocks noGrp="1"/>
          </p:cNvSpPr>
          <p:nvPr>
            <p:ph type="sldNum" sz="quarter" idx="10"/>
          </p:nvPr>
        </p:nvSpPr>
        <p:spPr/>
        <p:txBody>
          <a:bodyPr/>
          <a:lstStyle/>
          <a:p>
            <a:fld id="{828FF737-C707-D84F-8E2B-348A2875413B}" type="slidenum">
              <a:rPr lang="en-US" smtClean="0"/>
              <a:t>5</a:t>
            </a:fld>
            <a:endParaRPr lang="en-US"/>
          </a:p>
        </p:txBody>
      </p:sp>
    </p:spTree>
    <p:extLst>
      <p:ext uri="{BB962C8B-B14F-4D97-AF65-F5344CB8AC3E}">
        <p14:creationId xmlns:p14="http://schemas.microsoft.com/office/powerpoint/2010/main" val="1745537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Table # of loci, #</a:t>
            </a:r>
            <a:r>
              <a:rPr lang="en-US" baseline="0" dirty="0" smtClean="0"/>
              <a:t> of methods</a:t>
            </a:r>
            <a:endParaRPr lang="en-US" dirty="0"/>
          </a:p>
        </p:txBody>
      </p:sp>
      <p:sp>
        <p:nvSpPr>
          <p:cNvPr id="4" name="Slide Number Placeholder 3"/>
          <p:cNvSpPr>
            <a:spLocks noGrp="1"/>
          </p:cNvSpPr>
          <p:nvPr>
            <p:ph type="sldNum" sz="quarter" idx="10"/>
          </p:nvPr>
        </p:nvSpPr>
        <p:spPr/>
        <p:txBody>
          <a:bodyPr/>
          <a:lstStyle/>
          <a:p>
            <a:fld id="{828FF737-C707-D84F-8E2B-348A2875413B}" type="slidenum">
              <a:rPr lang="en-US" smtClean="0"/>
              <a:t>8</a:t>
            </a:fld>
            <a:endParaRPr lang="en-US"/>
          </a:p>
        </p:txBody>
      </p:sp>
    </p:spTree>
    <p:extLst>
      <p:ext uri="{BB962C8B-B14F-4D97-AF65-F5344CB8AC3E}">
        <p14:creationId xmlns:p14="http://schemas.microsoft.com/office/powerpoint/2010/main" val="2723989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8FF737-C707-D84F-8E2B-348A2875413B}" type="slidenum">
              <a:rPr lang="en-US" smtClean="0"/>
              <a:t>9</a:t>
            </a:fld>
            <a:endParaRPr lang="en-US"/>
          </a:p>
        </p:txBody>
      </p:sp>
    </p:spTree>
    <p:extLst>
      <p:ext uri="{BB962C8B-B14F-4D97-AF65-F5344CB8AC3E}">
        <p14:creationId xmlns:p14="http://schemas.microsoft.com/office/powerpoint/2010/main" val="3997483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to mention about neural net for non-linear</a:t>
            </a:r>
            <a:r>
              <a:rPr lang="en-US" baseline="0" dirty="0" smtClean="0"/>
              <a:t> and did not perform good.  SVM light for SVM for publication. </a:t>
            </a:r>
          </a:p>
          <a:p>
            <a:r>
              <a:rPr lang="en-US" baseline="0" dirty="0" smtClean="0"/>
              <a:t>Looked at outliers of the case and control, what extra loci are lit up…. John will do.</a:t>
            </a:r>
            <a:endParaRPr lang="en-US" dirty="0"/>
          </a:p>
        </p:txBody>
      </p:sp>
      <p:sp>
        <p:nvSpPr>
          <p:cNvPr id="4" name="Slide Number Placeholder 3"/>
          <p:cNvSpPr>
            <a:spLocks noGrp="1"/>
          </p:cNvSpPr>
          <p:nvPr>
            <p:ph type="sldNum" sz="quarter" idx="10"/>
          </p:nvPr>
        </p:nvSpPr>
        <p:spPr/>
        <p:txBody>
          <a:bodyPr/>
          <a:lstStyle/>
          <a:p>
            <a:fld id="{828FF737-C707-D84F-8E2B-348A2875413B}" type="slidenum">
              <a:rPr lang="en-US" smtClean="0"/>
              <a:t>10</a:t>
            </a:fld>
            <a:endParaRPr lang="en-US"/>
          </a:p>
        </p:txBody>
      </p:sp>
    </p:spTree>
    <p:extLst>
      <p:ext uri="{BB962C8B-B14F-4D97-AF65-F5344CB8AC3E}">
        <p14:creationId xmlns:p14="http://schemas.microsoft.com/office/powerpoint/2010/main" val="1145378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Too many words – tighten up.</a:t>
            </a:r>
            <a:endParaRPr lang="en-US" dirty="0"/>
          </a:p>
        </p:txBody>
      </p:sp>
      <p:sp>
        <p:nvSpPr>
          <p:cNvPr id="4" name="Slide Number Placeholder 3"/>
          <p:cNvSpPr>
            <a:spLocks noGrp="1"/>
          </p:cNvSpPr>
          <p:nvPr>
            <p:ph type="sldNum" sz="quarter" idx="10"/>
          </p:nvPr>
        </p:nvSpPr>
        <p:spPr/>
        <p:txBody>
          <a:bodyPr/>
          <a:lstStyle/>
          <a:p>
            <a:fld id="{828FF737-C707-D84F-8E2B-348A2875413B}" type="slidenum">
              <a:rPr lang="en-US" smtClean="0"/>
              <a:t>11</a:t>
            </a:fld>
            <a:endParaRPr lang="en-US"/>
          </a:p>
        </p:txBody>
      </p:sp>
    </p:spTree>
    <p:extLst>
      <p:ext uri="{BB962C8B-B14F-4D97-AF65-F5344CB8AC3E}">
        <p14:creationId xmlns:p14="http://schemas.microsoft.com/office/powerpoint/2010/main" val="2582080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to case and control for 0 and 1</a:t>
            </a:r>
          </a:p>
          <a:p>
            <a:r>
              <a:rPr lang="en-US" dirty="0" smtClean="0"/>
              <a:t>Rare variant role</a:t>
            </a:r>
            <a:r>
              <a:rPr lang="en-US" baseline="0" dirty="0" smtClean="0"/>
              <a:t> is not nailed. We looked more at genes with common variants, but rare variant gene list could be longer, including common genes. We didn’t do a good job here. – so don’t know really what’s going on here. </a:t>
            </a:r>
            <a:endParaRPr lang="en-US" dirty="0"/>
          </a:p>
        </p:txBody>
      </p:sp>
      <p:sp>
        <p:nvSpPr>
          <p:cNvPr id="4" name="Slide Number Placeholder 3"/>
          <p:cNvSpPr>
            <a:spLocks noGrp="1"/>
          </p:cNvSpPr>
          <p:nvPr>
            <p:ph type="sldNum" sz="quarter" idx="10"/>
          </p:nvPr>
        </p:nvSpPr>
        <p:spPr/>
        <p:txBody>
          <a:bodyPr/>
          <a:lstStyle/>
          <a:p>
            <a:fld id="{828FF737-C707-D84F-8E2B-348A2875413B}" type="slidenum">
              <a:rPr lang="en-US" smtClean="0"/>
              <a:t>12</a:t>
            </a:fld>
            <a:endParaRPr lang="en-US"/>
          </a:p>
        </p:txBody>
      </p:sp>
    </p:spTree>
    <p:extLst>
      <p:ext uri="{BB962C8B-B14F-4D97-AF65-F5344CB8AC3E}">
        <p14:creationId xmlns:p14="http://schemas.microsoft.com/office/powerpoint/2010/main" val="1410556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3B50647A-1596-2440-B33B-217E21745158}"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B50647A-1596-2440-B33B-217E217451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B50647A-1596-2440-B33B-217E21745158}"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B50647A-1596-2440-B33B-217E2174515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B50647A-1596-2440-B33B-217E217451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B50647A-1596-2440-B33B-217E2174515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B50647A-1596-2440-B33B-217E21745158}"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B50647A-1596-2440-B33B-217E217451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B50647A-1596-2440-B33B-217E21745158}"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B50647A-1596-2440-B33B-217E2174515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AFDC370-1907-164D-9876-D8D12FF4E7ED}" type="datetimeFigureOut">
              <a:rPr lang="en-US" smtClean="0"/>
              <a:t>3/26/16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B50647A-1596-2440-B33B-217E2174515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AFDC370-1907-164D-9876-D8D12FF4E7ED}" type="datetimeFigureOut">
              <a:rPr lang="en-US" smtClean="0"/>
              <a:t>3/26/16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B50647A-1596-2440-B33B-217E21745158}"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chart" Target="../charts/chart1.xm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7.emf"/><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 Id="rId3"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9.emf"/><Relationship Id="rId5" Type="http://schemas.openxmlformats.org/officeDocument/2006/relationships/chart" Target="../charts/chart3.xml"/><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10.emf"/><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g"/><Relationship Id="rId1" Type="http://schemas.openxmlformats.org/officeDocument/2006/relationships/slideLayout" Target="../slideLayouts/slideLayout7.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965200" y="269876"/>
            <a:ext cx="8178800" cy="1143000"/>
          </a:xfrm>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smtClean="0"/>
              <a:t>_______</a:t>
            </a:r>
            <a:r>
              <a:rPr lang="en-US" altLang="en-US" sz="1800" i="1" dirty="0" smtClean="0">
                <a:solidFill>
                  <a:srgbClr val="FF3300"/>
                </a:solidFill>
              </a:rPr>
              <a:t>Lipika R. Pal</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p:txBody>
          <a:bodyPr>
            <a:normAutofit fontScale="92500"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079958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elix1.JPG"/>
          <p:cNvPicPr>
            <a:picLocks noChangeAspect="1"/>
          </p:cNvPicPr>
          <p:nvPr/>
        </p:nvPicPr>
        <p:blipFill>
          <a:blip r:embed="rId2"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pic>
        <p:nvPicPr>
          <p:cNvPr id="5" name="Picture 4" descr="UMDLOGO.TIF"/>
          <p:cNvPicPr>
            <a:picLocks noChangeAspect="1"/>
          </p:cNvPicPr>
          <p:nvPr/>
        </p:nvPicPr>
        <p:blipFill>
          <a:blip r:embed="rId3" cstate="print"/>
          <a:stretch>
            <a:fillRect/>
          </a:stretch>
        </p:blipFill>
        <p:spPr>
          <a:xfrm>
            <a:off x="1255183" y="5200935"/>
            <a:ext cx="1352550" cy="1326868"/>
          </a:xfrm>
          <a:prstGeom prst="rect">
            <a:avLst/>
          </a:prstGeom>
        </p:spPr>
      </p:pic>
      <p:sp>
        <p:nvSpPr>
          <p:cNvPr id="6" name="TextBox 5"/>
          <p:cNvSpPr txBox="1"/>
          <p:nvPr/>
        </p:nvSpPr>
        <p:spPr>
          <a:xfrm>
            <a:off x="2121647" y="315261"/>
            <a:ext cx="6019800" cy="1323439"/>
          </a:xfrm>
          <a:prstGeom prst="rect">
            <a:avLst/>
          </a:prstGeom>
          <a:noFill/>
        </p:spPr>
        <p:txBody>
          <a:bodyPr wrap="square" rtlCol="0">
            <a:spAutoFit/>
          </a:bodyPr>
          <a:lstStyle/>
          <a:p>
            <a:pPr algn="ctr"/>
            <a:r>
              <a:rPr lang="en-US" sz="4000" b="1" dirty="0" err="1" smtClean="0">
                <a:effectLst>
                  <a:outerShdw blurRad="38100" dist="38100" dir="2700000" algn="tl">
                    <a:srgbClr val="000000">
                      <a:alpha val="43137"/>
                    </a:srgbClr>
                  </a:outerShdw>
                </a:effectLst>
                <a:latin typeface="Times New Roman" pitchFamily="18" charset="0"/>
                <a:cs typeface="Times New Roman" pitchFamily="18" charset="0"/>
              </a:rPr>
              <a:t>Crohn’s</a:t>
            </a:r>
            <a:r>
              <a:rPr lang="en-US" sz="4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smtClean="0">
                <a:effectLst>
                  <a:outerShdw blurRad="38100" dist="38100" dir="2700000" algn="tl">
                    <a:srgbClr val="000000">
                      <a:alpha val="43137"/>
                    </a:srgbClr>
                  </a:outerShdw>
                </a:effectLst>
                <a:latin typeface="Times New Roman" pitchFamily="18" charset="0"/>
                <a:cs typeface="Times New Roman" pitchFamily="18" charset="0"/>
              </a:rPr>
              <a:t>Exomes</a:t>
            </a:r>
            <a:r>
              <a:rPr lang="en-US" sz="4000" b="1" dirty="0" smtClean="0">
                <a:effectLst>
                  <a:outerShdw blurRad="38100" dist="38100" dir="2700000" algn="tl">
                    <a:srgbClr val="000000">
                      <a:alpha val="43137"/>
                    </a:srgbClr>
                  </a:outerShdw>
                </a:effectLst>
                <a:latin typeface="Times New Roman" pitchFamily="18" charset="0"/>
                <a:cs typeface="Times New Roman" pitchFamily="18" charset="0"/>
              </a:rPr>
              <a:t> Challenge Predictions</a:t>
            </a:r>
            <a:endParaRPr lang="en-US" sz="40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1168400" y="1718342"/>
            <a:ext cx="7848599" cy="1354217"/>
          </a:xfrm>
          <a:prstGeom prst="rect">
            <a:avLst/>
          </a:prstGeom>
          <a:noFill/>
        </p:spPr>
        <p:txBody>
          <a:bodyPr wrap="square" rtlCol="0">
            <a:spAutoFit/>
          </a:bodyPr>
          <a:lstStyle/>
          <a:p>
            <a:pPr algn="ctr">
              <a:lnSpc>
                <a:spcPct val="150000"/>
              </a:lnSpc>
            </a:pPr>
            <a:r>
              <a:rPr lang="en-US" sz="3200" b="1" dirty="0" err="1" smtClean="0">
                <a:effectLst>
                  <a:outerShdw blurRad="38100" dist="38100" dir="2700000" algn="tl">
                    <a:srgbClr val="000000">
                      <a:alpha val="43137"/>
                    </a:srgbClr>
                  </a:outerShdw>
                </a:effectLst>
                <a:latin typeface="Times New Roman" pitchFamily="18" charset="0"/>
                <a:cs typeface="Times New Roman" pitchFamily="18" charset="0"/>
              </a:rPr>
              <a:t>Moult_Lab</a:t>
            </a:r>
            <a:endParaRPr lang="en-US" sz="32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ctr">
              <a:lnSpc>
                <a:spcPct val="150000"/>
              </a:lnSpc>
            </a:pPr>
            <a:r>
              <a:rPr lang="en-US" sz="2400" b="1" u="sng" dirty="0" smtClean="0">
                <a:effectLst>
                  <a:outerShdw blurRad="38100" dist="38100" dir="2700000" algn="tl">
                    <a:srgbClr val="000000">
                      <a:alpha val="43137"/>
                    </a:srgbClr>
                  </a:outerShdw>
                </a:effectLst>
                <a:latin typeface="Times New Roman" pitchFamily="18" charset="0"/>
                <a:cs typeface="Times New Roman" pitchFamily="18" charset="0"/>
              </a:rPr>
              <a:t>Lipika R. Pal</a:t>
            </a: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effectLst>
                  <a:outerShdw blurRad="38100" dist="38100" dir="2700000" algn="tl">
                    <a:srgbClr val="000000">
                      <a:alpha val="43137"/>
                    </a:srgbClr>
                  </a:outerShdw>
                </a:effectLst>
                <a:latin typeface="Times New Roman" pitchFamily="18" charset="0"/>
                <a:cs typeface="Times New Roman" pitchFamily="18" charset="0"/>
              </a:rPr>
              <a:t>Kunal</a:t>
            </a: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effectLst>
                  <a:outerShdw blurRad="38100" dist="38100" dir="2700000" algn="tl">
                    <a:srgbClr val="000000">
                      <a:alpha val="43137"/>
                    </a:srgbClr>
                  </a:outerShdw>
                </a:effectLst>
                <a:latin typeface="Times New Roman" pitchFamily="18" charset="0"/>
                <a:cs typeface="Times New Roman" pitchFamily="18" charset="0"/>
              </a:rPr>
              <a:t>Kundu</a:t>
            </a: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err="1" smtClean="0">
                <a:effectLst>
                  <a:outerShdw blurRad="38100" dist="38100" dir="2700000" algn="tl">
                    <a:srgbClr val="000000">
                      <a:alpha val="43137"/>
                    </a:srgbClr>
                  </a:outerShdw>
                </a:effectLst>
                <a:latin typeface="Times New Roman" pitchFamily="18" charset="0"/>
                <a:cs typeface="Times New Roman" pitchFamily="18" charset="0"/>
              </a:rPr>
              <a:t>Yizhou</a:t>
            </a: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 Yin and John </a:t>
            </a:r>
            <a:r>
              <a:rPr lang="en-US" sz="2400" b="1" dirty="0" err="1" smtClean="0">
                <a:effectLst>
                  <a:outerShdw blurRad="38100" dist="38100" dir="2700000" algn="tl">
                    <a:srgbClr val="000000">
                      <a:alpha val="43137"/>
                    </a:srgbClr>
                  </a:outerShdw>
                </a:effectLst>
                <a:latin typeface="Times New Roman" pitchFamily="18" charset="0"/>
                <a:cs typeface="Times New Roman" pitchFamily="18" charset="0"/>
              </a:rPr>
              <a:t>Moult</a:t>
            </a:r>
            <a:r>
              <a:rPr lang="en-US" sz="2400" b="1" dirty="0" smtClean="0">
                <a:effectLst>
                  <a:outerShdw blurRad="38100" dist="38100" dir="2700000" algn="tl">
                    <a:srgbClr val="000000">
                      <a:alpha val="43137"/>
                    </a:srgbClr>
                  </a:outerShdw>
                </a:effectLst>
                <a:latin typeface="Times New Roman" pitchFamily="18" charset="0"/>
                <a:cs typeface="Times New Roman" pitchFamily="18" charset="0"/>
              </a:rPr>
              <a:t>*</a:t>
            </a:r>
            <a:endParaRPr lang="en-US"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1237627" y="3270172"/>
            <a:ext cx="7596094" cy="1409617"/>
          </a:xfrm>
          <a:prstGeom prst="rect">
            <a:avLst/>
          </a:prstGeom>
          <a:noFill/>
        </p:spPr>
        <p:txBody>
          <a:bodyPr wrap="square" rtlCol="0">
            <a:spAutoFit/>
          </a:bodyPr>
          <a:lstStyle/>
          <a:p>
            <a:pPr algn="ctr">
              <a:lnSpc>
                <a:spcPct val="120000"/>
              </a:lnSpc>
            </a:pPr>
            <a:r>
              <a:rPr lang="en-US" sz="2400" dirty="0" smtClean="0">
                <a:solidFill>
                  <a:srgbClr val="000000"/>
                </a:solidFill>
                <a:latin typeface="Times New Roman" pitchFamily="18" charset="0"/>
                <a:cs typeface="Times New Roman" pitchFamily="18" charset="0"/>
              </a:rPr>
              <a:t>Institute for Bioscience and Biotechnology Research </a:t>
            </a:r>
          </a:p>
          <a:p>
            <a:pPr algn="ctr">
              <a:lnSpc>
                <a:spcPct val="120000"/>
              </a:lnSpc>
            </a:pPr>
            <a:r>
              <a:rPr lang="en-US" sz="2400" dirty="0" smtClean="0">
                <a:solidFill>
                  <a:srgbClr val="000000"/>
                </a:solidFill>
                <a:latin typeface="Times New Roman" pitchFamily="18" charset="0"/>
                <a:cs typeface="Times New Roman" pitchFamily="18" charset="0"/>
              </a:rPr>
              <a:t>University of Maryland at College Park, Rockville, MD</a:t>
            </a:r>
          </a:p>
          <a:p>
            <a:pPr algn="ctr">
              <a:lnSpc>
                <a:spcPct val="120000"/>
              </a:lnSpc>
            </a:pPr>
            <a:r>
              <a:rPr lang="en-US" sz="2400" dirty="0" smtClean="0">
                <a:solidFill>
                  <a:srgbClr val="000000"/>
                </a:solidFill>
                <a:latin typeface="Times New Roman" pitchFamily="18" charset="0"/>
                <a:cs typeface="Times New Roman" pitchFamily="18" charset="0"/>
              </a:rPr>
              <a:t>*(</a:t>
            </a:r>
            <a:r>
              <a:rPr lang="en-US" sz="2400" dirty="0" err="1" smtClean="0">
                <a:solidFill>
                  <a:srgbClr val="000000"/>
                </a:solidFill>
                <a:latin typeface="Times New Roman" pitchFamily="18" charset="0"/>
                <a:cs typeface="Times New Roman" pitchFamily="18" charset="0"/>
              </a:rPr>
              <a:t>jmoult@umd.edu</a:t>
            </a:r>
            <a:r>
              <a:rPr lang="en-US" sz="2400" dirty="0" smtClean="0">
                <a:solidFill>
                  <a:srgbClr val="000000"/>
                </a:solidFill>
                <a:latin typeface="Times New Roman" pitchFamily="18" charset="0"/>
                <a:cs typeface="Times New Roman" pitchFamily="18" charset="0"/>
              </a:rPr>
              <a:t>)</a:t>
            </a:r>
          </a:p>
        </p:txBody>
      </p:sp>
      <p:sp>
        <p:nvSpPr>
          <p:cNvPr id="9" name="TextBox 8"/>
          <p:cNvSpPr txBox="1"/>
          <p:nvPr/>
        </p:nvSpPr>
        <p:spPr>
          <a:xfrm>
            <a:off x="3821206" y="4713859"/>
            <a:ext cx="2645068" cy="461665"/>
          </a:xfrm>
          <a:prstGeom prst="rect">
            <a:avLst/>
          </a:prstGeom>
          <a:noFill/>
        </p:spPr>
        <p:txBody>
          <a:bodyPr wrap="square" rtlCol="0">
            <a:spAutoFit/>
          </a:bodyPr>
          <a:lstStyle/>
          <a:p>
            <a:pPr algn="ctr"/>
            <a:r>
              <a:rPr lang="en-US" sz="2400" dirty="0" smtClean="0">
                <a:solidFill>
                  <a:srgbClr val="000000"/>
                </a:solidFill>
                <a:latin typeface="Times New Roman" pitchFamily="18" charset="0"/>
                <a:cs typeface="Times New Roman" pitchFamily="18" charset="0"/>
              </a:rPr>
              <a:t>March 26th, 2016</a:t>
            </a:r>
            <a:endParaRPr lang="en-US" sz="2400" dirty="0">
              <a:solidFill>
                <a:srgbClr val="000000"/>
              </a:solidFill>
              <a:latin typeface="Times New Roman" pitchFamily="18" charset="0"/>
              <a:cs typeface="Times New Roman" pitchFamily="18" charset="0"/>
            </a:endParaRPr>
          </a:p>
        </p:txBody>
      </p:sp>
      <p:pic>
        <p:nvPicPr>
          <p:cNvPr id="2" name="Picture 1" descr="Screen Shot 2016-03-20 at 8.42.19 PM.png"/>
          <p:cNvPicPr>
            <a:picLocks noChangeAspect="1"/>
          </p:cNvPicPr>
          <p:nvPr/>
        </p:nvPicPr>
        <p:blipFill rotWithShape="1">
          <a:blip r:embed="rId4">
            <a:extLst>
              <a:ext uri="{28A0092B-C50C-407E-A947-70E740481C1C}">
                <a14:useLocalDpi xmlns:a14="http://schemas.microsoft.com/office/drawing/2010/main" val="0"/>
              </a:ext>
            </a:extLst>
          </a:blip>
          <a:srcRect l="-1" r="332"/>
          <a:stretch/>
        </p:blipFill>
        <p:spPr>
          <a:xfrm>
            <a:off x="3821206" y="5387611"/>
            <a:ext cx="5048970" cy="1165592"/>
          </a:xfrm>
          <a:prstGeom prst="rect">
            <a:avLst/>
          </a:prstGeom>
        </p:spPr>
      </p:pic>
      <p:grpSp>
        <p:nvGrpSpPr>
          <p:cNvPr id="10" name="Group 9"/>
          <p:cNvGrpSpPr/>
          <p:nvPr/>
        </p:nvGrpSpPr>
        <p:grpSpPr>
          <a:xfrm>
            <a:off x="482600" y="6451600"/>
            <a:ext cx="8610600" cy="369332"/>
            <a:chOff x="482600" y="6451600"/>
            <a:chExt cx="8610600" cy="369332"/>
          </a:xfrm>
        </p:grpSpPr>
        <p:sp>
          <p:nvSpPr>
            <p:cNvPr id="11"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12"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13"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156723927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3"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4" name="TextBox 3"/>
          <p:cNvSpPr txBox="1"/>
          <p:nvPr/>
        </p:nvSpPr>
        <p:spPr>
          <a:xfrm>
            <a:off x="1302871" y="915014"/>
            <a:ext cx="5229412" cy="523220"/>
          </a:xfrm>
          <a:prstGeom prst="rect">
            <a:avLst/>
          </a:prstGeom>
          <a:noFill/>
        </p:spPr>
        <p:txBody>
          <a:bodyPr wrap="square" rtlCol="0">
            <a:spAutoFit/>
          </a:bodyPr>
          <a:lstStyle/>
          <a:p>
            <a:r>
              <a:rPr lang="en-US" sz="2800" b="1" dirty="0" smtClean="0">
                <a:latin typeface="Times New Roman"/>
                <a:cs typeface="Times New Roman"/>
              </a:rPr>
              <a:t>CAGI-4 data for </a:t>
            </a:r>
            <a:r>
              <a:rPr lang="en-US" sz="2800" b="1" dirty="0" err="1" smtClean="0">
                <a:latin typeface="Times New Roman"/>
                <a:cs typeface="Times New Roman"/>
              </a:rPr>
              <a:t>Crohn’s</a:t>
            </a:r>
            <a:r>
              <a:rPr lang="en-US" sz="2800" b="1" dirty="0" smtClean="0">
                <a:latin typeface="Times New Roman"/>
                <a:cs typeface="Times New Roman"/>
              </a:rPr>
              <a:t> </a:t>
            </a:r>
            <a:r>
              <a:rPr lang="en-US" sz="2800" b="1" dirty="0" err="1" smtClean="0">
                <a:latin typeface="Times New Roman"/>
                <a:cs typeface="Times New Roman"/>
              </a:rPr>
              <a:t>exome</a:t>
            </a:r>
            <a:r>
              <a:rPr lang="en-US" sz="2800" b="1" dirty="0" smtClean="0">
                <a:latin typeface="Times New Roman"/>
                <a:cs typeface="Times New Roman"/>
              </a:rPr>
              <a:t>:</a:t>
            </a:r>
            <a:endParaRPr lang="en-US" sz="2800" b="1" dirty="0">
              <a:latin typeface="Times New Roman"/>
              <a:cs typeface="Times New Roman"/>
            </a:endParaRPr>
          </a:p>
        </p:txBody>
      </p:sp>
      <p:pic>
        <p:nvPicPr>
          <p:cNvPr id="5" name="Picture 4" descr="allvar2015.png"/>
          <p:cNvPicPr>
            <a:picLocks noChangeAspect="1"/>
          </p:cNvPicPr>
          <p:nvPr/>
        </p:nvPicPr>
        <p:blipFill rotWithShape="1">
          <a:blip r:embed="rId4">
            <a:extLst>
              <a:ext uri="{28A0092B-C50C-407E-A947-70E740481C1C}">
                <a14:useLocalDpi xmlns:a14="http://schemas.microsoft.com/office/drawing/2010/main" val="0"/>
              </a:ext>
            </a:extLst>
          </a:blip>
          <a:srcRect t="7262" b="12954"/>
          <a:stretch/>
        </p:blipFill>
        <p:spPr>
          <a:xfrm>
            <a:off x="0" y="1927412"/>
            <a:ext cx="9144000" cy="4049060"/>
          </a:xfrm>
          <a:prstGeom prst="rect">
            <a:avLst/>
          </a:prstGeom>
        </p:spPr>
      </p:pic>
      <p:grpSp>
        <p:nvGrpSpPr>
          <p:cNvPr id="6" name="Group 5"/>
          <p:cNvGrpSpPr/>
          <p:nvPr/>
        </p:nvGrpSpPr>
        <p:grpSpPr>
          <a:xfrm>
            <a:off x="927100" y="2639482"/>
            <a:ext cx="8017931" cy="3246968"/>
            <a:chOff x="927100" y="2163232"/>
            <a:chExt cx="8017931" cy="3246968"/>
          </a:xfrm>
        </p:grpSpPr>
        <p:sp>
          <p:nvSpPr>
            <p:cNvPr id="7" name="Rounded Rectangle 6"/>
            <p:cNvSpPr/>
            <p:nvPr/>
          </p:nvSpPr>
          <p:spPr>
            <a:xfrm>
              <a:off x="927100" y="237066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1452033" y="2290233"/>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1532466" y="2434166"/>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1612899" y="2434166"/>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1746249" y="2341033"/>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1900766" y="2370665"/>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2048934" y="2434166"/>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p:cNvSpPr/>
            <p:nvPr/>
          </p:nvSpPr>
          <p:spPr>
            <a:xfrm>
              <a:off x="2197100" y="2341033"/>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p:cNvSpPr/>
            <p:nvPr/>
          </p:nvSpPr>
          <p:spPr>
            <a:xfrm>
              <a:off x="2345267" y="2341032"/>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5"/>
            <p:cNvSpPr/>
            <p:nvPr/>
          </p:nvSpPr>
          <p:spPr>
            <a:xfrm>
              <a:off x="2569634" y="2434166"/>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6"/>
            <p:cNvSpPr/>
            <p:nvPr/>
          </p:nvSpPr>
          <p:spPr>
            <a:xfrm>
              <a:off x="2865967" y="2451098"/>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7"/>
            <p:cNvSpPr/>
            <p:nvPr/>
          </p:nvSpPr>
          <p:spPr>
            <a:xfrm>
              <a:off x="3170766" y="240029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a:off x="3251199" y="240029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p:cNvSpPr/>
            <p:nvPr/>
          </p:nvSpPr>
          <p:spPr>
            <a:xfrm>
              <a:off x="3331632" y="252306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p:cNvSpPr/>
            <p:nvPr/>
          </p:nvSpPr>
          <p:spPr>
            <a:xfrm>
              <a:off x="3625849" y="5122334"/>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p:cNvSpPr/>
            <p:nvPr/>
          </p:nvSpPr>
          <p:spPr>
            <a:xfrm>
              <a:off x="3545416" y="5122334"/>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22"/>
            <p:cNvSpPr/>
            <p:nvPr/>
          </p:nvSpPr>
          <p:spPr>
            <a:xfrm>
              <a:off x="4064000" y="237066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le 23"/>
            <p:cNvSpPr/>
            <p:nvPr/>
          </p:nvSpPr>
          <p:spPr>
            <a:xfrm>
              <a:off x="4296832" y="2163232"/>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24"/>
            <p:cNvSpPr/>
            <p:nvPr/>
          </p:nvSpPr>
          <p:spPr>
            <a:xfrm>
              <a:off x="4508500" y="241299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ounded Rectangle 25"/>
            <p:cNvSpPr/>
            <p:nvPr/>
          </p:nvSpPr>
          <p:spPr>
            <a:xfrm>
              <a:off x="4889500" y="2269064"/>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26"/>
            <p:cNvSpPr/>
            <p:nvPr/>
          </p:nvSpPr>
          <p:spPr>
            <a:xfrm>
              <a:off x="5029200" y="2434166"/>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ounded Rectangle 27"/>
            <p:cNvSpPr/>
            <p:nvPr/>
          </p:nvSpPr>
          <p:spPr>
            <a:xfrm>
              <a:off x="5177367" y="241299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ounded Rectangle 28"/>
            <p:cNvSpPr/>
            <p:nvPr/>
          </p:nvSpPr>
          <p:spPr>
            <a:xfrm>
              <a:off x="5338234" y="2434162"/>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29"/>
            <p:cNvSpPr/>
            <p:nvPr/>
          </p:nvSpPr>
          <p:spPr>
            <a:xfrm>
              <a:off x="5786966" y="2514598"/>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ounded Rectangle 30"/>
            <p:cNvSpPr/>
            <p:nvPr/>
          </p:nvSpPr>
          <p:spPr>
            <a:xfrm>
              <a:off x="5867399" y="2514600"/>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6079067" y="2451098"/>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ounded Rectangle 32"/>
            <p:cNvSpPr/>
            <p:nvPr/>
          </p:nvSpPr>
          <p:spPr>
            <a:xfrm>
              <a:off x="6532034" y="2451098"/>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ounded Rectangle 33"/>
            <p:cNvSpPr/>
            <p:nvPr/>
          </p:nvSpPr>
          <p:spPr>
            <a:xfrm>
              <a:off x="6235698" y="5084232"/>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ounded Rectangle 34"/>
            <p:cNvSpPr/>
            <p:nvPr/>
          </p:nvSpPr>
          <p:spPr>
            <a:xfrm>
              <a:off x="6320364" y="5084232"/>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ounded Rectangle 35"/>
            <p:cNvSpPr/>
            <p:nvPr/>
          </p:nvSpPr>
          <p:spPr>
            <a:xfrm>
              <a:off x="6684434" y="2484966"/>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ounded Rectangle 36"/>
            <p:cNvSpPr/>
            <p:nvPr/>
          </p:nvSpPr>
          <p:spPr>
            <a:xfrm>
              <a:off x="6836833" y="2315632"/>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ounded Rectangle 37"/>
            <p:cNvSpPr/>
            <p:nvPr/>
          </p:nvSpPr>
          <p:spPr>
            <a:xfrm>
              <a:off x="6917266" y="241299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ounded Rectangle 38"/>
            <p:cNvSpPr/>
            <p:nvPr/>
          </p:nvSpPr>
          <p:spPr>
            <a:xfrm>
              <a:off x="7056967" y="237066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39"/>
            <p:cNvSpPr/>
            <p:nvPr/>
          </p:nvSpPr>
          <p:spPr>
            <a:xfrm>
              <a:off x="7277101" y="2459565"/>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ounded Rectangle 40"/>
            <p:cNvSpPr/>
            <p:nvPr/>
          </p:nvSpPr>
          <p:spPr>
            <a:xfrm>
              <a:off x="7361768" y="2459565"/>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ounded Rectangle 41"/>
            <p:cNvSpPr/>
            <p:nvPr/>
          </p:nvSpPr>
          <p:spPr>
            <a:xfrm>
              <a:off x="7649634" y="2484965"/>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ounded Rectangle 42"/>
            <p:cNvSpPr/>
            <p:nvPr/>
          </p:nvSpPr>
          <p:spPr>
            <a:xfrm>
              <a:off x="7730067" y="2489199"/>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ounded Rectangle 43"/>
            <p:cNvSpPr/>
            <p:nvPr/>
          </p:nvSpPr>
          <p:spPr>
            <a:xfrm>
              <a:off x="7810500" y="2438399"/>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ounded Rectangle 44"/>
            <p:cNvSpPr/>
            <p:nvPr/>
          </p:nvSpPr>
          <p:spPr>
            <a:xfrm>
              <a:off x="7965016" y="2290229"/>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ounded Rectangle 45"/>
            <p:cNvSpPr/>
            <p:nvPr/>
          </p:nvSpPr>
          <p:spPr>
            <a:xfrm>
              <a:off x="8036981" y="240029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ounded Rectangle 46"/>
            <p:cNvSpPr/>
            <p:nvPr/>
          </p:nvSpPr>
          <p:spPr>
            <a:xfrm>
              <a:off x="8117414" y="2400296"/>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47"/>
            <p:cNvSpPr/>
            <p:nvPr/>
          </p:nvSpPr>
          <p:spPr>
            <a:xfrm>
              <a:off x="8170329" y="2269064"/>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ounded Rectangle 48"/>
            <p:cNvSpPr/>
            <p:nvPr/>
          </p:nvSpPr>
          <p:spPr>
            <a:xfrm>
              <a:off x="8542867" y="2400296"/>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ounded Rectangle 49"/>
            <p:cNvSpPr/>
            <p:nvPr/>
          </p:nvSpPr>
          <p:spPr>
            <a:xfrm>
              <a:off x="8623300" y="240029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ounded Rectangle 50"/>
            <p:cNvSpPr/>
            <p:nvPr/>
          </p:nvSpPr>
          <p:spPr>
            <a:xfrm>
              <a:off x="8703734" y="241299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ounded Rectangle 51"/>
            <p:cNvSpPr/>
            <p:nvPr/>
          </p:nvSpPr>
          <p:spPr>
            <a:xfrm>
              <a:off x="8784167" y="2412997"/>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ounded Rectangle 52"/>
            <p:cNvSpPr/>
            <p:nvPr/>
          </p:nvSpPr>
          <p:spPr>
            <a:xfrm>
              <a:off x="8864598" y="2370665"/>
              <a:ext cx="80433" cy="287866"/>
            </a:xfrm>
            <a:prstGeom prst="roundRect">
              <a:avLst/>
            </a:prstGeom>
            <a:solidFill>
              <a:srgbClr val="008000">
                <a:alpha val="20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482600" y="6451600"/>
            <a:ext cx="8610600" cy="369332"/>
            <a:chOff x="482600" y="6451600"/>
            <a:chExt cx="8610600" cy="369332"/>
          </a:xfrm>
        </p:grpSpPr>
        <p:sp>
          <p:nvSpPr>
            <p:cNvPr id="54"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55"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56"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29417722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3"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graphicFrame>
        <p:nvGraphicFramePr>
          <p:cNvPr id="3" name="Chart 2"/>
          <p:cNvGraphicFramePr>
            <a:graphicFrameLocks/>
          </p:cNvGraphicFramePr>
          <p:nvPr>
            <p:extLst>
              <p:ext uri="{D42A27DB-BD31-4B8C-83A1-F6EECF244321}">
                <p14:modId xmlns:p14="http://schemas.microsoft.com/office/powerpoint/2010/main" val="2556810882"/>
              </p:ext>
            </p:extLst>
          </p:nvPr>
        </p:nvGraphicFramePr>
        <p:xfrm>
          <a:off x="1773767" y="1251858"/>
          <a:ext cx="6595533" cy="4449533"/>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p:cNvSpPr txBox="1"/>
          <p:nvPr/>
        </p:nvSpPr>
        <p:spPr>
          <a:xfrm>
            <a:off x="1302870" y="158960"/>
            <a:ext cx="7066430" cy="830997"/>
          </a:xfrm>
          <a:prstGeom prst="rect">
            <a:avLst/>
          </a:prstGeom>
          <a:noFill/>
        </p:spPr>
        <p:txBody>
          <a:bodyPr wrap="square" rtlCol="0">
            <a:spAutoFit/>
          </a:bodyPr>
          <a:lstStyle/>
          <a:p>
            <a:r>
              <a:rPr lang="en-US" sz="2400" b="1" dirty="0" smtClean="0">
                <a:latin typeface="Times New Roman"/>
                <a:cs typeface="Times New Roman"/>
              </a:rPr>
              <a:t>Mechanism landscape of </a:t>
            </a:r>
            <a:r>
              <a:rPr lang="en-US" sz="2400" b="1" dirty="0" err="1" smtClean="0">
                <a:latin typeface="Times New Roman"/>
                <a:cs typeface="Times New Roman"/>
              </a:rPr>
              <a:t>Crohn’s</a:t>
            </a:r>
            <a:r>
              <a:rPr lang="en-US" sz="2400" b="1" dirty="0" smtClean="0">
                <a:latin typeface="Times New Roman"/>
                <a:cs typeface="Times New Roman"/>
              </a:rPr>
              <a:t> microarray data in 90 GWAS loci:</a:t>
            </a:r>
            <a:endParaRPr lang="en-US" sz="2400" b="1" dirty="0">
              <a:latin typeface="Times New Roman"/>
              <a:cs typeface="Times New Roman"/>
            </a:endParaRPr>
          </a:p>
        </p:txBody>
      </p:sp>
      <p:sp>
        <p:nvSpPr>
          <p:cNvPr id="5" name="TextBox 4"/>
          <p:cNvSpPr txBox="1"/>
          <p:nvPr/>
        </p:nvSpPr>
        <p:spPr>
          <a:xfrm>
            <a:off x="2387600" y="5714424"/>
            <a:ext cx="6731000" cy="584776"/>
          </a:xfrm>
          <a:prstGeom prst="rect">
            <a:avLst/>
          </a:prstGeom>
          <a:noFill/>
        </p:spPr>
        <p:txBody>
          <a:bodyPr wrap="square" rtlCol="0">
            <a:spAutoFit/>
          </a:bodyPr>
          <a:lstStyle/>
          <a:p>
            <a:pPr algn="r"/>
            <a:r>
              <a:rPr lang="en-US" sz="1600" dirty="0" smtClean="0">
                <a:latin typeface="Times New Roman"/>
                <a:cs typeface="Times New Roman"/>
              </a:rPr>
              <a:t>Pal LR &amp; </a:t>
            </a:r>
            <a:r>
              <a:rPr lang="en-US" sz="1600" dirty="0" err="1" smtClean="0">
                <a:latin typeface="Times New Roman"/>
                <a:cs typeface="Times New Roman"/>
              </a:rPr>
              <a:t>Moult</a:t>
            </a:r>
            <a:r>
              <a:rPr lang="en-US" sz="1600" dirty="0" smtClean="0">
                <a:latin typeface="Times New Roman"/>
                <a:cs typeface="Times New Roman"/>
              </a:rPr>
              <a:t> J, (2015), J. Mol. </a:t>
            </a:r>
            <a:r>
              <a:rPr lang="en-US" sz="1600" dirty="0" err="1" smtClean="0">
                <a:latin typeface="Times New Roman"/>
                <a:cs typeface="Times New Roman"/>
              </a:rPr>
              <a:t>Biol</a:t>
            </a:r>
            <a:endParaRPr lang="en-US" sz="1600" dirty="0" smtClean="0">
              <a:latin typeface="Times New Roman"/>
              <a:cs typeface="Times New Roman"/>
            </a:endParaRPr>
          </a:p>
          <a:p>
            <a:pPr algn="r"/>
            <a:r>
              <a:rPr lang="en-US" sz="1600" dirty="0" smtClean="0">
                <a:latin typeface="Times New Roman"/>
                <a:cs typeface="Times New Roman"/>
              </a:rPr>
              <a:t>Pal LR, Yu C-H, Mount SM &amp; </a:t>
            </a:r>
            <a:r>
              <a:rPr lang="en-US" sz="1600" dirty="0" err="1" smtClean="0">
                <a:latin typeface="Times New Roman"/>
                <a:cs typeface="Times New Roman"/>
              </a:rPr>
              <a:t>Moult</a:t>
            </a:r>
            <a:r>
              <a:rPr lang="en-US" sz="1600" dirty="0" smtClean="0">
                <a:latin typeface="Times New Roman"/>
                <a:cs typeface="Times New Roman"/>
              </a:rPr>
              <a:t> J, (2015), BMC Genomics</a:t>
            </a:r>
            <a:endParaRPr lang="en-US" sz="1600" dirty="0">
              <a:latin typeface="Times New Roman"/>
              <a:cs typeface="Times New Roman"/>
            </a:endParaRPr>
          </a:p>
        </p:txBody>
      </p:sp>
      <p:grpSp>
        <p:nvGrpSpPr>
          <p:cNvPr id="6" name="Group 5"/>
          <p:cNvGrpSpPr/>
          <p:nvPr/>
        </p:nvGrpSpPr>
        <p:grpSpPr>
          <a:xfrm>
            <a:off x="482600" y="6451600"/>
            <a:ext cx="8610600" cy="369332"/>
            <a:chOff x="482600" y="6451600"/>
            <a:chExt cx="8610600" cy="369332"/>
          </a:xfrm>
        </p:grpSpPr>
        <p:sp>
          <p:nvSpPr>
            <p:cNvPr id="7"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8"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9"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270613164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3"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68" name="TextBox 67"/>
          <p:cNvSpPr txBox="1"/>
          <p:nvPr/>
        </p:nvSpPr>
        <p:spPr>
          <a:xfrm>
            <a:off x="1293915" y="582693"/>
            <a:ext cx="7066430" cy="461665"/>
          </a:xfrm>
          <a:prstGeom prst="rect">
            <a:avLst/>
          </a:prstGeom>
          <a:noFill/>
        </p:spPr>
        <p:txBody>
          <a:bodyPr wrap="square" rtlCol="0">
            <a:spAutoFit/>
          </a:bodyPr>
          <a:lstStyle/>
          <a:p>
            <a:r>
              <a:rPr lang="en-US" sz="2400" b="1" dirty="0" smtClean="0">
                <a:latin typeface="Times New Roman"/>
                <a:cs typeface="Times New Roman"/>
              </a:rPr>
              <a:t>Imputation of GWAS markers from </a:t>
            </a:r>
            <a:r>
              <a:rPr lang="en-US" sz="2400" b="1" dirty="0" err="1" smtClean="0">
                <a:latin typeface="Times New Roman"/>
                <a:cs typeface="Times New Roman"/>
              </a:rPr>
              <a:t>exome</a:t>
            </a:r>
            <a:r>
              <a:rPr lang="en-US" sz="2400" b="1" dirty="0" smtClean="0">
                <a:latin typeface="Times New Roman"/>
                <a:cs typeface="Times New Roman"/>
              </a:rPr>
              <a:t> data:</a:t>
            </a:r>
            <a:endParaRPr lang="en-US" sz="2400" b="1" dirty="0">
              <a:latin typeface="Times New Roman"/>
              <a:cs typeface="Times New Roman"/>
            </a:endParaRPr>
          </a:p>
        </p:txBody>
      </p:sp>
      <p:grpSp>
        <p:nvGrpSpPr>
          <p:cNvPr id="8" name="Group 7"/>
          <p:cNvGrpSpPr/>
          <p:nvPr/>
        </p:nvGrpSpPr>
        <p:grpSpPr>
          <a:xfrm>
            <a:off x="1705630" y="2232628"/>
            <a:ext cx="6858000" cy="1678947"/>
            <a:chOff x="1705630" y="2232628"/>
            <a:chExt cx="6858000" cy="1678947"/>
          </a:xfrm>
        </p:grpSpPr>
        <p:grpSp>
          <p:nvGrpSpPr>
            <p:cNvPr id="27" name="Group 26"/>
            <p:cNvGrpSpPr/>
            <p:nvPr/>
          </p:nvGrpSpPr>
          <p:grpSpPr>
            <a:xfrm>
              <a:off x="1705630" y="2232628"/>
              <a:ext cx="6858000" cy="1678947"/>
              <a:chOff x="1635536" y="3985457"/>
              <a:chExt cx="6858000" cy="1678947"/>
            </a:xfrm>
          </p:grpSpPr>
          <p:pic>
            <p:nvPicPr>
              <p:cNvPr id="18" name="Picture 17"/>
              <p:cNvPicPr>
                <a:picLocks noChangeAspect="1"/>
              </p:cNvPicPr>
              <p:nvPr/>
            </p:nvPicPr>
            <p:blipFill>
              <a:blip r:embed="rId4"/>
              <a:stretch>
                <a:fillRect/>
              </a:stretch>
            </p:blipFill>
            <p:spPr>
              <a:xfrm>
                <a:off x="1635536" y="4682066"/>
                <a:ext cx="6858000" cy="406400"/>
              </a:xfrm>
              <a:prstGeom prst="rect">
                <a:avLst/>
              </a:prstGeom>
            </p:spPr>
          </p:pic>
          <p:sp>
            <p:nvSpPr>
              <p:cNvPr id="19" name="TextBox 18"/>
              <p:cNvSpPr txBox="1"/>
              <p:nvPr/>
            </p:nvSpPr>
            <p:spPr>
              <a:xfrm>
                <a:off x="5564114" y="4247067"/>
                <a:ext cx="742216" cy="307777"/>
              </a:xfrm>
              <a:prstGeom prst="rect">
                <a:avLst/>
              </a:prstGeom>
              <a:noFill/>
            </p:spPr>
            <p:txBody>
              <a:bodyPr wrap="square" rtlCol="0">
                <a:spAutoFit/>
              </a:bodyPr>
              <a:lstStyle/>
              <a:p>
                <a:r>
                  <a:rPr lang="en-US" sz="1400" dirty="0" smtClean="0">
                    <a:latin typeface="Times New Roman"/>
                    <a:cs typeface="Times New Roman"/>
                  </a:rPr>
                  <a:t>Exon</a:t>
                </a:r>
                <a:endParaRPr lang="en-US" sz="1400" dirty="0">
                  <a:latin typeface="Times New Roman"/>
                  <a:cs typeface="Times New Roman"/>
                </a:endParaRPr>
              </a:p>
            </p:txBody>
          </p:sp>
          <p:sp>
            <p:nvSpPr>
              <p:cNvPr id="20" name="TextBox 19"/>
              <p:cNvSpPr txBox="1"/>
              <p:nvPr/>
            </p:nvSpPr>
            <p:spPr>
              <a:xfrm>
                <a:off x="6286608" y="4258511"/>
                <a:ext cx="742216" cy="307777"/>
              </a:xfrm>
              <a:prstGeom prst="rect">
                <a:avLst/>
              </a:prstGeom>
              <a:noFill/>
            </p:spPr>
            <p:txBody>
              <a:bodyPr wrap="square" rtlCol="0">
                <a:spAutoFit/>
              </a:bodyPr>
              <a:lstStyle/>
              <a:p>
                <a:r>
                  <a:rPr lang="en-US" sz="1400" dirty="0" smtClean="0">
                    <a:latin typeface="Times New Roman"/>
                    <a:cs typeface="Times New Roman"/>
                  </a:rPr>
                  <a:t>Intron</a:t>
                </a:r>
                <a:endParaRPr lang="en-US" sz="1400" dirty="0">
                  <a:latin typeface="Times New Roman"/>
                  <a:cs typeface="Times New Roman"/>
                </a:endParaRPr>
              </a:p>
            </p:txBody>
          </p:sp>
          <p:sp>
            <p:nvSpPr>
              <p:cNvPr id="21" name="TextBox 20"/>
              <p:cNvSpPr txBox="1"/>
              <p:nvPr/>
            </p:nvSpPr>
            <p:spPr>
              <a:xfrm>
                <a:off x="7307287" y="4073845"/>
                <a:ext cx="742216" cy="492443"/>
              </a:xfrm>
              <a:prstGeom prst="rect">
                <a:avLst/>
              </a:prstGeom>
              <a:noFill/>
            </p:spPr>
            <p:txBody>
              <a:bodyPr wrap="square" rtlCol="0">
                <a:spAutoFit/>
              </a:bodyPr>
              <a:lstStyle/>
              <a:p>
                <a:r>
                  <a:rPr lang="en-US" sz="1400" dirty="0" smtClean="0">
                    <a:latin typeface="Times New Roman"/>
                    <a:cs typeface="Times New Roman"/>
                  </a:rPr>
                  <a:t>3</a:t>
                </a:r>
                <a:r>
                  <a:rPr lang="en-US" sz="1400" dirty="0" smtClean="0">
                    <a:latin typeface="Symbol" charset="2"/>
                    <a:cs typeface="Symbol" charset="2"/>
                  </a:rPr>
                  <a:t>’</a:t>
                </a:r>
              </a:p>
              <a:p>
                <a:r>
                  <a:rPr lang="en-US" sz="1200" dirty="0" smtClean="0">
                    <a:latin typeface="Times New Roman"/>
                    <a:cs typeface="Times New Roman"/>
                  </a:rPr>
                  <a:t>UTR</a:t>
                </a:r>
                <a:endParaRPr lang="en-US" sz="1200" dirty="0">
                  <a:latin typeface="Times New Roman"/>
                  <a:cs typeface="Times New Roman"/>
                </a:endParaRPr>
              </a:p>
            </p:txBody>
          </p:sp>
          <p:sp>
            <p:nvSpPr>
              <p:cNvPr id="22" name="TextBox 21"/>
              <p:cNvSpPr txBox="1"/>
              <p:nvPr/>
            </p:nvSpPr>
            <p:spPr>
              <a:xfrm>
                <a:off x="4277226" y="4062401"/>
                <a:ext cx="742216" cy="492443"/>
              </a:xfrm>
              <a:prstGeom prst="rect">
                <a:avLst/>
              </a:prstGeom>
              <a:noFill/>
            </p:spPr>
            <p:txBody>
              <a:bodyPr wrap="square" rtlCol="0">
                <a:spAutoFit/>
              </a:bodyPr>
              <a:lstStyle/>
              <a:p>
                <a:r>
                  <a:rPr lang="en-US" sz="1400" dirty="0" smtClean="0">
                    <a:latin typeface="Times New Roman"/>
                    <a:cs typeface="Times New Roman"/>
                  </a:rPr>
                  <a:t>5</a:t>
                </a:r>
                <a:r>
                  <a:rPr lang="en-US" sz="1400" dirty="0" smtClean="0">
                    <a:latin typeface="Symbol" charset="2"/>
                    <a:cs typeface="Symbol" charset="2"/>
                  </a:rPr>
                  <a:t>’</a:t>
                </a:r>
              </a:p>
              <a:p>
                <a:r>
                  <a:rPr lang="en-US" sz="1200" dirty="0" smtClean="0">
                    <a:latin typeface="Times New Roman"/>
                    <a:cs typeface="Times New Roman"/>
                  </a:rPr>
                  <a:t>UTR</a:t>
                </a:r>
                <a:endParaRPr lang="en-US" sz="1200" dirty="0">
                  <a:latin typeface="Times New Roman"/>
                  <a:cs typeface="Times New Roman"/>
                </a:endParaRPr>
              </a:p>
            </p:txBody>
          </p:sp>
          <p:sp>
            <p:nvSpPr>
              <p:cNvPr id="23" name="TextBox 22"/>
              <p:cNvSpPr txBox="1"/>
              <p:nvPr/>
            </p:nvSpPr>
            <p:spPr>
              <a:xfrm>
                <a:off x="2997200" y="3985457"/>
                <a:ext cx="1253155" cy="523220"/>
              </a:xfrm>
              <a:prstGeom prst="rect">
                <a:avLst/>
              </a:prstGeom>
              <a:noFill/>
            </p:spPr>
            <p:txBody>
              <a:bodyPr wrap="square" rtlCol="0">
                <a:spAutoFit/>
              </a:bodyPr>
              <a:lstStyle/>
              <a:p>
                <a:pPr algn="ctr"/>
                <a:r>
                  <a:rPr lang="en-US" sz="1400" dirty="0" smtClean="0">
                    <a:latin typeface="Times New Roman"/>
                    <a:cs typeface="Times New Roman"/>
                  </a:rPr>
                  <a:t>Transcription factor</a:t>
                </a:r>
                <a:endParaRPr lang="en-US" sz="1400" dirty="0">
                  <a:latin typeface="Times New Roman"/>
                  <a:cs typeface="Times New Roman"/>
                </a:endParaRPr>
              </a:p>
            </p:txBody>
          </p:sp>
          <p:sp>
            <p:nvSpPr>
              <p:cNvPr id="24" name="TextBox 23"/>
              <p:cNvSpPr txBox="1"/>
              <p:nvPr/>
            </p:nvSpPr>
            <p:spPr>
              <a:xfrm>
                <a:off x="1727109" y="4247067"/>
                <a:ext cx="1253155" cy="307777"/>
              </a:xfrm>
              <a:prstGeom prst="rect">
                <a:avLst/>
              </a:prstGeom>
              <a:noFill/>
            </p:spPr>
            <p:txBody>
              <a:bodyPr wrap="square" rtlCol="0">
                <a:spAutoFit/>
              </a:bodyPr>
              <a:lstStyle/>
              <a:p>
                <a:pPr algn="ctr"/>
                <a:r>
                  <a:rPr lang="en-US" sz="1400" dirty="0" smtClean="0">
                    <a:latin typeface="Times New Roman"/>
                    <a:cs typeface="Times New Roman"/>
                  </a:rPr>
                  <a:t>Enhancer</a:t>
                </a:r>
                <a:endParaRPr lang="en-US" sz="1400" dirty="0">
                  <a:latin typeface="Times New Roman"/>
                  <a:cs typeface="Times New Roman"/>
                </a:endParaRPr>
              </a:p>
            </p:txBody>
          </p:sp>
          <p:sp>
            <p:nvSpPr>
              <p:cNvPr id="25" name="TextBox 24"/>
              <p:cNvSpPr txBox="1"/>
              <p:nvPr/>
            </p:nvSpPr>
            <p:spPr>
              <a:xfrm>
                <a:off x="1989665" y="5137991"/>
                <a:ext cx="821267" cy="523220"/>
              </a:xfrm>
              <a:prstGeom prst="rect">
                <a:avLst/>
              </a:prstGeom>
              <a:noFill/>
            </p:spPr>
            <p:txBody>
              <a:bodyPr wrap="square" rtlCol="0">
                <a:spAutoFit/>
              </a:bodyPr>
              <a:lstStyle/>
              <a:p>
                <a:pPr algn="ctr"/>
                <a:r>
                  <a:rPr lang="en-US" sz="1400" dirty="0" smtClean="0">
                    <a:latin typeface="Times New Roman"/>
                    <a:cs typeface="Times New Roman"/>
                  </a:rPr>
                  <a:t>GWAS</a:t>
                </a:r>
              </a:p>
              <a:p>
                <a:pPr algn="ctr"/>
                <a:r>
                  <a:rPr lang="en-US" sz="1400" dirty="0" smtClean="0">
                    <a:latin typeface="Times New Roman"/>
                    <a:cs typeface="Times New Roman"/>
                  </a:rPr>
                  <a:t> marker</a:t>
                </a:r>
                <a:endParaRPr lang="en-US" sz="1400" dirty="0">
                  <a:latin typeface="Times New Roman"/>
                  <a:cs typeface="Times New Roman"/>
                </a:endParaRPr>
              </a:p>
            </p:txBody>
          </p:sp>
          <p:sp>
            <p:nvSpPr>
              <p:cNvPr id="26" name="TextBox 25"/>
              <p:cNvSpPr txBox="1"/>
              <p:nvPr/>
            </p:nvSpPr>
            <p:spPr>
              <a:xfrm>
                <a:off x="3117156" y="5141184"/>
                <a:ext cx="1253155" cy="523220"/>
              </a:xfrm>
              <a:prstGeom prst="rect">
                <a:avLst/>
              </a:prstGeom>
              <a:noFill/>
            </p:spPr>
            <p:txBody>
              <a:bodyPr wrap="square" rtlCol="0">
                <a:spAutoFit/>
              </a:bodyPr>
              <a:lstStyle/>
              <a:p>
                <a:pPr algn="ctr"/>
                <a:r>
                  <a:rPr lang="en-US" sz="1400" dirty="0" smtClean="0">
                    <a:latin typeface="Times New Roman"/>
                    <a:cs typeface="Times New Roman"/>
                  </a:rPr>
                  <a:t>GWAS </a:t>
                </a:r>
              </a:p>
              <a:p>
                <a:pPr algn="ctr"/>
                <a:r>
                  <a:rPr lang="en-US" sz="1400" dirty="0" smtClean="0">
                    <a:latin typeface="Times New Roman"/>
                    <a:cs typeface="Times New Roman"/>
                  </a:rPr>
                  <a:t>marker</a:t>
                </a:r>
                <a:endParaRPr lang="en-US" sz="1400" dirty="0">
                  <a:latin typeface="Times New Roman"/>
                  <a:cs typeface="Times New Roman"/>
                </a:endParaRPr>
              </a:p>
            </p:txBody>
          </p:sp>
        </p:grpSp>
        <p:sp>
          <p:nvSpPr>
            <p:cNvPr id="7" name="Rectangle 6"/>
            <p:cNvSpPr/>
            <p:nvPr/>
          </p:nvSpPr>
          <p:spPr>
            <a:xfrm>
              <a:off x="4741333" y="2922479"/>
              <a:ext cx="45719" cy="413158"/>
            </a:xfrm>
            <a:prstGeom prst="rect">
              <a:avLst/>
            </a:prstGeom>
            <a:solidFill>
              <a:srgbClr val="FF0000"/>
            </a:solidFill>
            <a:ln>
              <a:solidFill>
                <a:srgbClr val="391D08"/>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9" name="Rectangle 68"/>
            <p:cNvSpPr/>
            <p:nvPr/>
          </p:nvSpPr>
          <p:spPr>
            <a:xfrm>
              <a:off x="5397099" y="2913096"/>
              <a:ext cx="45719" cy="413158"/>
            </a:xfrm>
            <a:prstGeom prst="rect">
              <a:avLst/>
            </a:prstGeom>
            <a:solidFill>
              <a:srgbClr val="FF0000"/>
            </a:solidFill>
            <a:ln>
              <a:solidFill>
                <a:srgbClr val="391D08"/>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grpSp>
        <p:nvGrpSpPr>
          <p:cNvPr id="17" name="Group 16"/>
          <p:cNvGrpSpPr/>
          <p:nvPr/>
        </p:nvGrpSpPr>
        <p:grpSpPr>
          <a:xfrm>
            <a:off x="4881615" y="2909779"/>
            <a:ext cx="2580390" cy="821154"/>
            <a:chOff x="4992571" y="5270500"/>
            <a:chExt cx="2580390" cy="821154"/>
          </a:xfrm>
        </p:grpSpPr>
        <p:sp>
          <p:nvSpPr>
            <p:cNvPr id="12" name="Rectangle 11"/>
            <p:cNvSpPr/>
            <p:nvPr/>
          </p:nvSpPr>
          <p:spPr>
            <a:xfrm>
              <a:off x="4992571" y="5295900"/>
              <a:ext cx="88900" cy="431800"/>
            </a:xfrm>
            <a:prstGeom prst="rect">
              <a:avLst/>
            </a:prstGeom>
            <a:solidFill>
              <a:schemeClr val="accent5">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5919671" y="5283200"/>
              <a:ext cx="88900" cy="431800"/>
            </a:xfrm>
            <a:prstGeom prst="rect">
              <a:avLst/>
            </a:prstGeom>
            <a:solidFill>
              <a:schemeClr val="accent5">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6135571" y="5283200"/>
              <a:ext cx="88900" cy="431800"/>
            </a:xfrm>
            <a:prstGeom prst="rect">
              <a:avLst/>
            </a:prstGeom>
            <a:solidFill>
              <a:schemeClr val="accent5">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7392871" y="5270500"/>
              <a:ext cx="88900" cy="431800"/>
            </a:xfrm>
            <a:prstGeom prst="rect">
              <a:avLst/>
            </a:prstGeom>
            <a:solidFill>
              <a:schemeClr val="accent5">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5600700" y="5753100"/>
              <a:ext cx="1972261" cy="338554"/>
            </a:xfrm>
            <a:prstGeom prst="rect">
              <a:avLst/>
            </a:prstGeom>
            <a:noFill/>
          </p:spPr>
          <p:txBody>
            <a:bodyPr wrap="square" rtlCol="0">
              <a:spAutoFit/>
            </a:bodyPr>
            <a:lstStyle/>
            <a:p>
              <a:r>
                <a:rPr lang="en-US" sz="1600" dirty="0" smtClean="0">
                  <a:latin typeface="Times New Roman"/>
                  <a:cs typeface="Times New Roman"/>
                </a:rPr>
                <a:t>Given </a:t>
              </a:r>
              <a:r>
                <a:rPr lang="en-US" sz="1600" dirty="0" err="1" smtClean="0">
                  <a:latin typeface="Times New Roman"/>
                  <a:cs typeface="Times New Roman"/>
                </a:rPr>
                <a:t>Exome</a:t>
              </a:r>
              <a:r>
                <a:rPr lang="en-US" sz="1600" dirty="0" smtClean="0">
                  <a:latin typeface="Times New Roman"/>
                  <a:cs typeface="Times New Roman"/>
                </a:rPr>
                <a:t> Data</a:t>
              </a:r>
              <a:endParaRPr lang="en-US" sz="1600" dirty="0">
                <a:latin typeface="Times New Roman"/>
                <a:cs typeface="Times New Roman"/>
              </a:endParaRPr>
            </a:p>
          </p:txBody>
        </p:sp>
      </p:grpSp>
      <p:grpSp>
        <p:nvGrpSpPr>
          <p:cNvPr id="6" name="Group 5"/>
          <p:cNvGrpSpPr/>
          <p:nvPr/>
        </p:nvGrpSpPr>
        <p:grpSpPr>
          <a:xfrm>
            <a:off x="2455599" y="1956894"/>
            <a:ext cx="3569016" cy="2245505"/>
            <a:chOff x="2455599" y="1486994"/>
            <a:chExt cx="3569016" cy="2245505"/>
          </a:xfrm>
        </p:grpSpPr>
        <p:grpSp>
          <p:nvGrpSpPr>
            <p:cNvPr id="5" name="Group 4"/>
            <p:cNvGrpSpPr/>
            <p:nvPr/>
          </p:nvGrpSpPr>
          <p:grpSpPr>
            <a:xfrm>
              <a:off x="2455599" y="1486994"/>
              <a:ext cx="3569016" cy="2245505"/>
              <a:chOff x="2455599" y="1486994"/>
              <a:chExt cx="3569016" cy="2245505"/>
            </a:xfrm>
          </p:grpSpPr>
          <p:sp>
            <p:nvSpPr>
              <p:cNvPr id="3" name="Curved Down Arrow 2"/>
              <p:cNvSpPr/>
              <p:nvPr/>
            </p:nvSpPr>
            <p:spPr>
              <a:xfrm>
                <a:off x="3754478" y="1608667"/>
                <a:ext cx="1216037" cy="730665"/>
              </a:xfrm>
              <a:prstGeom prst="curvedDownArrow">
                <a:avLst>
                  <a:gd name="adj1" fmla="val 8858"/>
                  <a:gd name="adj2" fmla="val 50000"/>
                  <a:gd name="adj3" fmla="val 19214"/>
                </a:avLst>
              </a:prstGeom>
              <a:solidFill>
                <a:srgbClr val="FF0000"/>
              </a:solidFill>
              <a:ln>
                <a:solidFill>
                  <a:srgbClr val="FF0000"/>
                </a:solidFill>
              </a:ln>
              <a:scene3d>
                <a:camera prst="orthographicFront">
                  <a:rot lat="0" lon="10800000" rev="0"/>
                </a:camera>
                <a:lightRig rig="brightRoom" dir="tl">
                  <a:rot lat="0" lon="0" rev="8700000"/>
                </a:lightRig>
              </a:scene3d>
              <a:sp3d contourW="12700">
                <a:bevelT w="0" h="0"/>
                <a:contourClr>
                  <a:schemeClr val="accent1">
                    <a:shade val="80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5" name="Curved Down Arrow 64"/>
              <p:cNvSpPr/>
              <p:nvPr/>
            </p:nvSpPr>
            <p:spPr>
              <a:xfrm>
                <a:off x="2455599" y="1612894"/>
                <a:ext cx="2514916" cy="730665"/>
              </a:xfrm>
              <a:prstGeom prst="curvedDownArrow">
                <a:avLst>
                  <a:gd name="adj1" fmla="val 8858"/>
                  <a:gd name="adj2" fmla="val 50000"/>
                  <a:gd name="adj3" fmla="val 19214"/>
                </a:avLst>
              </a:prstGeom>
              <a:solidFill>
                <a:srgbClr val="FF0000"/>
              </a:solidFill>
              <a:ln>
                <a:solidFill>
                  <a:srgbClr val="FF0000"/>
                </a:solidFill>
              </a:ln>
              <a:scene3d>
                <a:camera prst="orthographicFront">
                  <a:rot lat="0" lon="10800000" rev="0"/>
                </a:camera>
                <a:lightRig rig="brightRoom" dir="tl">
                  <a:rot lat="0" lon="0" rev="8700000"/>
                </a:lightRig>
              </a:scene3d>
              <a:sp3d contourW="12700">
                <a:bevelT w="0" h="0"/>
                <a:contourClr>
                  <a:schemeClr val="accent1">
                    <a:shade val="80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6" name="Curved Down Arrow 65"/>
              <p:cNvSpPr/>
              <p:nvPr/>
            </p:nvSpPr>
            <p:spPr>
              <a:xfrm>
                <a:off x="3974610" y="1486994"/>
                <a:ext cx="2050005" cy="857776"/>
              </a:xfrm>
              <a:prstGeom prst="curvedDownArrow">
                <a:avLst>
                  <a:gd name="adj1" fmla="val 8858"/>
                  <a:gd name="adj2" fmla="val 50000"/>
                  <a:gd name="adj3" fmla="val 19214"/>
                </a:avLst>
              </a:prstGeom>
              <a:solidFill>
                <a:srgbClr val="FF0000"/>
              </a:solidFill>
              <a:ln>
                <a:solidFill>
                  <a:srgbClr val="FF0000"/>
                </a:solidFill>
              </a:ln>
              <a:scene3d>
                <a:camera prst="orthographicFront">
                  <a:rot lat="0" lon="10800000" rev="0"/>
                </a:camera>
                <a:lightRig rig="brightRoom" dir="tl">
                  <a:rot lat="0" lon="0" rev="8700000"/>
                </a:lightRig>
              </a:scene3d>
              <a:sp3d contourW="12700">
                <a:bevelT w="0" h="0"/>
                <a:contourClr>
                  <a:schemeClr val="accent1">
                    <a:shade val="80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Rectangle 3"/>
              <p:cNvSpPr/>
              <p:nvPr/>
            </p:nvSpPr>
            <p:spPr>
              <a:xfrm>
                <a:off x="3026342" y="3412068"/>
                <a:ext cx="2108288" cy="320431"/>
              </a:xfrm>
              <a:prstGeom prst="rect">
                <a:avLst/>
              </a:prstGeom>
              <a:solidFill>
                <a:schemeClr val="accent5">
                  <a:lumMod val="75000"/>
                  <a:alpha val="24000"/>
                </a:schemeClr>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7" name="Curved Down Arrow 66"/>
            <p:cNvSpPr/>
            <p:nvPr/>
          </p:nvSpPr>
          <p:spPr>
            <a:xfrm rot="5089869">
              <a:off x="3936901" y="2824432"/>
              <a:ext cx="696928" cy="619473"/>
            </a:xfrm>
            <a:prstGeom prst="curvedDownArrow">
              <a:avLst>
                <a:gd name="adj1" fmla="val 8858"/>
                <a:gd name="adj2" fmla="val 50000"/>
                <a:gd name="adj3" fmla="val 19214"/>
              </a:avLst>
            </a:prstGeom>
            <a:solidFill>
              <a:srgbClr val="FF0000"/>
            </a:solidFill>
            <a:ln>
              <a:solidFill>
                <a:srgbClr val="FF0000"/>
              </a:solidFill>
            </a:ln>
            <a:scene3d>
              <a:camera prst="orthographicFront">
                <a:rot lat="0" lon="10800000" rev="0"/>
              </a:camera>
              <a:lightRig rig="brightRoom" dir="tl">
                <a:rot lat="0" lon="0" rev="8700000"/>
              </a:lightRig>
            </a:scene3d>
            <a:sp3d contourW="12700">
              <a:bevelT w="0" h="0"/>
              <a:contourClr>
                <a:schemeClr val="accent1">
                  <a:shade val="80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64" name="Group 63"/>
          <p:cNvGrpSpPr/>
          <p:nvPr/>
        </p:nvGrpSpPr>
        <p:grpSpPr>
          <a:xfrm>
            <a:off x="1781653" y="2763065"/>
            <a:ext cx="6612558" cy="2219054"/>
            <a:chOff x="1727109" y="4478865"/>
            <a:chExt cx="6612558" cy="2219054"/>
          </a:xfrm>
        </p:grpSpPr>
        <p:grpSp>
          <p:nvGrpSpPr>
            <p:cNvPr id="61" name="Group 60"/>
            <p:cNvGrpSpPr/>
            <p:nvPr/>
          </p:nvGrpSpPr>
          <p:grpSpPr>
            <a:xfrm>
              <a:off x="1727109" y="5638799"/>
              <a:ext cx="6612558" cy="1059120"/>
              <a:chOff x="1727109" y="5638799"/>
              <a:chExt cx="6612558" cy="1059120"/>
            </a:xfrm>
          </p:grpSpPr>
          <p:grpSp>
            <p:nvGrpSpPr>
              <p:cNvPr id="58" name="Group 57"/>
              <p:cNvGrpSpPr/>
              <p:nvPr/>
            </p:nvGrpSpPr>
            <p:grpSpPr>
              <a:xfrm>
                <a:off x="1727109" y="5638799"/>
                <a:ext cx="6612558" cy="254000"/>
                <a:chOff x="1727109" y="5638799"/>
                <a:chExt cx="6612558" cy="254000"/>
              </a:xfrm>
            </p:grpSpPr>
            <p:cxnSp>
              <p:nvCxnSpPr>
                <p:cNvPr id="29" name="Straight Connector 28"/>
                <p:cNvCxnSpPr/>
                <p:nvPr/>
              </p:nvCxnSpPr>
              <p:spPr>
                <a:xfrm flipV="1">
                  <a:off x="1727109" y="5731933"/>
                  <a:ext cx="6612558" cy="50800"/>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2345267" y="5664200"/>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489201" y="5664200"/>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2709334" y="5664200"/>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2971798" y="5664200"/>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3225801" y="5672666"/>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3496734" y="5664200"/>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3699934" y="5664200"/>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2150534" y="5672666"/>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911600" y="5664200"/>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4453555" y="5647265"/>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597489" y="5647265"/>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4817622" y="5647265"/>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080086" y="5647265"/>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334089" y="5655731"/>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605022" y="5647265"/>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5935222" y="5647265"/>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4174156" y="5655731"/>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6129955" y="5647265"/>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6518462" y="5638799"/>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6662396" y="5638799"/>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6882529" y="5638799"/>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7144993" y="5638799"/>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7398996" y="5647265"/>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7669929" y="5638799"/>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8000129" y="5638799"/>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323729" y="5647265"/>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8194862" y="5638799"/>
                  <a:ext cx="8466" cy="220133"/>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grpSp>
          <p:sp>
            <p:nvSpPr>
              <p:cNvPr id="59" name="TextBox 58"/>
              <p:cNvSpPr txBox="1"/>
              <p:nvPr/>
            </p:nvSpPr>
            <p:spPr>
              <a:xfrm>
                <a:off x="3374456" y="5858932"/>
                <a:ext cx="3941815" cy="369332"/>
              </a:xfrm>
              <a:prstGeom prst="rect">
                <a:avLst/>
              </a:prstGeom>
              <a:noFill/>
            </p:spPr>
            <p:txBody>
              <a:bodyPr wrap="square" rtlCol="0">
                <a:spAutoFit/>
              </a:bodyPr>
              <a:lstStyle/>
              <a:p>
                <a:r>
                  <a:rPr lang="en-US" dirty="0" smtClean="0">
                    <a:latin typeface="Times New Roman"/>
                    <a:cs typeface="Times New Roman"/>
                  </a:rPr>
                  <a:t>1000 Genome Phase3 reference data</a:t>
                </a:r>
                <a:endParaRPr lang="en-US" dirty="0">
                  <a:latin typeface="Times New Roman"/>
                  <a:cs typeface="Times New Roman"/>
                </a:endParaRPr>
              </a:p>
            </p:txBody>
          </p:sp>
          <p:sp>
            <p:nvSpPr>
              <p:cNvPr id="60" name="TextBox 59"/>
              <p:cNvSpPr txBox="1"/>
              <p:nvPr/>
            </p:nvSpPr>
            <p:spPr>
              <a:xfrm>
                <a:off x="1813037" y="6297809"/>
                <a:ext cx="6245449" cy="400110"/>
              </a:xfrm>
              <a:prstGeom prst="rect">
                <a:avLst/>
              </a:prstGeom>
              <a:noFill/>
            </p:spPr>
            <p:txBody>
              <a:bodyPr wrap="square" rtlCol="0">
                <a:spAutoFit/>
              </a:bodyPr>
              <a:lstStyle/>
              <a:p>
                <a:r>
                  <a:rPr lang="en-US" sz="2000" b="1" dirty="0" smtClean="0">
                    <a:latin typeface="Times New Roman"/>
                    <a:cs typeface="Times New Roman"/>
                  </a:rPr>
                  <a:t>Imputation Programs:</a:t>
                </a:r>
                <a:r>
                  <a:rPr lang="en-US" sz="2000" dirty="0" smtClean="0">
                    <a:latin typeface="Times New Roman"/>
                    <a:cs typeface="Times New Roman"/>
                  </a:rPr>
                  <a:t> </a:t>
                </a:r>
                <a:r>
                  <a:rPr lang="en-US" sz="2000" dirty="0" err="1" smtClean="0">
                    <a:latin typeface="Times New Roman"/>
                    <a:cs typeface="Times New Roman"/>
                  </a:rPr>
                  <a:t>ShapeIT</a:t>
                </a:r>
                <a:r>
                  <a:rPr lang="en-US" sz="2000" dirty="0" smtClean="0">
                    <a:latin typeface="Times New Roman"/>
                    <a:cs typeface="Times New Roman"/>
                  </a:rPr>
                  <a:t> and IMPUTE2</a:t>
                </a:r>
                <a:endParaRPr lang="en-US" sz="2000" dirty="0">
                  <a:latin typeface="Times New Roman"/>
                  <a:cs typeface="Times New Roman"/>
                </a:endParaRPr>
              </a:p>
            </p:txBody>
          </p:sp>
        </p:grpSp>
        <p:sp>
          <p:nvSpPr>
            <p:cNvPr id="62" name="Oval 61"/>
            <p:cNvSpPr/>
            <p:nvPr/>
          </p:nvSpPr>
          <p:spPr>
            <a:xfrm>
              <a:off x="2235201" y="4478865"/>
              <a:ext cx="254000" cy="711200"/>
            </a:xfrm>
            <a:prstGeom prst="ellipse">
              <a:avLst/>
            </a:prstGeom>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63" name="Oval 62"/>
            <p:cNvSpPr/>
            <p:nvPr/>
          </p:nvSpPr>
          <p:spPr>
            <a:xfrm>
              <a:off x="3572934" y="4478865"/>
              <a:ext cx="254000" cy="711200"/>
            </a:xfrm>
            <a:prstGeom prst="ellipse">
              <a:avLst/>
            </a:prstGeom>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grpSp>
        <p:nvGrpSpPr>
          <p:cNvPr id="70" name="Group 69"/>
          <p:cNvGrpSpPr/>
          <p:nvPr/>
        </p:nvGrpSpPr>
        <p:grpSpPr>
          <a:xfrm>
            <a:off x="482600" y="6451600"/>
            <a:ext cx="8610600" cy="369332"/>
            <a:chOff x="482600" y="6451600"/>
            <a:chExt cx="8610600" cy="369332"/>
          </a:xfrm>
        </p:grpSpPr>
        <p:sp>
          <p:nvSpPr>
            <p:cNvPr id="71"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72"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73"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4931904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ppt_x"/>
                                          </p:val>
                                        </p:tav>
                                        <p:tav tm="100000">
                                          <p:val>
                                            <p:strVal val="#ppt_x"/>
                                          </p:val>
                                        </p:tav>
                                      </p:tavLst>
                                    </p:anim>
                                    <p:anim calcmode="lin" valueType="num">
                                      <p:cBhvr additive="base">
                                        <p:cTn id="13"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2"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3" name="TextBox 2"/>
          <p:cNvSpPr txBox="1"/>
          <p:nvPr/>
        </p:nvSpPr>
        <p:spPr>
          <a:xfrm>
            <a:off x="1225175" y="202461"/>
            <a:ext cx="7097059" cy="523220"/>
          </a:xfrm>
          <a:prstGeom prst="rect">
            <a:avLst/>
          </a:prstGeom>
          <a:noFill/>
        </p:spPr>
        <p:txBody>
          <a:bodyPr wrap="square" rtlCol="0">
            <a:spAutoFit/>
          </a:bodyPr>
          <a:lstStyle/>
          <a:p>
            <a:r>
              <a:rPr lang="en-US" sz="2800" b="1" dirty="0" smtClean="0">
                <a:solidFill>
                  <a:srgbClr val="000000"/>
                </a:solidFill>
                <a:latin typeface="Times New Roman"/>
                <a:cs typeface="Times New Roman"/>
              </a:rPr>
              <a:t>Imputation of GWAS markers:</a:t>
            </a:r>
            <a:endParaRPr lang="en-US" sz="2800" b="1" dirty="0">
              <a:solidFill>
                <a:srgbClr val="000000"/>
              </a:solidFill>
              <a:latin typeface="Times New Roman"/>
              <a:cs typeface="Times New Roman"/>
            </a:endParaRPr>
          </a:p>
        </p:txBody>
      </p:sp>
      <p:graphicFrame>
        <p:nvGraphicFramePr>
          <p:cNvPr id="4" name="Chart 3"/>
          <p:cNvGraphicFramePr>
            <a:graphicFrameLocks/>
          </p:cNvGraphicFramePr>
          <p:nvPr>
            <p:extLst>
              <p:ext uri="{D42A27DB-BD31-4B8C-83A1-F6EECF244321}">
                <p14:modId xmlns:p14="http://schemas.microsoft.com/office/powerpoint/2010/main" val="4152006016"/>
              </p:ext>
            </p:extLst>
          </p:nvPr>
        </p:nvGraphicFramePr>
        <p:xfrm>
          <a:off x="-1" y="876300"/>
          <a:ext cx="9144001" cy="5207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816100" y="6038334"/>
            <a:ext cx="6807200" cy="461665"/>
          </a:xfrm>
          <a:prstGeom prst="rect">
            <a:avLst/>
          </a:prstGeom>
          <a:noFill/>
        </p:spPr>
        <p:txBody>
          <a:bodyPr wrap="square" rtlCol="0">
            <a:spAutoFit/>
          </a:bodyPr>
          <a:lstStyle/>
          <a:p>
            <a:r>
              <a:rPr lang="en-US" sz="2400" dirty="0" smtClean="0">
                <a:latin typeface="Times New Roman"/>
                <a:cs typeface="Times New Roman"/>
              </a:rPr>
              <a:t>Overall 22% missing data in 140 loci dataset</a:t>
            </a:r>
            <a:endParaRPr lang="en-US" sz="2400" dirty="0">
              <a:latin typeface="Times New Roman"/>
              <a:cs typeface="Times New Roman"/>
            </a:endParaRPr>
          </a:p>
        </p:txBody>
      </p:sp>
      <p:grpSp>
        <p:nvGrpSpPr>
          <p:cNvPr id="7" name="Group 6"/>
          <p:cNvGrpSpPr/>
          <p:nvPr/>
        </p:nvGrpSpPr>
        <p:grpSpPr>
          <a:xfrm>
            <a:off x="482600" y="6451600"/>
            <a:ext cx="8610600" cy="369332"/>
            <a:chOff x="482600" y="6451600"/>
            <a:chExt cx="8610600" cy="369332"/>
          </a:xfrm>
        </p:grpSpPr>
        <p:sp>
          <p:nvSpPr>
            <p:cNvPr id="8"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9"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10"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90893640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2"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3" name="TextBox 2"/>
          <p:cNvSpPr txBox="1"/>
          <p:nvPr/>
        </p:nvSpPr>
        <p:spPr>
          <a:xfrm>
            <a:off x="1225175" y="-76939"/>
            <a:ext cx="7097059" cy="523220"/>
          </a:xfrm>
          <a:prstGeom prst="rect">
            <a:avLst/>
          </a:prstGeom>
          <a:noFill/>
        </p:spPr>
        <p:txBody>
          <a:bodyPr wrap="square" rtlCol="0">
            <a:spAutoFit/>
          </a:bodyPr>
          <a:lstStyle/>
          <a:p>
            <a:r>
              <a:rPr lang="en-US" sz="2800" b="1" dirty="0" smtClean="0">
                <a:solidFill>
                  <a:srgbClr val="000000"/>
                </a:solidFill>
                <a:latin typeface="Times New Roman"/>
                <a:cs typeface="Times New Roman"/>
              </a:rPr>
              <a:t>Theme of the methodology:</a:t>
            </a:r>
            <a:endParaRPr lang="en-US" sz="2800" b="1" dirty="0">
              <a:solidFill>
                <a:srgbClr val="000000"/>
              </a:solidFill>
              <a:latin typeface="Times New Roman"/>
              <a:cs typeface="Times New Roman"/>
            </a:endParaRPr>
          </a:p>
        </p:txBody>
      </p:sp>
      <p:graphicFrame>
        <p:nvGraphicFramePr>
          <p:cNvPr id="6" name="Diagram 5"/>
          <p:cNvGraphicFramePr/>
          <p:nvPr>
            <p:extLst>
              <p:ext uri="{D42A27DB-BD31-4B8C-83A1-F6EECF244321}">
                <p14:modId xmlns:p14="http://schemas.microsoft.com/office/powerpoint/2010/main" val="1633687536"/>
              </p:ext>
            </p:extLst>
          </p:nvPr>
        </p:nvGraphicFramePr>
        <p:xfrm>
          <a:off x="1524000" y="660400"/>
          <a:ext cx="70612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p:cNvSpPr/>
          <p:nvPr/>
        </p:nvSpPr>
        <p:spPr>
          <a:xfrm>
            <a:off x="2311400" y="5626100"/>
            <a:ext cx="1384300" cy="736600"/>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8" name="TextBox 7"/>
          <p:cNvSpPr txBox="1"/>
          <p:nvPr/>
        </p:nvSpPr>
        <p:spPr>
          <a:xfrm>
            <a:off x="2438400" y="5651500"/>
            <a:ext cx="1104900" cy="707886"/>
          </a:xfrm>
          <a:prstGeom prst="rect">
            <a:avLst/>
          </a:prstGeom>
          <a:noFill/>
        </p:spPr>
        <p:txBody>
          <a:bodyPr wrap="square" rtlCol="0">
            <a:spAutoFit/>
          </a:bodyPr>
          <a:lstStyle/>
          <a:p>
            <a:pPr algn="ctr"/>
            <a:r>
              <a:rPr lang="en-US" sz="2000" b="1" dirty="0" smtClean="0">
                <a:latin typeface="Times New Roman"/>
                <a:cs typeface="Times New Roman"/>
              </a:rPr>
              <a:t>140 loci</a:t>
            </a:r>
          </a:p>
          <a:p>
            <a:pPr algn="ctr"/>
            <a:r>
              <a:rPr lang="en-US" sz="2000" b="1" dirty="0" smtClean="0">
                <a:latin typeface="Times New Roman"/>
                <a:cs typeface="Times New Roman"/>
              </a:rPr>
              <a:t>90 loci</a:t>
            </a:r>
            <a:endParaRPr lang="en-US" sz="2000" b="1" dirty="0">
              <a:latin typeface="Times New Roman"/>
              <a:cs typeface="Times New Roman"/>
            </a:endParaRPr>
          </a:p>
        </p:txBody>
      </p:sp>
      <p:sp>
        <p:nvSpPr>
          <p:cNvPr id="9" name="Rounded Rectangle 8"/>
          <p:cNvSpPr/>
          <p:nvPr/>
        </p:nvSpPr>
        <p:spPr>
          <a:xfrm>
            <a:off x="4445000" y="5626100"/>
            <a:ext cx="1384300" cy="736600"/>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0" name="TextBox 9"/>
          <p:cNvSpPr txBox="1"/>
          <p:nvPr/>
        </p:nvSpPr>
        <p:spPr>
          <a:xfrm>
            <a:off x="4572000" y="5651500"/>
            <a:ext cx="1104900" cy="707886"/>
          </a:xfrm>
          <a:prstGeom prst="rect">
            <a:avLst/>
          </a:prstGeom>
          <a:noFill/>
        </p:spPr>
        <p:txBody>
          <a:bodyPr wrap="square" rtlCol="0">
            <a:spAutoFit/>
          </a:bodyPr>
          <a:lstStyle/>
          <a:p>
            <a:pPr algn="ctr"/>
            <a:r>
              <a:rPr lang="en-US" sz="2000" b="1" dirty="0" smtClean="0">
                <a:latin typeface="Times New Roman"/>
                <a:cs typeface="Times New Roman"/>
              </a:rPr>
              <a:t>140 loci</a:t>
            </a:r>
          </a:p>
          <a:p>
            <a:pPr algn="ctr"/>
            <a:r>
              <a:rPr lang="en-US" sz="2000" b="1" dirty="0" smtClean="0">
                <a:latin typeface="Times New Roman"/>
                <a:cs typeface="Times New Roman"/>
              </a:rPr>
              <a:t>90 loci</a:t>
            </a:r>
            <a:endParaRPr lang="en-US" sz="2000" b="1" dirty="0">
              <a:latin typeface="Times New Roman"/>
              <a:cs typeface="Times New Roman"/>
            </a:endParaRPr>
          </a:p>
        </p:txBody>
      </p:sp>
      <p:sp>
        <p:nvSpPr>
          <p:cNvPr id="11" name="Rounded Rectangle 10"/>
          <p:cNvSpPr/>
          <p:nvPr/>
        </p:nvSpPr>
        <p:spPr>
          <a:xfrm>
            <a:off x="6692900" y="5626100"/>
            <a:ext cx="1384300" cy="736600"/>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2" name="TextBox 11"/>
          <p:cNvSpPr txBox="1"/>
          <p:nvPr/>
        </p:nvSpPr>
        <p:spPr>
          <a:xfrm>
            <a:off x="6858000" y="5775355"/>
            <a:ext cx="1104900" cy="400110"/>
          </a:xfrm>
          <a:prstGeom prst="rect">
            <a:avLst/>
          </a:prstGeom>
          <a:noFill/>
        </p:spPr>
        <p:txBody>
          <a:bodyPr wrap="square" rtlCol="0">
            <a:spAutoFit/>
          </a:bodyPr>
          <a:lstStyle/>
          <a:p>
            <a:pPr algn="ctr"/>
            <a:r>
              <a:rPr lang="en-US" sz="2000" b="1" dirty="0" smtClean="0">
                <a:latin typeface="Times New Roman"/>
                <a:cs typeface="Times New Roman"/>
              </a:rPr>
              <a:t>90 loci</a:t>
            </a:r>
            <a:endParaRPr lang="en-US" sz="2000" b="1" dirty="0">
              <a:latin typeface="Times New Roman"/>
              <a:cs typeface="Times New Roman"/>
            </a:endParaRPr>
          </a:p>
        </p:txBody>
      </p:sp>
      <p:grpSp>
        <p:nvGrpSpPr>
          <p:cNvPr id="13" name="Group 12"/>
          <p:cNvGrpSpPr/>
          <p:nvPr/>
        </p:nvGrpSpPr>
        <p:grpSpPr>
          <a:xfrm>
            <a:off x="482600" y="6451600"/>
            <a:ext cx="8610600" cy="369332"/>
            <a:chOff x="482600" y="6451600"/>
            <a:chExt cx="8610600" cy="369332"/>
          </a:xfrm>
        </p:grpSpPr>
        <p:sp>
          <p:nvSpPr>
            <p:cNvPr id="14"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15"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16"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234114428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3"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graphicFrame>
        <p:nvGraphicFramePr>
          <p:cNvPr id="6" name="Table 5"/>
          <p:cNvGraphicFramePr>
            <a:graphicFrameLocks noGrp="1"/>
          </p:cNvGraphicFramePr>
          <p:nvPr>
            <p:extLst>
              <p:ext uri="{D42A27DB-BD31-4B8C-83A1-F6EECF244321}">
                <p14:modId xmlns:p14="http://schemas.microsoft.com/office/powerpoint/2010/main" val="3161561080"/>
              </p:ext>
            </p:extLst>
          </p:nvPr>
        </p:nvGraphicFramePr>
        <p:xfrm>
          <a:off x="1155700" y="112867"/>
          <a:ext cx="7835900" cy="5394960"/>
        </p:xfrm>
        <a:graphic>
          <a:graphicData uri="http://schemas.openxmlformats.org/drawingml/2006/table">
            <a:tbl>
              <a:tblPr firstRow="1" bandRow="1">
                <a:tableStyleId>{35758FB7-9AC5-4552-8A53-C91805E547FA}</a:tableStyleId>
              </a:tblPr>
              <a:tblGrid>
                <a:gridCol w="1638300"/>
                <a:gridCol w="1270000"/>
                <a:gridCol w="4927600"/>
              </a:tblGrid>
              <a:tr h="370840">
                <a:tc>
                  <a:txBody>
                    <a:bodyPr/>
                    <a:lstStyle/>
                    <a:p>
                      <a:pPr algn="ctr"/>
                      <a:r>
                        <a:rPr lang="en-US" sz="2400" dirty="0" smtClean="0">
                          <a:latin typeface="Times New Roman"/>
                          <a:cs typeface="Times New Roman"/>
                        </a:rPr>
                        <a:t>Prediction </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Number of loci</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Type of Methods</a:t>
                      </a:r>
                      <a:endParaRPr lang="en-US" sz="2400" dirty="0">
                        <a:latin typeface="Times New Roman"/>
                        <a:cs typeface="Times New Roman"/>
                      </a:endParaRPr>
                    </a:p>
                  </a:txBody>
                  <a:tcPr/>
                </a:tc>
              </a:tr>
              <a:tr h="370840">
                <a:tc>
                  <a:txBody>
                    <a:bodyPr/>
                    <a:lstStyle/>
                    <a:p>
                      <a:pPr algn="ctr"/>
                      <a:r>
                        <a:rPr lang="en-US" sz="2400" dirty="0" smtClean="0">
                          <a:latin typeface="Times New Roman"/>
                          <a:cs typeface="Times New Roman"/>
                        </a:rPr>
                        <a:t>1</a:t>
                      </a:r>
                    </a:p>
                  </a:txBody>
                  <a:tcPr/>
                </a:tc>
                <a:tc>
                  <a:txBody>
                    <a:bodyPr/>
                    <a:lstStyle/>
                    <a:p>
                      <a:pPr algn="ctr"/>
                      <a:r>
                        <a:rPr lang="en-US" sz="2400" dirty="0" smtClean="0">
                          <a:latin typeface="Times New Roman"/>
                          <a:cs typeface="Times New Roman"/>
                        </a:rPr>
                        <a:t>140</a:t>
                      </a:r>
                      <a:endParaRPr lang="en-US" sz="2400" dirty="0">
                        <a:latin typeface="Times New Roman"/>
                        <a:cs typeface="Times New Roman"/>
                      </a:endParaRPr>
                    </a:p>
                  </a:txBody>
                  <a:tcPr/>
                </a:tc>
                <a:tc>
                  <a:txBody>
                    <a:bodyPr/>
                    <a:lstStyle/>
                    <a:p>
                      <a:r>
                        <a:rPr lang="en-US" sz="2400" dirty="0" smtClean="0">
                          <a:latin typeface="Times New Roman"/>
                          <a:cs typeface="Times New Roman"/>
                        </a:rPr>
                        <a:t>Naïve Bayes (conditional probability based)</a:t>
                      </a:r>
                      <a:endParaRPr lang="en-US" sz="2400" dirty="0">
                        <a:latin typeface="Times New Roman"/>
                        <a:cs typeface="Times New Roman"/>
                      </a:endParaRPr>
                    </a:p>
                  </a:txBody>
                  <a:tcPr/>
                </a:tc>
              </a:tr>
              <a:tr h="370840">
                <a:tc>
                  <a:txBody>
                    <a:bodyPr/>
                    <a:lstStyle/>
                    <a:p>
                      <a:pPr algn="ctr"/>
                      <a:r>
                        <a:rPr lang="en-US" sz="2400" dirty="0" smtClean="0">
                          <a:latin typeface="Times New Roman"/>
                          <a:cs typeface="Times New Roman"/>
                        </a:rPr>
                        <a:t>2</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140</a:t>
                      </a:r>
                      <a:endParaRPr lang="en-US" sz="2400" dirty="0">
                        <a:latin typeface="Times New Roman"/>
                        <a:cs typeface="Times New Roman"/>
                      </a:endParaRPr>
                    </a:p>
                  </a:txBody>
                  <a:tcPr/>
                </a:tc>
                <a:tc>
                  <a:txBody>
                    <a:bodyPr/>
                    <a:lstStyle/>
                    <a:p>
                      <a:r>
                        <a:rPr lang="en-US" sz="2400" dirty="0" smtClean="0">
                          <a:latin typeface="Times New Roman"/>
                          <a:cs typeface="Times New Roman"/>
                        </a:rPr>
                        <a:t>Consensus machine learning, including Naïve Bayes (odds ratio based), Logistic Regression, Random Forest (1000 trees)</a:t>
                      </a:r>
                      <a:endParaRPr lang="en-US" sz="2400" dirty="0">
                        <a:latin typeface="Times New Roman"/>
                        <a:cs typeface="Times New Roman"/>
                      </a:endParaRPr>
                    </a:p>
                  </a:txBody>
                  <a:tcPr/>
                </a:tc>
              </a:tr>
              <a:tr h="370840">
                <a:tc>
                  <a:txBody>
                    <a:bodyPr/>
                    <a:lstStyle/>
                    <a:p>
                      <a:pPr algn="ctr"/>
                      <a:r>
                        <a:rPr lang="en-US" sz="2400" dirty="0" smtClean="0">
                          <a:latin typeface="Times New Roman"/>
                          <a:cs typeface="Times New Roman"/>
                        </a:rPr>
                        <a:t>3</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140</a:t>
                      </a:r>
                      <a:endParaRPr lang="en-US" sz="2400" dirty="0">
                        <a:latin typeface="Times New Roman"/>
                        <a:cs typeface="Times New Roman"/>
                      </a:endParaRPr>
                    </a:p>
                  </a:txBody>
                  <a:tcPr/>
                </a:tc>
                <a:tc>
                  <a:txBody>
                    <a:bodyPr/>
                    <a:lstStyle/>
                    <a:p>
                      <a:r>
                        <a:rPr lang="en-US" sz="2400" dirty="0" smtClean="0">
                          <a:latin typeface="Times New Roman"/>
                          <a:cs typeface="Times New Roman"/>
                        </a:rPr>
                        <a:t>Logistic Regression</a:t>
                      </a:r>
                      <a:endParaRPr lang="en-US" sz="2400" dirty="0">
                        <a:latin typeface="Times New Roman"/>
                        <a:cs typeface="Times New Roman"/>
                      </a:endParaRPr>
                    </a:p>
                  </a:txBody>
                  <a:tcPr/>
                </a:tc>
              </a:tr>
              <a:tr h="370840">
                <a:tc>
                  <a:txBody>
                    <a:bodyPr/>
                    <a:lstStyle/>
                    <a:p>
                      <a:pPr algn="ctr"/>
                      <a:r>
                        <a:rPr lang="en-US" sz="2400" dirty="0" smtClean="0">
                          <a:latin typeface="Times New Roman"/>
                          <a:cs typeface="Times New Roman"/>
                        </a:rPr>
                        <a:t>4</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90</a:t>
                      </a:r>
                      <a:endParaRPr lang="en-US" sz="2400" dirty="0">
                        <a:latin typeface="Times New Roman"/>
                        <a:cs typeface="Times New Roman"/>
                      </a:endParaRPr>
                    </a:p>
                  </a:txBody>
                  <a:tcPr/>
                </a:tc>
                <a:tc>
                  <a:txBody>
                    <a:bodyPr/>
                    <a:lstStyle/>
                    <a:p>
                      <a:r>
                        <a:rPr lang="en-US" sz="2400" dirty="0" smtClean="0">
                          <a:latin typeface="Times New Roman"/>
                          <a:cs typeface="Times New Roman"/>
                        </a:rPr>
                        <a:t>Logistic Regression</a:t>
                      </a:r>
                      <a:endParaRPr lang="en-US" sz="2400" dirty="0">
                        <a:latin typeface="Times New Roman"/>
                        <a:cs typeface="Times New Roman"/>
                      </a:endParaRPr>
                    </a:p>
                  </a:txBody>
                  <a:tcPr/>
                </a:tc>
              </a:tr>
              <a:tr h="370840">
                <a:tc>
                  <a:txBody>
                    <a:bodyPr/>
                    <a:lstStyle/>
                    <a:p>
                      <a:pPr algn="ctr"/>
                      <a:r>
                        <a:rPr lang="en-US" sz="2400" dirty="0" smtClean="0">
                          <a:latin typeface="Times New Roman"/>
                          <a:cs typeface="Times New Roman"/>
                        </a:rPr>
                        <a:t>5</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90</a:t>
                      </a:r>
                      <a:endParaRPr lang="en-US" sz="2400" dirty="0">
                        <a:latin typeface="Times New Roman"/>
                        <a:cs typeface="Times New Roman"/>
                      </a:endParaRPr>
                    </a:p>
                  </a:txBody>
                  <a:tcPr/>
                </a:tc>
                <a:tc>
                  <a:txBody>
                    <a:bodyPr/>
                    <a:lstStyle/>
                    <a:p>
                      <a:r>
                        <a:rPr lang="en-US" sz="2400" dirty="0" smtClean="0">
                          <a:latin typeface="Times New Roman"/>
                          <a:cs typeface="Times New Roman"/>
                        </a:rPr>
                        <a:t>Consensus machine learning as in 2</a:t>
                      </a:r>
                      <a:endParaRPr lang="en-US" sz="2400" dirty="0">
                        <a:latin typeface="Times New Roman"/>
                        <a:cs typeface="Times New Roman"/>
                      </a:endParaRPr>
                    </a:p>
                  </a:txBody>
                  <a:tcPr/>
                </a:tc>
              </a:tr>
              <a:tr h="370840">
                <a:tc>
                  <a:txBody>
                    <a:bodyPr/>
                    <a:lstStyle/>
                    <a:p>
                      <a:pPr algn="ctr"/>
                      <a:r>
                        <a:rPr lang="en-US" sz="2400" dirty="0" smtClean="0">
                          <a:latin typeface="Times New Roman"/>
                          <a:cs typeface="Times New Roman"/>
                        </a:rPr>
                        <a:t>6</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90</a:t>
                      </a:r>
                      <a:endParaRPr lang="en-US" sz="2400" dirty="0">
                        <a:latin typeface="Times New Roman"/>
                        <a:cs typeface="Times New Roman"/>
                      </a:endParaRPr>
                    </a:p>
                  </a:txBody>
                  <a:tcPr/>
                </a:tc>
                <a:tc>
                  <a:txBody>
                    <a:bodyPr/>
                    <a:lstStyle/>
                    <a:p>
                      <a:r>
                        <a:rPr lang="en-US" sz="2400" dirty="0" smtClean="0">
                          <a:latin typeface="Times New Roman"/>
                          <a:cs typeface="Times New Roman"/>
                        </a:rPr>
                        <a:t>Rare</a:t>
                      </a:r>
                      <a:r>
                        <a:rPr lang="en-US" sz="2400" baseline="0" dirty="0" smtClean="0">
                          <a:latin typeface="Times New Roman"/>
                          <a:cs typeface="Times New Roman"/>
                        </a:rPr>
                        <a:t> variant contributions together with Odds ratio based Naïve Bayes.</a:t>
                      </a:r>
                      <a:endParaRPr lang="en-US" sz="2400" dirty="0">
                        <a:latin typeface="Times New Roman"/>
                        <a:cs typeface="Times New Roman"/>
                      </a:endParaRPr>
                    </a:p>
                  </a:txBody>
                  <a:tcPr/>
                </a:tc>
              </a:tr>
            </a:tbl>
          </a:graphicData>
        </a:graphic>
      </p:graphicFrame>
      <p:sp>
        <p:nvSpPr>
          <p:cNvPr id="7" name="Rounded Rectangle 6"/>
          <p:cNvSpPr/>
          <p:nvPr/>
        </p:nvSpPr>
        <p:spPr>
          <a:xfrm>
            <a:off x="1189566" y="5690127"/>
            <a:ext cx="4254500" cy="757242"/>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latin typeface="Times New Roman"/>
                <a:cs typeface="Times New Roman"/>
              </a:rPr>
              <a:t>Training data: WTCCC1 </a:t>
            </a:r>
          </a:p>
          <a:p>
            <a:pPr algn="ctr"/>
            <a:r>
              <a:rPr lang="en-US" sz="2000" dirty="0" smtClean="0">
                <a:latin typeface="Times New Roman"/>
                <a:cs typeface="Times New Roman"/>
              </a:rPr>
              <a:t>Testing data WTCCC1 and CAGI2013</a:t>
            </a:r>
          </a:p>
        </p:txBody>
      </p:sp>
      <p:pic>
        <p:nvPicPr>
          <p:cNvPr id="8" name="Picture 7" descr="Weka_(software)_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0140" y="5621020"/>
            <a:ext cx="1508760" cy="792480"/>
          </a:xfrm>
          <a:prstGeom prst="rect">
            <a:avLst/>
          </a:prstGeom>
        </p:spPr>
      </p:pic>
      <p:grpSp>
        <p:nvGrpSpPr>
          <p:cNvPr id="9" name="Group 8"/>
          <p:cNvGrpSpPr/>
          <p:nvPr/>
        </p:nvGrpSpPr>
        <p:grpSpPr>
          <a:xfrm>
            <a:off x="482600" y="6451600"/>
            <a:ext cx="8610600" cy="369332"/>
            <a:chOff x="482600" y="6451600"/>
            <a:chExt cx="8610600" cy="369332"/>
          </a:xfrm>
        </p:grpSpPr>
        <p:sp>
          <p:nvSpPr>
            <p:cNvPr id="10"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11"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12"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131515448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3" cstate="print"/>
          <a:stretch>
            <a:fillRect/>
          </a:stretch>
        </p:blipFill>
        <p:spPr>
          <a:xfrm>
            <a:off x="0" y="-24130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pic>
        <p:nvPicPr>
          <p:cNvPr id="27" name="Picture 26" descr="subm_all_order_by_pred.pdf"/>
          <p:cNvPicPr>
            <a:picLocks noChangeAspect="1"/>
          </p:cNvPicPr>
          <p:nvPr/>
        </p:nvPicPr>
        <p:blipFill rotWithShape="1">
          <a:blip r:embed="rId4">
            <a:extLst>
              <a:ext uri="{28A0092B-C50C-407E-A947-70E740481C1C}">
                <a14:useLocalDpi xmlns:a14="http://schemas.microsoft.com/office/drawing/2010/main" val="0"/>
              </a:ext>
            </a:extLst>
          </a:blip>
          <a:srcRect t="32636" r="50466" b="33845"/>
          <a:stretch/>
        </p:blipFill>
        <p:spPr>
          <a:xfrm>
            <a:off x="1897067" y="-113184"/>
            <a:ext cx="4579933" cy="3241996"/>
          </a:xfrm>
          <a:prstGeom prst="rect">
            <a:avLst/>
          </a:prstGeom>
        </p:spPr>
      </p:pic>
      <p:grpSp>
        <p:nvGrpSpPr>
          <p:cNvPr id="21" name="Group 20"/>
          <p:cNvGrpSpPr/>
          <p:nvPr/>
        </p:nvGrpSpPr>
        <p:grpSpPr>
          <a:xfrm>
            <a:off x="6477000" y="1017204"/>
            <a:ext cx="1484901" cy="829997"/>
            <a:chOff x="1003308" y="104577"/>
            <a:chExt cx="1076984" cy="471156"/>
          </a:xfrm>
        </p:grpSpPr>
        <p:grpSp>
          <p:nvGrpSpPr>
            <p:cNvPr id="18" name="Group 17"/>
            <p:cNvGrpSpPr/>
            <p:nvPr/>
          </p:nvGrpSpPr>
          <p:grpSpPr>
            <a:xfrm>
              <a:off x="1003308" y="124278"/>
              <a:ext cx="1076984" cy="372705"/>
              <a:chOff x="1003308" y="124278"/>
              <a:chExt cx="1076984" cy="372705"/>
            </a:xfrm>
          </p:grpSpPr>
          <p:sp>
            <p:nvSpPr>
              <p:cNvPr id="10" name="Oval 9"/>
              <p:cNvSpPr/>
              <p:nvPr/>
            </p:nvSpPr>
            <p:spPr>
              <a:xfrm>
                <a:off x="1066803" y="170591"/>
                <a:ext cx="120005" cy="108946"/>
              </a:xfrm>
              <a:prstGeom prst="ellipse">
                <a:avLst/>
              </a:prstGeom>
              <a:ln w="12700" cmpd="sng"/>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 name="TextBox 16"/>
              <p:cNvSpPr txBox="1"/>
              <p:nvPr/>
            </p:nvSpPr>
            <p:spPr>
              <a:xfrm>
                <a:off x="1233625" y="124278"/>
                <a:ext cx="846667" cy="192183"/>
              </a:xfrm>
              <a:prstGeom prst="rect">
                <a:avLst/>
              </a:prstGeom>
              <a:noFill/>
            </p:spPr>
            <p:txBody>
              <a:bodyPr wrap="square" rtlCol="0">
                <a:spAutoFit/>
              </a:bodyPr>
              <a:lstStyle/>
              <a:p>
                <a:r>
                  <a:rPr lang="en-US" sz="1600" dirty="0" smtClean="0">
                    <a:latin typeface="Times New Roman"/>
                    <a:cs typeface="Times New Roman"/>
                  </a:rPr>
                  <a:t>Control</a:t>
                </a:r>
                <a:endParaRPr lang="en-US" sz="1600" dirty="0">
                  <a:latin typeface="Times New Roman"/>
                  <a:cs typeface="Times New Roman"/>
                </a:endParaRPr>
              </a:p>
            </p:txBody>
          </p:sp>
          <p:sp>
            <p:nvSpPr>
              <p:cNvPr id="19" name="TextBox 18"/>
              <p:cNvSpPr txBox="1"/>
              <p:nvPr/>
            </p:nvSpPr>
            <p:spPr>
              <a:xfrm>
                <a:off x="1003308" y="304800"/>
                <a:ext cx="846667" cy="192183"/>
              </a:xfrm>
              <a:prstGeom prst="rect">
                <a:avLst/>
              </a:prstGeom>
              <a:noFill/>
            </p:spPr>
            <p:txBody>
              <a:bodyPr wrap="square" rtlCol="0">
                <a:spAutoFit/>
              </a:bodyPr>
              <a:lstStyle/>
              <a:p>
                <a:r>
                  <a:rPr lang="en-US" sz="1600" dirty="0" smtClean="0">
                    <a:solidFill>
                      <a:srgbClr val="FF0000"/>
                    </a:solidFill>
                    <a:latin typeface="Arial"/>
                    <a:cs typeface="Arial"/>
                  </a:rPr>
                  <a:t>X</a:t>
                </a:r>
                <a:r>
                  <a:rPr lang="en-US" sz="1600" dirty="0" smtClean="0">
                    <a:latin typeface="Times New Roman"/>
                    <a:cs typeface="Times New Roman"/>
                  </a:rPr>
                  <a:t>    Case</a:t>
                </a:r>
                <a:endParaRPr lang="en-US" sz="1600" dirty="0">
                  <a:latin typeface="Times New Roman"/>
                  <a:cs typeface="Times New Roman"/>
                </a:endParaRPr>
              </a:p>
            </p:txBody>
          </p:sp>
        </p:grpSp>
        <p:sp>
          <p:nvSpPr>
            <p:cNvPr id="20" name="Rectangle 19"/>
            <p:cNvSpPr/>
            <p:nvPr/>
          </p:nvSpPr>
          <p:spPr>
            <a:xfrm>
              <a:off x="1024464" y="104577"/>
              <a:ext cx="804334" cy="471156"/>
            </a:xfrm>
            <a:prstGeom prst="rect">
              <a:avLst/>
            </a:prstGeom>
            <a:noFill/>
            <a:ln w="12700" cmpd="sng"/>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aphicFrame>
        <p:nvGraphicFramePr>
          <p:cNvPr id="23" name="Chart 22"/>
          <p:cNvGraphicFramePr/>
          <p:nvPr>
            <p:extLst>
              <p:ext uri="{D42A27DB-BD31-4B8C-83A1-F6EECF244321}">
                <p14:modId xmlns:p14="http://schemas.microsoft.com/office/powerpoint/2010/main" val="2279243770"/>
              </p:ext>
            </p:extLst>
          </p:nvPr>
        </p:nvGraphicFramePr>
        <p:xfrm>
          <a:off x="1612900" y="3235325"/>
          <a:ext cx="6604000" cy="2933700"/>
        </p:xfrm>
        <a:graphic>
          <a:graphicData uri="http://schemas.openxmlformats.org/drawingml/2006/chart">
            <c:chart xmlns:c="http://schemas.openxmlformats.org/drawingml/2006/chart" xmlns:r="http://schemas.openxmlformats.org/officeDocument/2006/relationships" r:id="rId5"/>
          </a:graphicData>
        </a:graphic>
      </p:graphicFrame>
      <p:grpSp>
        <p:nvGrpSpPr>
          <p:cNvPr id="11" name="Group 10"/>
          <p:cNvGrpSpPr/>
          <p:nvPr/>
        </p:nvGrpSpPr>
        <p:grpSpPr>
          <a:xfrm>
            <a:off x="482600" y="6451600"/>
            <a:ext cx="8610600" cy="369332"/>
            <a:chOff x="482600" y="6451600"/>
            <a:chExt cx="8610600" cy="369332"/>
          </a:xfrm>
        </p:grpSpPr>
        <p:sp>
          <p:nvSpPr>
            <p:cNvPr id="12"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13"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14"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22130850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3"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3" name="TextBox 2"/>
          <p:cNvSpPr txBox="1"/>
          <p:nvPr/>
        </p:nvSpPr>
        <p:spPr>
          <a:xfrm>
            <a:off x="1225175" y="100861"/>
            <a:ext cx="6750425" cy="830997"/>
          </a:xfrm>
          <a:prstGeom prst="rect">
            <a:avLst/>
          </a:prstGeom>
          <a:noFill/>
        </p:spPr>
        <p:txBody>
          <a:bodyPr wrap="square" rtlCol="0">
            <a:spAutoFit/>
          </a:bodyPr>
          <a:lstStyle/>
          <a:p>
            <a:r>
              <a:rPr lang="en-US" sz="2400" b="1" dirty="0" smtClean="0">
                <a:solidFill>
                  <a:srgbClr val="000000"/>
                </a:solidFill>
                <a:latin typeface="Times New Roman"/>
                <a:cs typeface="Times New Roman"/>
              </a:rPr>
              <a:t>Type of relationships in the data evident from different machine learning methods:</a:t>
            </a:r>
            <a:endParaRPr lang="en-US" sz="2400" b="1" dirty="0">
              <a:solidFill>
                <a:srgbClr val="000000"/>
              </a:solidFill>
              <a:latin typeface="Times New Roman"/>
              <a:cs typeface="Times New Roman"/>
            </a:endParaRPr>
          </a:p>
        </p:txBody>
      </p:sp>
      <p:graphicFrame>
        <p:nvGraphicFramePr>
          <p:cNvPr id="4" name="Diagram 3"/>
          <p:cNvGraphicFramePr/>
          <p:nvPr>
            <p:extLst>
              <p:ext uri="{D42A27DB-BD31-4B8C-83A1-F6EECF244321}">
                <p14:modId xmlns:p14="http://schemas.microsoft.com/office/powerpoint/2010/main" val="143817668"/>
              </p:ext>
            </p:extLst>
          </p:nvPr>
        </p:nvGraphicFramePr>
        <p:xfrm>
          <a:off x="1130300" y="1160455"/>
          <a:ext cx="7454900" cy="51943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4741322" y="5644523"/>
            <a:ext cx="4284141" cy="769441"/>
          </a:xfrm>
          <a:prstGeom prst="rect">
            <a:avLst/>
          </a:prstGeom>
          <a:noFill/>
        </p:spPr>
        <p:txBody>
          <a:bodyPr wrap="square" rtlCol="0">
            <a:spAutoFit/>
          </a:bodyPr>
          <a:lstStyle/>
          <a:p>
            <a:r>
              <a:rPr lang="en-US" sz="2200" dirty="0" smtClean="0">
                <a:latin typeface="Times New Roman"/>
                <a:cs typeface="Times New Roman"/>
              </a:rPr>
              <a:t>No significant difference between different machine learning methods</a:t>
            </a:r>
            <a:endParaRPr lang="en-US" sz="2200" dirty="0">
              <a:latin typeface="Times New Roman"/>
              <a:cs typeface="Times New Roman"/>
            </a:endParaRPr>
          </a:p>
        </p:txBody>
      </p:sp>
      <p:grpSp>
        <p:nvGrpSpPr>
          <p:cNvPr id="8" name="Group 7"/>
          <p:cNvGrpSpPr/>
          <p:nvPr/>
        </p:nvGrpSpPr>
        <p:grpSpPr>
          <a:xfrm>
            <a:off x="482600" y="6451600"/>
            <a:ext cx="8610600" cy="369332"/>
            <a:chOff x="482600" y="6451600"/>
            <a:chExt cx="8610600" cy="369332"/>
          </a:xfrm>
        </p:grpSpPr>
        <p:sp>
          <p:nvSpPr>
            <p:cNvPr id="10"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11"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12"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40056686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3"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3" name="TextBox 2"/>
          <p:cNvSpPr txBox="1"/>
          <p:nvPr/>
        </p:nvSpPr>
        <p:spPr>
          <a:xfrm>
            <a:off x="1225175" y="164361"/>
            <a:ext cx="6725025" cy="523220"/>
          </a:xfrm>
          <a:prstGeom prst="rect">
            <a:avLst/>
          </a:prstGeom>
          <a:noFill/>
        </p:spPr>
        <p:txBody>
          <a:bodyPr wrap="square" rtlCol="0">
            <a:spAutoFit/>
          </a:bodyPr>
          <a:lstStyle/>
          <a:p>
            <a:r>
              <a:rPr lang="en-US" sz="2800" b="1" dirty="0" smtClean="0">
                <a:solidFill>
                  <a:srgbClr val="000000"/>
                </a:solidFill>
                <a:latin typeface="Times New Roman"/>
                <a:cs typeface="Times New Roman"/>
              </a:rPr>
              <a:t>Performance of 90 loci vs. 140 loci</a:t>
            </a:r>
            <a:endParaRPr lang="en-US" sz="2800" b="1" dirty="0">
              <a:solidFill>
                <a:srgbClr val="000000"/>
              </a:solidFill>
              <a:latin typeface="Times New Roman"/>
              <a:cs typeface="Times New Roman"/>
            </a:endParaRPr>
          </a:p>
        </p:txBody>
      </p:sp>
      <p:grpSp>
        <p:nvGrpSpPr>
          <p:cNvPr id="20" name="Group 19"/>
          <p:cNvGrpSpPr/>
          <p:nvPr/>
        </p:nvGrpSpPr>
        <p:grpSpPr>
          <a:xfrm>
            <a:off x="1397807" y="1872189"/>
            <a:ext cx="2572412" cy="3794770"/>
            <a:chOff x="1225175" y="2539999"/>
            <a:chExt cx="2750714" cy="4003543"/>
          </a:xfrm>
        </p:grpSpPr>
        <p:sp>
          <p:nvSpPr>
            <p:cNvPr id="12" name="Rounded Rectangle 11"/>
            <p:cNvSpPr/>
            <p:nvPr/>
          </p:nvSpPr>
          <p:spPr>
            <a:xfrm>
              <a:off x="1225175" y="2539999"/>
              <a:ext cx="2750714" cy="5334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latin typeface="Times New Roman"/>
                  <a:cs typeface="Times New Roman"/>
                </a:rPr>
                <a:t>Adaptive Immunity</a:t>
              </a:r>
              <a:endParaRPr lang="en-US" dirty="0">
                <a:latin typeface="Times New Roman"/>
                <a:cs typeface="Times New Roman"/>
              </a:endParaRPr>
            </a:p>
          </p:txBody>
        </p:sp>
        <p:sp>
          <p:nvSpPr>
            <p:cNvPr id="13" name="Rounded Rectangle 12"/>
            <p:cNvSpPr/>
            <p:nvPr/>
          </p:nvSpPr>
          <p:spPr>
            <a:xfrm>
              <a:off x="1225175" y="3073399"/>
              <a:ext cx="2750714" cy="533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latin typeface="Times New Roman"/>
                  <a:cs typeface="Times New Roman"/>
                </a:rPr>
                <a:t>Innate Immunity</a:t>
              </a:r>
              <a:endParaRPr lang="en-US" dirty="0">
                <a:latin typeface="Times New Roman"/>
                <a:cs typeface="Times New Roman"/>
              </a:endParaRPr>
            </a:p>
          </p:txBody>
        </p:sp>
        <p:sp>
          <p:nvSpPr>
            <p:cNvPr id="14" name="Rounded Rectangle 13"/>
            <p:cNvSpPr/>
            <p:nvPr/>
          </p:nvSpPr>
          <p:spPr>
            <a:xfrm>
              <a:off x="1225175" y="3606799"/>
              <a:ext cx="2750714" cy="7112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latin typeface="Times New Roman"/>
                  <a:cs typeface="Times New Roman"/>
                </a:rPr>
                <a:t>Immune Response/Inflammation</a:t>
              </a:r>
              <a:endParaRPr lang="en-US" dirty="0">
                <a:latin typeface="Times New Roman"/>
                <a:cs typeface="Times New Roman"/>
              </a:endParaRPr>
            </a:p>
          </p:txBody>
        </p:sp>
        <p:sp>
          <p:nvSpPr>
            <p:cNvPr id="16" name="Rounded Rectangle 15"/>
            <p:cNvSpPr/>
            <p:nvPr/>
          </p:nvSpPr>
          <p:spPr>
            <a:xfrm>
              <a:off x="1225175" y="4317999"/>
              <a:ext cx="2750714" cy="5334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latin typeface="Times New Roman"/>
                  <a:cs typeface="Times New Roman"/>
                </a:rPr>
                <a:t>Apoptosis/Autophagy</a:t>
              </a:r>
              <a:endParaRPr lang="en-US" dirty="0">
                <a:latin typeface="Times New Roman"/>
                <a:cs typeface="Times New Roman"/>
              </a:endParaRPr>
            </a:p>
          </p:txBody>
        </p:sp>
        <p:sp>
          <p:nvSpPr>
            <p:cNvPr id="17" name="Rounded Rectangle 16"/>
            <p:cNvSpPr/>
            <p:nvPr/>
          </p:nvSpPr>
          <p:spPr>
            <a:xfrm>
              <a:off x="1225175" y="4851399"/>
              <a:ext cx="2750714" cy="5334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latin typeface="Times New Roman"/>
                  <a:cs typeface="Times New Roman"/>
                </a:rPr>
                <a:t>Barrier Integrity</a:t>
              </a:r>
              <a:endParaRPr lang="en-US" dirty="0">
                <a:latin typeface="Times New Roman"/>
                <a:cs typeface="Times New Roman"/>
              </a:endParaRPr>
            </a:p>
          </p:txBody>
        </p:sp>
        <p:sp>
          <p:nvSpPr>
            <p:cNvPr id="18" name="Rounded Rectangle 17"/>
            <p:cNvSpPr/>
            <p:nvPr/>
          </p:nvSpPr>
          <p:spPr>
            <a:xfrm>
              <a:off x="1225175" y="5384799"/>
              <a:ext cx="2750714" cy="62534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latin typeface="Times New Roman"/>
                  <a:cs typeface="Times New Roman"/>
                </a:rPr>
                <a:t>Intracellular Logistics</a:t>
              </a:r>
              <a:endParaRPr lang="en-US" dirty="0">
                <a:latin typeface="Times New Roman"/>
                <a:cs typeface="Times New Roman"/>
              </a:endParaRPr>
            </a:p>
          </p:txBody>
        </p:sp>
        <p:sp>
          <p:nvSpPr>
            <p:cNvPr id="19" name="Rounded Rectangle 18"/>
            <p:cNvSpPr/>
            <p:nvPr/>
          </p:nvSpPr>
          <p:spPr>
            <a:xfrm>
              <a:off x="1225175" y="6010142"/>
              <a:ext cx="2750714" cy="5334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latin typeface="Times New Roman"/>
                  <a:cs typeface="Times New Roman"/>
                </a:rPr>
                <a:t>Other processes</a:t>
              </a:r>
              <a:endParaRPr lang="en-US" dirty="0">
                <a:latin typeface="Times New Roman"/>
                <a:cs typeface="Times New Roman"/>
              </a:endParaRPr>
            </a:p>
          </p:txBody>
        </p:sp>
      </p:grpSp>
      <p:grpSp>
        <p:nvGrpSpPr>
          <p:cNvPr id="37" name="Group 36"/>
          <p:cNvGrpSpPr/>
          <p:nvPr/>
        </p:nvGrpSpPr>
        <p:grpSpPr>
          <a:xfrm>
            <a:off x="4167749" y="1402288"/>
            <a:ext cx="2067951" cy="4267361"/>
            <a:chOff x="4173419" y="2542644"/>
            <a:chExt cx="2067951" cy="4267361"/>
          </a:xfrm>
        </p:grpSpPr>
        <p:sp>
          <p:nvSpPr>
            <p:cNvPr id="21" name="Rounded Rectangle 20"/>
            <p:cNvSpPr/>
            <p:nvPr/>
          </p:nvSpPr>
          <p:spPr>
            <a:xfrm>
              <a:off x="4173419" y="2542644"/>
              <a:ext cx="2062281" cy="5334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smtClean="0">
                  <a:latin typeface="Times New Roman"/>
                  <a:cs typeface="Times New Roman"/>
                </a:rPr>
                <a:t>Common to 90 loci and 140 loci</a:t>
              </a:r>
              <a:endParaRPr lang="en-US" dirty="0">
                <a:latin typeface="Times New Roman"/>
                <a:cs typeface="Times New Roman"/>
              </a:endParaRPr>
            </a:p>
          </p:txBody>
        </p:sp>
        <p:sp>
          <p:nvSpPr>
            <p:cNvPr id="23" name="Rounded Rectangle 22"/>
            <p:cNvSpPr/>
            <p:nvPr/>
          </p:nvSpPr>
          <p:spPr>
            <a:xfrm>
              <a:off x="4179089" y="3076045"/>
              <a:ext cx="2062281" cy="533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dirty="0" smtClean="0">
                  <a:latin typeface="Times New Roman"/>
                  <a:cs typeface="Times New Roman"/>
                </a:rPr>
                <a:t>24</a:t>
              </a:r>
              <a:endParaRPr lang="en-US" sz="2000" dirty="0">
                <a:latin typeface="Times New Roman"/>
                <a:cs typeface="Times New Roman"/>
              </a:endParaRPr>
            </a:p>
          </p:txBody>
        </p:sp>
        <p:sp>
          <p:nvSpPr>
            <p:cNvPr id="24" name="Rounded Rectangle 23"/>
            <p:cNvSpPr/>
            <p:nvPr/>
          </p:nvSpPr>
          <p:spPr>
            <a:xfrm>
              <a:off x="4179089" y="3609675"/>
              <a:ext cx="2062281" cy="5334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latin typeface="Times New Roman"/>
                  <a:cs typeface="Times New Roman"/>
                </a:rPr>
                <a:t>11</a:t>
              </a:r>
              <a:endParaRPr lang="en-US" sz="2000" dirty="0">
                <a:latin typeface="Times New Roman"/>
                <a:cs typeface="Times New Roman"/>
              </a:endParaRPr>
            </a:p>
          </p:txBody>
        </p:sp>
        <p:sp>
          <p:nvSpPr>
            <p:cNvPr id="25" name="Rounded Rectangle 24"/>
            <p:cNvSpPr/>
            <p:nvPr/>
          </p:nvSpPr>
          <p:spPr>
            <a:xfrm>
              <a:off x="4173419" y="4145720"/>
              <a:ext cx="2062281" cy="533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dirty="0" smtClean="0">
                  <a:latin typeface="Times New Roman"/>
                  <a:cs typeface="Times New Roman"/>
                </a:rPr>
                <a:t>1</a:t>
              </a:r>
              <a:endParaRPr lang="en-US" sz="2000" dirty="0">
                <a:latin typeface="Times New Roman"/>
                <a:cs typeface="Times New Roman"/>
              </a:endParaRPr>
            </a:p>
          </p:txBody>
        </p:sp>
        <p:sp>
          <p:nvSpPr>
            <p:cNvPr id="26" name="Rounded Rectangle 25"/>
            <p:cNvSpPr/>
            <p:nvPr/>
          </p:nvSpPr>
          <p:spPr>
            <a:xfrm>
              <a:off x="4173419" y="4679350"/>
              <a:ext cx="2062281" cy="5334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latin typeface="Times New Roman"/>
                  <a:cs typeface="Times New Roman"/>
                </a:rPr>
                <a:t>3</a:t>
              </a:r>
              <a:endParaRPr lang="en-US" sz="2000" dirty="0">
                <a:latin typeface="Times New Roman"/>
                <a:cs typeface="Times New Roman"/>
              </a:endParaRPr>
            </a:p>
          </p:txBody>
        </p:sp>
        <p:sp>
          <p:nvSpPr>
            <p:cNvPr id="27" name="Rounded Rectangle 26"/>
            <p:cNvSpPr/>
            <p:nvPr/>
          </p:nvSpPr>
          <p:spPr>
            <a:xfrm>
              <a:off x="4173419" y="5209575"/>
              <a:ext cx="2062281" cy="533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dirty="0" smtClean="0">
                  <a:latin typeface="Times New Roman"/>
                  <a:cs typeface="Times New Roman"/>
                </a:rPr>
                <a:t>8</a:t>
              </a:r>
              <a:endParaRPr lang="en-US" sz="2000" dirty="0">
                <a:latin typeface="Times New Roman"/>
                <a:cs typeface="Times New Roman"/>
              </a:endParaRPr>
            </a:p>
          </p:txBody>
        </p:sp>
        <p:sp>
          <p:nvSpPr>
            <p:cNvPr id="28" name="Rounded Rectangle 27"/>
            <p:cNvSpPr/>
            <p:nvPr/>
          </p:nvSpPr>
          <p:spPr>
            <a:xfrm>
              <a:off x="4173419" y="5743205"/>
              <a:ext cx="2062281" cy="5334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sz="2000" dirty="0" smtClean="0">
                  <a:latin typeface="Times New Roman"/>
                  <a:cs typeface="Times New Roman"/>
                </a:rPr>
                <a:t>2</a:t>
              </a:r>
              <a:endParaRPr lang="en-US" sz="2000" dirty="0">
                <a:latin typeface="Times New Roman"/>
                <a:cs typeface="Times New Roman"/>
              </a:endParaRPr>
            </a:p>
          </p:txBody>
        </p:sp>
        <p:sp>
          <p:nvSpPr>
            <p:cNvPr id="30" name="Rounded Rectangle 29"/>
            <p:cNvSpPr/>
            <p:nvPr/>
          </p:nvSpPr>
          <p:spPr>
            <a:xfrm>
              <a:off x="4179089" y="6276605"/>
              <a:ext cx="2062281" cy="5334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dirty="0" smtClean="0">
                  <a:latin typeface="Times New Roman"/>
                  <a:cs typeface="Times New Roman"/>
                </a:rPr>
                <a:t>27</a:t>
              </a:r>
              <a:endParaRPr lang="en-US" sz="2000" dirty="0">
                <a:latin typeface="Times New Roman"/>
                <a:cs typeface="Times New Roman"/>
              </a:endParaRPr>
            </a:p>
          </p:txBody>
        </p:sp>
      </p:grpSp>
      <p:grpSp>
        <p:nvGrpSpPr>
          <p:cNvPr id="38" name="Group 37"/>
          <p:cNvGrpSpPr/>
          <p:nvPr/>
        </p:nvGrpSpPr>
        <p:grpSpPr>
          <a:xfrm>
            <a:off x="6352651" y="1364188"/>
            <a:ext cx="2067951" cy="4277416"/>
            <a:chOff x="6358321" y="2504544"/>
            <a:chExt cx="2067951" cy="4277416"/>
          </a:xfrm>
        </p:grpSpPr>
        <p:sp>
          <p:nvSpPr>
            <p:cNvPr id="22" name="Rounded Rectangle 21"/>
            <p:cNvSpPr/>
            <p:nvPr/>
          </p:nvSpPr>
          <p:spPr>
            <a:xfrm>
              <a:off x="6363991" y="2504544"/>
              <a:ext cx="2062281" cy="533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latin typeface="Times New Roman"/>
                  <a:cs typeface="Times New Roman"/>
                </a:rPr>
                <a:t>140 loci only</a:t>
              </a:r>
              <a:endParaRPr lang="en-US" dirty="0">
                <a:latin typeface="Times New Roman"/>
                <a:cs typeface="Times New Roman"/>
              </a:endParaRPr>
            </a:p>
          </p:txBody>
        </p:sp>
        <p:sp>
          <p:nvSpPr>
            <p:cNvPr id="29" name="Rounded Rectangle 28"/>
            <p:cNvSpPr/>
            <p:nvPr/>
          </p:nvSpPr>
          <p:spPr>
            <a:xfrm>
              <a:off x="6363991" y="3037944"/>
              <a:ext cx="2062281" cy="533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smtClean="0">
                  <a:latin typeface="Times New Roman"/>
                  <a:cs typeface="Times New Roman"/>
                </a:rPr>
                <a:t>5</a:t>
              </a:r>
              <a:endParaRPr lang="en-US" sz="2000" dirty="0">
                <a:latin typeface="Times New Roman"/>
                <a:cs typeface="Times New Roman"/>
              </a:endParaRPr>
            </a:p>
          </p:txBody>
        </p:sp>
        <p:sp>
          <p:nvSpPr>
            <p:cNvPr id="31" name="Rounded Rectangle 30"/>
            <p:cNvSpPr/>
            <p:nvPr/>
          </p:nvSpPr>
          <p:spPr>
            <a:xfrm>
              <a:off x="6363991" y="3581630"/>
              <a:ext cx="2062281" cy="533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smtClean="0">
                  <a:latin typeface="Times New Roman"/>
                  <a:cs typeface="Times New Roman"/>
                </a:rPr>
                <a:t>14</a:t>
              </a:r>
              <a:endParaRPr lang="en-US" sz="2000" dirty="0">
                <a:latin typeface="Times New Roman"/>
                <a:cs typeface="Times New Roman"/>
              </a:endParaRPr>
            </a:p>
          </p:txBody>
        </p:sp>
        <p:sp>
          <p:nvSpPr>
            <p:cNvPr id="32" name="Rounded Rectangle 31"/>
            <p:cNvSpPr/>
            <p:nvPr/>
          </p:nvSpPr>
          <p:spPr>
            <a:xfrm>
              <a:off x="6358321" y="4117675"/>
              <a:ext cx="2062281" cy="533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smtClean="0">
                  <a:latin typeface="Times New Roman"/>
                  <a:cs typeface="Times New Roman"/>
                </a:rPr>
                <a:t>6</a:t>
              </a:r>
              <a:endParaRPr lang="en-US" sz="2000" dirty="0">
                <a:latin typeface="Times New Roman"/>
                <a:cs typeface="Times New Roman"/>
              </a:endParaRPr>
            </a:p>
          </p:txBody>
        </p:sp>
        <p:sp>
          <p:nvSpPr>
            <p:cNvPr id="33" name="Rounded Rectangle 32"/>
            <p:cNvSpPr/>
            <p:nvPr/>
          </p:nvSpPr>
          <p:spPr>
            <a:xfrm>
              <a:off x="6358321" y="4651305"/>
              <a:ext cx="2062281" cy="533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smtClean="0">
                  <a:latin typeface="Times New Roman"/>
                  <a:cs typeface="Times New Roman"/>
                </a:rPr>
                <a:t>3</a:t>
              </a:r>
              <a:endParaRPr lang="en-US" sz="2000" dirty="0">
                <a:latin typeface="Times New Roman"/>
                <a:cs typeface="Times New Roman"/>
              </a:endParaRPr>
            </a:p>
          </p:txBody>
        </p:sp>
        <p:sp>
          <p:nvSpPr>
            <p:cNvPr id="34" name="Rounded Rectangle 33"/>
            <p:cNvSpPr/>
            <p:nvPr/>
          </p:nvSpPr>
          <p:spPr>
            <a:xfrm>
              <a:off x="6358321" y="5181530"/>
              <a:ext cx="2062281" cy="533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smtClean="0">
                  <a:latin typeface="Times New Roman"/>
                  <a:cs typeface="Times New Roman"/>
                </a:rPr>
                <a:t>1</a:t>
              </a:r>
              <a:endParaRPr lang="en-US" sz="2000" dirty="0">
                <a:latin typeface="Times New Roman"/>
                <a:cs typeface="Times New Roman"/>
              </a:endParaRPr>
            </a:p>
          </p:txBody>
        </p:sp>
        <p:sp>
          <p:nvSpPr>
            <p:cNvPr id="35" name="Rounded Rectangle 34"/>
            <p:cNvSpPr/>
            <p:nvPr/>
          </p:nvSpPr>
          <p:spPr>
            <a:xfrm>
              <a:off x="6358321" y="5715160"/>
              <a:ext cx="2062281" cy="5334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dirty="0" smtClean="0">
                  <a:latin typeface="Times New Roman"/>
                  <a:cs typeface="Times New Roman"/>
                </a:rPr>
                <a:t>3</a:t>
              </a:r>
              <a:endParaRPr lang="en-US" sz="2000" dirty="0">
                <a:latin typeface="Times New Roman"/>
                <a:cs typeface="Times New Roman"/>
              </a:endParaRPr>
            </a:p>
          </p:txBody>
        </p:sp>
        <p:sp>
          <p:nvSpPr>
            <p:cNvPr id="36" name="Rounded Rectangle 35"/>
            <p:cNvSpPr/>
            <p:nvPr/>
          </p:nvSpPr>
          <p:spPr>
            <a:xfrm>
              <a:off x="6363991" y="6248560"/>
              <a:ext cx="2062281" cy="5334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dirty="0" smtClean="0">
                  <a:latin typeface="Times New Roman"/>
                  <a:cs typeface="Times New Roman"/>
                </a:rPr>
                <a:t>22</a:t>
              </a:r>
              <a:endParaRPr lang="en-US" sz="2000" dirty="0">
                <a:latin typeface="Times New Roman"/>
                <a:cs typeface="Times New Roman"/>
              </a:endParaRPr>
            </a:p>
          </p:txBody>
        </p:sp>
      </p:grpSp>
      <p:sp>
        <p:nvSpPr>
          <p:cNvPr id="39" name="Rectangle 38"/>
          <p:cNvSpPr/>
          <p:nvPr/>
        </p:nvSpPr>
        <p:spPr>
          <a:xfrm>
            <a:off x="4059118" y="2377774"/>
            <a:ext cx="4526081" cy="1179698"/>
          </a:xfrm>
          <a:prstGeom prst="rect">
            <a:avLst/>
          </a:prstGeom>
          <a:noFill/>
          <a:ln w="57150" cmpd="sng">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0" name="Rectangle 39"/>
          <p:cNvSpPr/>
          <p:nvPr/>
        </p:nvSpPr>
        <p:spPr>
          <a:xfrm>
            <a:off x="4059118" y="5051755"/>
            <a:ext cx="4526081" cy="764845"/>
          </a:xfrm>
          <a:prstGeom prst="rect">
            <a:avLst/>
          </a:prstGeom>
          <a:noFill/>
          <a:ln w="57150" cmpd="sng">
            <a:solidFill>
              <a:srgbClr val="FF0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pSp>
        <p:nvGrpSpPr>
          <p:cNvPr id="41" name="Group 40"/>
          <p:cNvGrpSpPr/>
          <p:nvPr/>
        </p:nvGrpSpPr>
        <p:grpSpPr>
          <a:xfrm>
            <a:off x="482600" y="6451600"/>
            <a:ext cx="8610600" cy="369332"/>
            <a:chOff x="482600" y="6451600"/>
            <a:chExt cx="8610600" cy="369332"/>
          </a:xfrm>
        </p:grpSpPr>
        <p:sp>
          <p:nvSpPr>
            <p:cNvPr id="42"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43"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44"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34262395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ppt_x"/>
                                          </p:val>
                                        </p:tav>
                                        <p:tav tm="100000">
                                          <p:val>
                                            <p:strVal val="#ppt_x"/>
                                          </p:val>
                                        </p:tav>
                                      </p:tavLst>
                                    </p:anim>
                                    <p:anim calcmode="lin" valueType="num">
                                      <p:cBhvr additive="base">
                                        <p:cTn id="1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p:tgtEl>
                                          <p:spTgt spid="38"/>
                                        </p:tgtEl>
                                        <p:attrNameLst>
                                          <p:attrName>ppt_y</p:attrName>
                                        </p:attrNameLst>
                                      </p:cBhvr>
                                      <p:tavLst>
                                        <p:tav tm="0">
                                          <p:val>
                                            <p:strVal val="#ppt_y+#ppt_h*1.125000"/>
                                          </p:val>
                                        </p:tav>
                                        <p:tav tm="100000">
                                          <p:val>
                                            <p:strVal val="#ppt_y"/>
                                          </p:val>
                                        </p:tav>
                                      </p:tavLst>
                                    </p:anim>
                                    <p:animEffect transition="in" filter="wipe(up)">
                                      <p:cBhvr>
                                        <p:cTn id="19" dur="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ppt_x"/>
                                          </p:val>
                                        </p:tav>
                                        <p:tav tm="100000">
                                          <p:val>
                                            <p:strVal val="#ppt_x"/>
                                          </p:val>
                                        </p:tav>
                                      </p:tavLst>
                                    </p:anim>
                                    <p:anim calcmode="lin" valueType="num">
                                      <p:cBhvr additive="base">
                                        <p:cTn id="29"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3" cstate="print"/>
          <a:stretch>
            <a:fillRect/>
          </a:stretch>
        </p:blipFill>
        <p:spPr>
          <a:xfrm>
            <a:off x="0" y="-11430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3" name="TextBox 2"/>
          <p:cNvSpPr txBox="1"/>
          <p:nvPr/>
        </p:nvSpPr>
        <p:spPr>
          <a:xfrm>
            <a:off x="1225175" y="-25504"/>
            <a:ext cx="5455025" cy="461665"/>
          </a:xfrm>
          <a:prstGeom prst="rect">
            <a:avLst/>
          </a:prstGeom>
          <a:noFill/>
        </p:spPr>
        <p:txBody>
          <a:bodyPr wrap="square" rtlCol="0">
            <a:spAutoFit/>
          </a:bodyPr>
          <a:lstStyle/>
          <a:p>
            <a:r>
              <a:rPr lang="en-US" sz="2400" b="1" dirty="0">
                <a:solidFill>
                  <a:srgbClr val="000000"/>
                </a:solidFill>
                <a:latin typeface="Times New Roman"/>
                <a:cs typeface="Times New Roman"/>
              </a:rPr>
              <a:t>B</a:t>
            </a:r>
            <a:r>
              <a:rPr lang="en-US" sz="2400" b="1" dirty="0" smtClean="0">
                <a:solidFill>
                  <a:srgbClr val="000000"/>
                </a:solidFill>
                <a:latin typeface="Times New Roman"/>
                <a:cs typeface="Times New Roman"/>
              </a:rPr>
              <a:t>ias in CAGI-4 </a:t>
            </a:r>
            <a:r>
              <a:rPr lang="en-US" sz="2400" b="1" dirty="0" err="1" smtClean="0">
                <a:solidFill>
                  <a:srgbClr val="000000"/>
                </a:solidFill>
                <a:latin typeface="Times New Roman"/>
                <a:cs typeface="Times New Roman"/>
              </a:rPr>
              <a:t>Crohn’s</a:t>
            </a:r>
            <a:r>
              <a:rPr lang="en-US" sz="2400" b="1" dirty="0" smtClean="0">
                <a:solidFill>
                  <a:srgbClr val="000000"/>
                </a:solidFill>
                <a:latin typeface="Times New Roman"/>
                <a:cs typeface="Times New Roman"/>
              </a:rPr>
              <a:t> </a:t>
            </a:r>
            <a:r>
              <a:rPr lang="en-US" sz="2400" b="1" dirty="0" err="1" smtClean="0">
                <a:solidFill>
                  <a:srgbClr val="000000"/>
                </a:solidFill>
                <a:latin typeface="Times New Roman"/>
                <a:cs typeface="Times New Roman"/>
              </a:rPr>
              <a:t>exome</a:t>
            </a:r>
            <a:r>
              <a:rPr lang="en-US" sz="2400" b="1" dirty="0" smtClean="0">
                <a:solidFill>
                  <a:srgbClr val="000000"/>
                </a:solidFill>
                <a:latin typeface="Times New Roman"/>
                <a:cs typeface="Times New Roman"/>
              </a:rPr>
              <a:t> data?</a:t>
            </a:r>
            <a:endParaRPr lang="en-US" sz="2400" b="1" dirty="0">
              <a:solidFill>
                <a:srgbClr val="000000"/>
              </a:solidFill>
              <a:latin typeface="Times New Roman"/>
              <a:cs typeface="Times New Roman"/>
            </a:endParaRPr>
          </a:p>
        </p:txBody>
      </p:sp>
      <p:grpSp>
        <p:nvGrpSpPr>
          <p:cNvPr id="11" name="Group 10"/>
          <p:cNvGrpSpPr/>
          <p:nvPr/>
        </p:nvGrpSpPr>
        <p:grpSpPr>
          <a:xfrm>
            <a:off x="1066800" y="445134"/>
            <a:ext cx="7220325" cy="6122938"/>
            <a:chOff x="1066800" y="572134"/>
            <a:chExt cx="7220325" cy="6122938"/>
          </a:xfrm>
        </p:grpSpPr>
        <p:pic>
          <p:nvPicPr>
            <p:cNvPr id="10" name="Picture 9" descr="crohn_noncrohns_common_exomevar_selection_2015.pdf"/>
            <p:cNvPicPr>
              <a:picLocks noChangeAspect="1"/>
            </p:cNvPicPr>
            <p:nvPr/>
          </p:nvPicPr>
          <p:blipFill rotWithShape="1">
            <a:blip r:embed="rId4">
              <a:extLst>
                <a:ext uri="{28A0092B-C50C-407E-A947-70E740481C1C}">
                  <a14:useLocalDpi xmlns:a14="http://schemas.microsoft.com/office/drawing/2010/main" val="0"/>
                </a:ext>
              </a:extLst>
            </a:blip>
            <a:srcRect t="7407" b="5741"/>
            <a:stretch/>
          </p:blipFill>
          <p:spPr>
            <a:xfrm>
              <a:off x="1066800" y="1028700"/>
              <a:ext cx="7207625" cy="5666372"/>
            </a:xfrm>
            <a:prstGeom prst="rect">
              <a:avLst/>
            </a:prstGeom>
          </p:spPr>
        </p:pic>
        <p:sp>
          <p:nvSpPr>
            <p:cNvPr id="6" name="Text Box 2"/>
            <p:cNvSpPr txBox="1"/>
            <p:nvPr/>
          </p:nvSpPr>
          <p:spPr>
            <a:xfrm>
              <a:off x="1662206" y="572134"/>
              <a:ext cx="2850776" cy="518443"/>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smtClean="0">
                  <a:effectLst/>
                  <a:latin typeface="Times New Roman"/>
                  <a:ea typeface="ＭＳ 明朝"/>
                  <a:cs typeface="Times New Roman"/>
                </a:rPr>
                <a:t>Heterozygous common impact </a:t>
              </a:r>
              <a:r>
                <a:rPr lang="en-US" sz="1600" dirty="0" err="1" smtClean="0">
                  <a:effectLst/>
                  <a:latin typeface="Times New Roman"/>
                  <a:ea typeface="ＭＳ 明朝"/>
                  <a:cs typeface="Times New Roman"/>
                </a:rPr>
                <a:t>exome</a:t>
              </a:r>
              <a:r>
                <a:rPr lang="en-US" sz="1600" dirty="0" smtClean="0">
                  <a:effectLst/>
                  <a:latin typeface="Times New Roman"/>
                  <a:ea typeface="ＭＳ 明朝"/>
                  <a:cs typeface="Times New Roman"/>
                </a:rPr>
                <a:t> variants in </a:t>
              </a:r>
              <a:r>
                <a:rPr lang="en-US" sz="1600" dirty="0" err="1" smtClean="0">
                  <a:effectLst/>
                  <a:latin typeface="Times New Roman"/>
                  <a:ea typeface="ＭＳ 明朝"/>
                  <a:cs typeface="Times New Roman"/>
                </a:rPr>
                <a:t>Crohn’s</a:t>
              </a:r>
              <a:r>
                <a:rPr lang="en-US" sz="1600" dirty="0" smtClean="0">
                  <a:effectLst/>
                  <a:latin typeface="Times New Roman"/>
                  <a:ea typeface="ＭＳ 明朝"/>
                  <a:cs typeface="Times New Roman"/>
                </a:rPr>
                <a:t> genes</a:t>
              </a:r>
              <a:endParaRPr lang="en-US" sz="1600" dirty="0">
                <a:effectLst/>
                <a:latin typeface="Times New Roman"/>
                <a:ea typeface="ＭＳ 明朝"/>
                <a:cs typeface="Times New Roman"/>
              </a:endParaRPr>
            </a:p>
          </p:txBody>
        </p:sp>
        <p:sp>
          <p:nvSpPr>
            <p:cNvPr id="7" name="Text Box 3"/>
            <p:cNvSpPr txBox="1"/>
            <p:nvPr/>
          </p:nvSpPr>
          <p:spPr>
            <a:xfrm>
              <a:off x="5277972" y="589195"/>
              <a:ext cx="3009153" cy="518443"/>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dirty="0" smtClean="0">
                  <a:effectLst/>
                  <a:latin typeface="Times New Roman"/>
                  <a:ea typeface="ＭＳ 明朝"/>
                  <a:cs typeface="Times New Roman"/>
                </a:rPr>
                <a:t>Homozygous common impact </a:t>
              </a:r>
              <a:r>
                <a:rPr lang="en-US" sz="1600" dirty="0" err="1" smtClean="0">
                  <a:effectLst/>
                  <a:latin typeface="Times New Roman"/>
                  <a:ea typeface="ＭＳ 明朝"/>
                  <a:cs typeface="Times New Roman"/>
                </a:rPr>
                <a:t>exome</a:t>
              </a:r>
              <a:r>
                <a:rPr lang="en-US" sz="1600" dirty="0" smtClean="0">
                  <a:effectLst/>
                  <a:latin typeface="Times New Roman"/>
                  <a:ea typeface="ＭＳ 明朝"/>
                  <a:cs typeface="Times New Roman"/>
                </a:rPr>
                <a:t> variants in </a:t>
              </a:r>
              <a:r>
                <a:rPr lang="en-US" sz="1600" dirty="0" err="1" smtClean="0">
                  <a:effectLst/>
                  <a:latin typeface="Times New Roman"/>
                  <a:ea typeface="ＭＳ 明朝"/>
                  <a:cs typeface="Times New Roman"/>
                </a:rPr>
                <a:t>Crohn’s</a:t>
              </a:r>
              <a:r>
                <a:rPr lang="en-US" sz="1600" dirty="0" smtClean="0">
                  <a:effectLst/>
                  <a:latin typeface="Times New Roman"/>
                  <a:ea typeface="ＭＳ 明朝"/>
                  <a:cs typeface="Times New Roman"/>
                </a:rPr>
                <a:t> genes</a:t>
              </a:r>
              <a:endParaRPr lang="en-US" sz="1600" dirty="0">
                <a:effectLst/>
                <a:latin typeface="Times New Roman"/>
                <a:ea typeface="ＭＳ 明朝"/>
                <a:cs typeface="Times New Roman"/>
              </a:endParaRPr>
            </a:p>
          </p:txBody>
        </p:sp>
        <p:sp>
          <p:nvSpPr>
            <p:cNvPr id="8" name="Text Box 4"/>
            <p:cNvSpPr txBox="1"/>
            <p:nvPr/>
          </p:nvSpPr>
          <p:spPr>
            <a:xfrm>
              <a:off x="1320800" y="3815009"/>
              <a:ext cx="3429000" cy="518443"/>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600" dirty="0">
                  <a:latin typeface="Times New Roman"/>
                  <a:ea typeface="ＭＳ 明朝"/>
                  <a:cs typeface="Times New Roman"/>
                </a:rPr>
                <a:t>Heterozygous common </a:t>
              </a:r>
              <a:r>
                <a:rPr lang="en-US" sz="1600" dirty="0" err="1" smtClean="0">
                  <a:latin typeface="Times New Roman"/>
                  <a:ea typeface="ＭＳ 明朝"/>
                  <a:cs typeface="Times New Roman"/>
                </a:rPr>
                <a:t>impactexome</a:t>
              </a:r>
              <a:r>
                <a:rPr lang="en-US" sz="1600" dirty="0" smtClean="0">
                  <a:latin typeface="Times New Roman"/>
                  <a:ea typeface="ＭＳ 明朝"/>
                  <a:cs typeface="Times New Roman"/>
                </a:rPr>
                <a:t> </a:t>
              </a:r>
              <a:r>
                <a:rPr lang="en-US" sz="1600" dirty="0">
                  <a:latin typeface="Times New Roman"/>
                  <a:ea typeface="ＭＳ 明朝"/>
                  <a:cs typeface="Times New Roman"/>
                </a:rPr>
                <a:t>variants in </a:t>
              </a:r>
              <a:r>
                <a:rPr lang="en-US" sz="1600" dirty="0" smtClean="0">
                  <a:latin typeface="Times New Roman"/>
                  <a:ea typeface="ＭＳ 明朝"/>
                  <a:cs typeface="Times New Roman"/>
                </a:rPr>
                <a:t>NON-</a:t>
              </a:r>
              <a:r>
                <a:rPr lang="en-US" sz="1600" dirty="0" err="1" smtClean="0">
                  <a:latin typeface="Times New Roman"/>
                  <a:ea typeface="ＭＳ 明朝"/>
                  <a:cs typeface="Times New Roman"/>
                </a:rPr>
                <a:t>Crohn’s</a:t>
              </a:r>
              <a:r>
                <a:rPr lang="en-US" sz="1600" dirty="0" smtClean="0">
                  <a:latin typeface="Times New Roman"/>
                  <a:ea typeface="ＭＳ 明朝"/>
                  <a:cs typeface="Times New Roman"/>
                </a:rPr>
                <a:t> </a:t>
              </a:r>
              <a:r>
                <a:rPr lang="en-US" sz="1600" dirty="0">
                  <a:latin typeface="Times New Roman"/>
                  <a:ea typeface="ＭＳ 明朝"/>
                  <a:cs typeface="Times New Roman"/>
                </a:rPr>
                <a:t>genes</a:t>
              </a:r>
            </a:p>
          </p:txBody>
        </p:sp>
        <p:sp>
          <p:nvSpPr>
            <p:cNvPr id="9" name="Text Box 5"/>
            <p:cNvSpPr txBox="1"/>
            <p:nvPr/>
          </p:nvSpPr>
          <p:spPr>
            <a:xfrm>
              <a:off x="4953000" y="3820020"/>
              <a:ext cx="3334124" cy="518443"/>
            </a:xfrm>
            <a:prstGeom prst="rect">
              <a:avLst/>
            </a:prstGeom>
            <a:noFill/>
            <a:ln>
              <a:noFill/>
            </a:ln>
            <a:effectLst/>
            <a:extLst>
              <a:ext uri="{C572A759-6A51-4108-AA02-DFA0A04FC94B}">
                <ma14:wrappingTextBoxFlag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600" dirty="0">
                  <a:latin typeface="Times New Roman"/>
                  <a:ea typeface="ＭＳ 明朝"/>
                  <a:cs typeface="Times New Roman"/>
                </a:rPr>
                <a:t>Homozygous common </a:t>
              </a:r>
              <a:r>
                <a:rPr lang="en-US" sz="1600" dirty="0" smtClean="0">
                  <a:latin typeface="Times New Roman"/>
                  <a:ea typeface="ＭＳ 明朝"/>
                  <a:cs typeface="Times New Roman"/>
                </a:rPr>
                <a:t>impact </a:t>
              </a:r>
              <a:r>
                <a:rPr lang="en-US" sz="1600" dirty="0" err="1" smtClean="0">
                  <a:latin typeface="Times New Roman"/>
                  <a:ea typeface="ＭＳ 明朝"/>
                  <a:cs typeface="Times New Roman"/>
                </a:rPr>
                <a:t>exome</a:t>
              </a:r>
              <a:r>
                <a:rPr lang="en-US" sz="1600" dirty="0" smtClean="0">
                  <a:latin typeface="Times New Roman"/>
                  <a:ea typeface="ＭＳ 明朝"/>
                  <a:cs typeface="Times New Roman"/>
                </a:rPr>
                <a:t> </a:t>
              </a:r>
              <a:r>
                <a:rPr lang="en-US" sz="1600" dirty="0">
                  <a:latin typeface="Times New Roman"/>
                  <a:ea typeface="ＭＳ 明朝"/>
                  <a:cs typeface="Times New Roman"/>
                </a:rPr>
                <a:t>variants </a:t>
              </a:r>
              <a:r>
                <a:rPr lang="en-US" sz="1600" dirty="0" smtClean="0">
                  <a:latin typeface="Times New Roman"/>
                  <a:ea typeface="ＭＳ 明朝"/>
                  <a:cs typeface="Times New Roman"/>
                </a:rPr>
                <a:t>in NON-</a:t>
              </a:r>
              <a:r>
                <a:rPr lang="en-US" sz="1600" dirty="0" err="1" smtClean="0">
                  <a:latin typeface="Times New Roman"/>
                  <a:ea typeface="ＭＳ 明朝"/>
                  <a:cs typeface="Times New Roman"/>
                </a:rPr>
                <a:t>Crohn’s</a:t>
              </a:r>
              <a:r>
                <a:rPr lang="en-US" sz="1600" dirty="0" smtClean="0">
                  <a:latin typeface="Times New Roman"/>
                  <a:ea typeface="ＭＳ 明朝"/>
                  <a:cs typeface="Times New Roman"/>
                </a:rPr>
                <a:t> </a:t>
              </a:r>
              <a:r>
                <a:rPr lang="en-US" sz="1600" dirty="0">
                  <a:latin typeface="Times New Roman"/>
                  <a:ea typeface="ＭＳ 明朝"/>
                  <a:cs typeface="Times New Roman"/>
                </a:rPr>
                <a:t>genes</a:t>
              </a:r>
            </a:p>
          </p:txBody>
        </p:sp>
      </p:grpSp>
      <p:grpSp>
        <p:nvGrpSpPr>
          <p:cNvPr id="5" name="Group 4"/>
          <p:cNvGrpSpPr/>
          <p:nvPr/>
        </p:nvGrpSpPr>
        <p:grpSpPr>
          <a:xfrm>
            <a:off x="2006600" y="3018393"/>
            <a:ext cx="5600700" cy="3620532"/>
            <a:chOff x="2006600" y="3132693"/>
            <a:chExt cx="5600700" cy="3620532"/>
          </a:xfrm>
        </p:grpSpPr>
        <p:sp>
          <p:nvSpPr>
            <p:cNvPr id="4" name="TextBox 3"/>
            <p:cNvSpPr txBox="1"/>
            <p:nvPr/>
          </p:nvSpPr>
          <p:spPr>
            <a:xfrm>
              <a:off x="2006600" y="3132693"/>
              <a:ext cx="889000" cy="369332"/>
            </a:xfrm>
            <a:prstGeom prst="rect">
              <a:avLst/>
            </a:prstGeom>
            <a:solidFill>
              <a:schemeClr val="bg1"/>
            </a:solidFill>
          </p:spPr>
          <p:txBody>
            <a:bodyPr wrap="square" rtlCol="0">
              <a:spAutoFit/>
            </a:bodyPr>
            <a:lstStyle/>
            <a:p>
              <a:r>
                <a:rPr lang="en-US" dirty="0" smtClean="0">
                  <a:latin typeface="Times New Roman"/>
                  <a:cs typeface="Times New Roman"/>
                </a:rPr>
                <a:t>Control</a:t>
              </a:r>
              <a:endParaRPr lang="en-US" dirty="0">
                <a:latin typeface="Times New Roman"/>
                <a:cs typeface="Times New Roman"/>
              </a:endParaRPr>
            </a:p>
          </p:txBody>
        </p:sp>
        <p:sp>
          <p:nvSpPr>
            <p:cNvPr id="12" name="TextBox 11"/>
            <p:cNvSpPr txBox="1"/>
            <p:nvPr/>
          </p:nvSpPr>
          <p:spPr>
            <a:xfrm>
              <a:off x="3263900" y="3132693"/>
              <a:ext cx="736600" cy="369332"/>
            </a:xfrm>
            <a:prstGeom prst="rect">
              <a:avLst/>
            </a:prstGeom>
            <a:solidFill>
              <a:schemeClr val="bg1"/>
            </a:solidFill>
          </p:spPr>
          <p:txBody>
            <a:bodyPr wrap="square" rtlCol="0">
              <a:spAutoFit/>
            </a:bodyPr>
            <a:lstStyle/>
            <a:p>
              <a:r>
                <a:rPr lang="en-US" dirty="0" smtClean="0">
                  <a:latin typeface="Times New Roman"/>
                  <a:cs typeface="Times New Roman"/>
                </a:rPr>
                <a:t>Case</a:t>
              </a:r>
              <a:endParaRPr lang="en-US" dirty="0">
                <a:latin typeface="Times New Roman"/>
                <a:cs typeface="Times New Roman"/>
              </a:endParaRPr>
            </a:p>
          </p:txBody>
        </p:sp>
        <p:sp>
          <p:nvSpPr>
            <p:cNvPr id="13" name="TextBox 12"/>
            <p:cNvSpPr txBox="1"/>
            <p:nvPr/>
          </p:nvSpPr>
          <p:spPr>
            <a:xfrm>
              <a:off x="5613400" y="3132693"/>
              <a:ext cx="889000" cy="369332"/>
            </a:xfrm>
            <a:prstGeom prst="rect">
              <a:avLst/>
            </a:prstGeom>
            <a:solidFill>
              <a:schemeClr val="bg1"/>
            </a:solidFill>
          </p:spPr>
          <p:txBody>
            <a:bodyPr wrap="square" rtlCol="0">
              <a:spAutoFit/>
            </a:bodyPr>
            <a:lstStyle/>
            <a:p>
              <a:r>
                <a:rPr lang="en-US" dirty="0" smtClean="0">
                  <a:latin typeface="Times New Roman"/>
                  <a:cs typeface="Times New Roman"/>
                </a:rPr>
                <a:t>Control</a:t>
              </a:r>
              <a:endParaRPr lang="en-US" dirty="0">
                <a:latin typeface="Times New Roman"/>
                <a:cs typeface="Times New Roman"/>
              </a:endParaRPr>
            </a:p>
          </p:txBody>
        </p:sp>
        <p:sp>
          <p:nvSpPr>
            <p:cNvPr id="14" name="TextBox 13"/>
            <p:cNvSpPr txBox="1"/>
            <p:nvPr/>
          </p:nvSpPr>
          <p:spPr>
            <a:xfrm>
              <a:off x="6870700" y="3132693"/>
              <a:ext cx="736600" cy="369332"/>
            </a:xfrm>
            <a:prstGeom prst="rect">
              <a:avLst/>
            </a:prstGeom>
            <a:solidFill>
              <a:schemeClr val="bg1"/>
            </a:solidFill>
          </p:spPr>
          <p:txBody>
            <a:bodyPr wrap="square" rtlCol="0">
              <a:spAutoFit/>
            </a:bodyPr>
            <a:lstStyle/>
            <a:p>
              <a:r>
                <a:rPr lang="en-US" dirty="0" smtClean="0">
                  <a:latin typeface="Times New Roman"/>
                  <a:cs typeface="Times New Roman"/>
                </a:rPr>
                <a:t>Case</a:t>
              </a:r>
              <a:endParaRPr lang="en-US" dirty="0">
                <a:latin typeface="Times New Roman"/>
                <a:cs typeface="Times New Roman"/>
              </a:endParaRPr>
            </a:p>
          </p:txBody>
        </p:sp>
        <p:sp>
          <p:nvSpPr>
            <p:cNvPr id="15" name="TextBox 14"/>
            <p:cNvSpPr txBox="1"/>
            <p:nvPr/>
          </p:nvSpPr>
          <p:spPr>
            <a:xfrm>
              <a:off x="2006600" y="6383893"/>
              <a:ext cx="889000" cy="369332"/>
            </a:xfrm>
            <a:prstGeom prst="rect">
              <a:avLst/>
            </a:prstGeom>
            <a:solidFill>
              <a:schemeClr val="bg1"/>
            </a:solidFill>
          </p:spPr>
          <p:txBody>
            <a:bodyPr wrap="square" rtlCol="0">
              <a:spAutoFit/>
            </a:bodyPr>
            <a:lstStyle/>
            <a:p>
              <a:r>
                <a:rPr lang="en-US" dirty="0" smtClean="0">
                  <a:latin typeface="Times New Roman"/>
                  <a:cs typeface="Times New Roman"/>
                </a:rPr>
                <a:t>Control</a:t>
              </a:r>
              <a:endParaRPr lang="en-US" dirty="0">
                <a:latin typeface="Times New Roman"/>
                <a:cs typeface="Times New Roman"/>
              </a:endParaRPr>
            </a:p>
          </p:txBody>
        </p:sp>
        <p:sp>
          <p:nvSpPr>
            <p:cNvPr id="16" name="TextBox 15"/>
            <p:cNvSpPr txBox="1"/>
            <p:nvPr/>
          </p:nvSpPr>
          <p:spPr>
            <a:xfrm>
              <a:off x="3263900" y="6383893"/>
              <a:ext cx="736600" cy="369332"/>
            </a:xfrm>
            <a:prstGeom prst="rect">
              <a:avLst/>
            </a:prstGeom>
            <a:solidFill>
              <a:schemeClr val="bg1"/>
            </a:solidFill>
          </p:spPr>
          <p:txBody>
            <a:bodyPr wrap="square" rtlCol="0">
              <a:spAutoFit/>
            </a:bodyPr>
            <a:lstStyle/>
            <a:p>
              <a:r>
                <a:rPr lang="en-US" dirty="0" smtClean="0">
                  <a:latin typeface="Times New Roman"/>
                  <a:cs typeface="Times New Roman"/>
                </a:rPr>
                <a:t>Case</a:t>
              </a:r>
              <a:endParaRPr lang="en-US" dirty="0">
                <a:latin typeface="Times New Roman"/>
                <a:cs typeface="Times New Roman"/>
              </a:endParaRPr>
            </a:p>
          </p:txBody>
        </p:sp>
        <p:sp>
          <p:nvSpPr>
            <p:cNvPr id="17" name="TextBox 16"/>
            <p:cNvSpPr txBox="1"/>
            <p:nvPr/>
          </p:nvSpPr>
          <p:spPr>
            <a:xfrm>
              <a:off x="5613400" y="6383893"/>
              <a:ext cx="889000" cy="369332"/>
            </a:xfrm>
            <a:prstGeom prst="rect">
              <a:avLst/>
            </a:prstGeom>
            <a:solidFill>
              <a:schemeClr val="bg1"/>
            </a:solidFill>
          </p:spPr>
          <p:txBody>
            <a:bodyPr wrap="square" rtlCol="0">
              <a:spAutoFit/>
            </a:bodyPr>
            <a:lstStyle/>
            <a:p>
              <a:r>
                <a:rPr lang="en-US" dirty="0" smtClean="0">
                  <a:latin typeface="Times New Roman"/>
                  <a:cs typeface="Times New Roman"/>
                </a:rPr>
                <a:t>Control</a:t>
              </a:r>
              <a:endParaRPr lang="en-US" dirty="0">
                <a:latin typeface="Times New Roman"/>
                <a:cs typeface="Times New Roman"/>
              </a:endParaRPr>
            </a:p>
          </p:txBody>
        </p:sp>
        <p:sp>
          <p:nvSpPr>
            <p:cNvPr id="18" name="TextBox 17"/>
            <p:cNvSpPr txBox="1"/>
            <p:nvPr/>
          </p:nvSpPr>
          <p:spPr>
            <a:xfrm>
              <a:off x="6870700" y="6383893"/>
              <a:ext cx="736600" cy="369332"/>
            </a:xfrm>
            <a:prstGeom prst="rect">
              <a:avLst/>
            </a:prstGeom>
            <a:solidFill>
              <a:schemeClr val="bg1"/>
            </a:solidFill>
          </p:spPr>
          <p:txBody>
            <a:bodyPr wrap="square" rtlCol="0">
              <a:spAutoFit/>
            </a:bodyPr>
            <a:lstStyle/>
            <a:p>
              <a:r>
                <a:rPr lang="en-US" dirty="0" smtClean="0">
                  <a:latin typeface="Times New Roman"/>
                  <a:cs typeface="Times New Roman"/>
                </a:rPr>
                <a:t>Case</a:t>
              </a:r>
              <a:endParaRPr lang="en-US" dirty="0">
                <a:latin typeface="Times New Roman"/>
                <a:cs typeface="Times New Roman"/>
              </a:endParaRPr>
            </a:p>
          </p:txBody>
        </p:sp>
      </p:grpSp>
      <p:grpSp>
        <p:nvGrpSpPr>
          <p:cNvPr id="19" name="Group 18"/>
          <p:cNvGrpSpPr/>
          <p:nvPr/>
        </p:nvGrpSpPr>
        <p:grpSpPr>
          <a:xfrm>
            <a:off x="482600" y="6502400"/>
            <a:ext cx="8610600" cy="420132"/>
            <a:chOff x="482600" y="6502400"/>
            <a:chExt cx="8610600" cy="420132"/>
          </a:xfrm>
        </p:grpSpPr>
        <p:sp>
          <p:nvSpPr>
            <p:cNvPr id="20" name="Text Box 4"/>
            <p:cNvSpPr txBox="1">
              <a:spLocks noChangeArrowheads="1"/>
            </p:cNvSpPr>
            <p:nvPr/>
          </p:nvSpPr>
          <p:spPr bwMode="auto">
            <a:xfrm>
              <a:off x="482600" y="65532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21" name="Text Box 5"/>
            <p:cNvSpPr txBox="1">
              <a:spLocks noChangeArrowheads="1"/>
            </p:cNvSpPr>
            <p:nvPr/>
          </p:nvSpPr>
          <p:spPr bwMode="auto">
            <a:xfrm>
              <a:off x="7683928" y="65151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22" name="Text Box 6"/>
            <p:cNvSpPr txBox="1">
              <a:spLocks noChangeArrowheads="1"/>
            </p:cNvSpPr>
            <p:nvPr/>
          </p:nvSpPr>
          <p:spPr bwMode="auto">
            <a:xfrm>
              <a:off x="3543300" y="65024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latin typeface="Times New Roman"/>
                  <a:cs typeface="Times New Roman"/>
                </a:rPr>
                <a:t>genomeinterpretation.org</a:t>
              </a:r>
              <a:endParaRPr lang="en-US" altLang="en-US" dirty="0">
                <a:latin typeface="Times New Roman"/>
                <a:cs typeface="Times New Roman"/>
              </a:endParaRPr>
            </a:p>
          </p:txBody>
        </p:sp>
      </p:grpSp>
    </p:spTree>
    <p:extLst>
      <p:ext uri="{BB962C8B-B14F-4D97-AF65-F5344CB8AC3E}">
        <p14:creationId xmlns:p14="http://schemas.microsoft.com/office/powerpoint/2010/main" val="421339707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2"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3" name="TextBox 2"/>
          <p:cNvSpPr txBox="1"/>
          <p:nvPr/>
        </p:nvSpPr>
        <p:spPr>
          <a:xfrm>
            <a:off x="1225175" y="202461"/>
            <a:ext cx="6725025" cy="523220"/>
          </a:xfrm>
          <a:prstGeom prst="rect">
            <a:avLst/>
          </a:prstGeom>
          <a:noFill/>
        </p:spPr>
        <p:txBody>
          <a:bodyPr wrap="square" rtlCol="0">
            <a:spAutoFit/>
          </a:bodyPr>
          <a:lstStyle/>
          <a:p>
            <a:r>
              <a:rPr lang="en-US" sz="2800" b="1" dirty="0" smtClean="0">
                <a:solidFill>
                  <a:srgbClr val="000000"/>
                </a:solidFill>
                <a:latin typeface="Times New Roman"/>
                <a:cs typeface="Times New Roman"/>
              </a:rPr>
              <a:t>Conclusion:</a:t>
            </a:r>
            <a:endParaRPr lang="en-US" sz="2800" b="1" dirty="0">
              <a:solidFill>
                <a:srgbClr val="000000"/>
              </a:solidFill>
              <a:latin typeface="Times New Roman"/>
              <a:cs typeface="Times New Roman"/>
            </a:endParaRPr>
          </a:p>
        </p:txBody>
      </p:sp>
      <p:sp>
        <p:nvSpPr>
          <p:cNvPr id="5" name="Rectangle 4"/>
          <p:cNvSpPr/>
          <p:nvPr/>
        </p:nvSpPr>
        <p:spPr>
          <a:xfrm>
            <a:off x="1225175" y="812800"/>
            <a:ext cx="7715625" cy="5632310"/>
          </a:xfrm>
          <a:prstGeom prst="rect">
            <a:avLst/>
          </a:prstGeom>
        </p:spPr>
        <p:txBody>
          <a:bodyPr wrap="square">
            <a:spAutoFit/>
          </a:bodyPr>
          <a:lstStyle/>
          <a:p>
            <a:pPr>
              <a:buFont typeface="Wingdings" pitchFamily="2" charset="2"/>
              <a:buChar char="q"/>
            </a:pPr>
            <a:r>
              <a:rPr lang="en-US" sz="2400" b="1" dirty="0" smtClean="0">
                <a:solidFill>
                  <a:srgbClr val="002060"/>
                </a:solidFill>
                <a:latin typeface="Times New Roman" pitchFamily="18" charset="0"/>
                <a:cs typeface="Times New Roman" pitchFamily="18" charset="0"/>
              </a:rPr>
              <a:t> </a:t>
            </a:r>
            <a:r>
              <a:rPr lang="en-US" sz="2400" b="1" dirty="0" smtClean="0">
                <a:latin typeface="Times New Roman" pitchFamily="18" charset="0"/>
                <a:cs typeface="Times New Roman" pitchFamily="18" charset="0"/>
              </a:rPr>
              <a:t>Imputation of GWAS markers from </a:t>
            </a:r>
            <a:r>
              <a:rPr lang="en-US" sz="2400" b="1" dirty="0" err="1" smtClean="0">
                <a:latin typeface="Times New Roman" pitchFamily="18" charset="0"/>
                <a:cs typeface="Times New Roman" pitchFamily="18" charset="0"/>
              </a:rPr>
              <a:t>exome</a:t>
            </a:r>
            <a:r>
              <a:rPr lang="en-US" sz="2400" b="1" dirty="0" smtClean="0">
                <a:latin typeface="Times New Roman" pitchFamily="18" charset="0"/>
                <a:cs typeface="Times New Roman" pitchFamily="18" charset="0"/>
              </a:rPr>
              <a:t> sequencing data is helpful.</a:t>
            </a:r>
          </a:p>
          <a:p>
            <a:r>
              <a:rPr lang="en-US" sz="2400" b="1" dirty="0" smtClean="0">
                <a:latin typeface="Times New Roman" pitchFamily="18" charset="0"/>
                <a:cs typeface="Times New Roman" pitchFamily="18" charset="0"/>
              </a:rPr>
              <a:t> </a:t>
            </a:r>
          </a:p>
          <a:p>
            <a:pPr>
              <a:buFont typeface="Wingdings" pitchFamily="2" charset="2"/>
              <a:buChar char="q"/>
            </a:pPr>
            <a:r>
              <a:rPr lang="en-US" sz="2400" b="1" dirty="0" smtClean="0">
                <a:latin typeface="Times New Roman" pitchFamily="18" charset="0"/>
                <a:cs typeface="Times New Roman" pitchFamily="18" charset="0"/>
              </a:rPr>
              <a:t> For </a:t>
            </a:r>
            <a:r>
              <a:rPr lang="en-US" sz="2400" b="1" dirty="0" err="1" smtClean="0">
                <a:latin typeface="Times New Roman" pitchFamily="18" charset="0"/>
                <a:cs typeface="Times New Roman" pitchFamily="18" charset="0"/>
              </a:rPr>
              <a:t>Crohn’s</a:t>
            </a:r>
            <a:r>
              <a:rPr lang="en-US" sz="2400" b="1" dirty="0" smtClean="0">
                <a:latin typeface="Times New Roman" pitchFamily="18" charset="0"/>
                <a:cs typeface="Times New Roman" pitchFamily="18" charset="0"/>
              </a:rPr>
              <a:t> disease, machine learning method is not performing significantly different between methods capturing linear vs. non-linear relationship in the data.</a:t>
            </a:r>
          </a:p>
          <a:p>
            <a:endParaRPr lang="en-US" sz="2400" b="1" dirty="0" smtClean="0">
              <a:latin typeface="Times New Roman" pitchFamily="18" charset="0"/>
              <a:cs typeface="Times New Roman" pitchFamily="18" charset="0"/>
            </a:endParaRPr>
          </a:p>
          <a:p>
            <a:pPr>
              <a:buFont typeface="Wingdings" pitchFamily="2" charset="2"/>
              <a:buChar char="q"/>
            </a:pPr>
            <a:r>
              <a:rPr lang="en-US" sz="2400" b="1" dirty="0" smtClean="0">
                <a:latin typeface="Times New Roman" pitchFamily="18" charset="0"/>
                <a:cs typeface="Times New Roman" pitchFamily="18" charset="0"/>
              </a:rPr>
              <a:t> 140 loci information is performing better than 90 loci. </a:t>
            </a:r>
          </a:p>
          <a:p>
            <a:pPr>
              <a:buFont typeface="Wingdings" pitchFamily="2" charset="2"/>
              <a:buChar char="q"/>
            </a:pPr>
            <a:endParaRPr lang="en-US" sz="2400" b="1" dirty="0">
              <a:latin typeface="Times New Roman" pitchFamily="18" charset="0"/>
              <a:cs typeface="Times New Roman" pitchFamily="18" charset="0"/>
            </a:endParaRPr>
          </a:p>
          <a:p>
            <a:pPr>
              <a:buFont typeface="Wingdings" pitchFamily="2" charset="2"/>
              <a:buChar char="q"/>
            </a:pPr>
            <a:r>
              <a:rPr lang="en-US" sz="2400" b="1" dirty="0" smtClean="0">
                <a:latin typeface="Times New Roman" pitchFamily="18" charset="0"/>
                <a:cs typeface="Times New Roman" pitchFamily="18" charset="0"/>
              </a:rPr>
              <a:t> Loci related with innate immunity and immune response/inflammation are carrying significantly more risk alleles for cases than controls.</a:t>
            </a:r>
          </a:p>
          <a:p>
            <a:endParaRPr lang="en-US" sz="2400" b="1" dirty="0" smtClean="0">
              <a:latin typeface="Times New Roman" pitchFamily="18" charset="0"/>
              <a:cs typeface="Times New Roman" pitchFamily="18" charset="0"/>
            </a:endParaRPr>
          </a:p>
          <a:p>
            <a:pPr>
              <a:buFont typeface="Wingdings" pitchFamily="2" charset="2"/>
              <a:buChar char="q"/>
            </a:pPr>
            <a:r>
              <a:rPr lang="en-US" sz="2400" b="1" dirty="0" smtClean="0">
                <a:latin typeface="Times New Roman" pitchFamily="18" charset="0"/>
                <a:cs typeface="Times New Roman" pitchFamily="18" charset="0"/>
              </a:rPr>
              <a:t> We need to understand mechanistic relationships more for better disease risk model.</a:t>
            </a:r>
            <a:endParaRPr lang="en-US" sz="2400" b="1" dirty="0">
              <a:latin typeface="Times New Roman" pitchFamily="18" charset="0"/>
              <a:cs typeface="Times New Roman" pitchFamily="18" charset="0"/>
            </a:endParaRPr>
          </a:p>
        </p:txBody>
      </p:sp>
      <p:grpSp>
        <p:nvGrpSpPr>
          <p:cNvPr id="6" name="Group 5"/>
          <p:cNvGrpSpPr/>
          <p:nvPr/>
        </p:nvGrpSpPr>
        <p:grpSpPr>
          <a:xfrm>
            <a:off x="482600" y="6451600"/>
            <a:ext cx="8610600" cy="369332"/>
            <a:chOff x="482600" y="6451600"/>
            <a:chExt cx="8610600" cy="369332"/>
          </a:xfrm>
        </p:grpSpPr>
        <p:sp>
          <p:nvSpPr>
            <p:cNvPr id="7"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8"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9"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77230681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lix1.JPG"/>
          <p:cNvPicPr>
            <a:picLocks noChangeAspect="1"/>
          </p:cNvPicPr>
          <p:nvPr/>
        </p:nvPicPr>
        <p:blipFill>
          <a:blip r:embed="rId2" cstate="print"/>
          <a:stretch>
            <a:fillRect/>
          </a:stretch>
        </p:blipFill>
        <p:spPr>
          <a:xfrm>
            <a:off x="0" y="0"/>
            <a:ext cx="1066800" cy="3476625"/>
          </a:xfrm>
          <a:prstGeom prst="roundRect">
            <a:avLst>
              <a:gd name="adj" fmla="val 8594"/>
            </a:avLst>
          </a:prstGeom>
          <a:solidFill>
            <a:srgbClr val="FFFFFF">
              <a:shade val="85000"/>
            </a:srgbClr>
          </a:solidFill>
          <a:ln>
            <a:noFill/>
          </a:ln>
          <a:effectLst>
            <a:reflection blurRad="6350" stA="50000" endA="300" endPos="90000" dir="5400000" sy="-100000" algn="bl" rotWithShape="0"/>
            <a:softEdge rad="317500"/>
          </a:effectLst>
        </p:spPr>
      </p:pic>
      <p:sp>
        <p:nvSpPr>
          <p:cNvPr id="3" name="TextBox 2"/>
          <p:cNvSpPr txBox="1"/>
          <p:nvPr/>
        </p:nvSpPr>
        <p:spPr>
          <a:xfrm>
            <a:off x="1315136" y="309570"/>
            <a:ext cx="2514366" cy="584776"/>
          </a:xfrm>
          <a:prstGeom prst="rect">
            <a:avLst/>
          </a:prstGeom>
          <a:noFill/>
        </p:spPr>
        <p:txBody>
          <a:bodyPr wrap="square" rtlCol="0">
            <a:spAutoFit/>
          </a:bodyPr>
          <a:lstStyle/>
          <a:p>
            <a:r>
              <a:rPr lang="en-US"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Participants:</a:t>
            </a:r>
            <a:endParaRPr lang="en-US" sz="32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4" name="Picture 3" descr="moult2.jpg"/>
          <p:cNvPicPr>
            <a:picLocks noChangeAspect="1"/>
          </p:cNvPicPr>
          <p:nvPr/>
        </p:nvPicPr>
        <p:blipFill>
          <a:blip r:embed="rId3" cstate="print"/>
          <a:srcRect l="9820" t="3947" r="34792" b="17108"/>
          <a:stretch>
            <a:fillRect/>
          </a:stretch>
        </p:blipFill>
        <p:spPr>
          <a:xfrm>
            <a:off x="4042840" y="307320"/>
            <a:ext cx="2262929" cy="2244969"/>
          </a:xfrm>
          <a:prstGeom prst="rect">
            <a:avLst/>
          </a:prstGeom>
        </p:spPr>
      </p:pic>
      <p:sp>
        <p:nvSpPr>
          <p:cNvPr id="5" name="TextBox 4"/>
          <p:cNvSpPr txBox="1"/>
          <p:nvPr/>
        </p:nvSpPr>
        <p:spPr>
          <a:xfrm>
            <a:off x="6629400" y="1425226"/>
            <a:ext cx="1295400" cy="461665"/>
          </a:xfrm>
          <a:prstGeom prst="rect">
            <a:avLst/>
          </a:prstGeom>
          <a:noFill/>
          <a:ln>
            <a:noFill/>
          </a:ln>
        </p:spPr>
        <p:txBody>
          <a:bodyPr wrap="square" rtlCol="0">
            <a:spAutoFit/>
          </a:bodyPr>
          <a:lstStyle/>
          <a:p>
            <a:r>
              <a:rPr lang="en-US" sz="2400" b="1" dirty="0" smtClean="0">
                <a:solidFill>
                  <a:srgbClr val="002060"/>
                </a:solidFill>
                <a:latin typeface="Lucida Handwriting" pitchFamily="66" charset="0"/>
                <a:cs typeface="Times New Roman" pitchFamily="18" charset="0"/>
              </a:rPr>
              <a:t>John	</a:t>
            </a:r>
            <a:endParaRPr lang="en-US" sz="2400" b="1" dirty="0">
              <a:solidFill>
                <a:schemeClr val="accent2">
                  <a:lumMod val="50000"/>
                </a:schemeClr>
              </a:solidFill>
              <a:latin typeface="Lucida Handwriting" pitchFamily="66" charset="0"/>
              <a:cs typeface="Times New Roman" pitchFamily="18" charset="0"/>
            </a:endParaRPr>
          </a:p>
        </p:txBody>
      </p:sp>
      <p:pic>
        <p:nvPicPr>
          <p:cNvPr id="6" name="Picture 5" descr="12510417_10203685492296988_1794917618646894687_n.jpg"/>
          <p:cNvPicPr>
            <a:picLocks noChangeAspect="1"/>
          </p:cNvPicPr>
          <p:nvPr/>
        </p:nvPicPr>
        <p:blipFill rotWithShape="1">
          <a:blip r:embed="rId4">
            <a:extLst>
              <a:ext uri="{28A0092B-C50C-407E-A947-70E740481C1C}">
                <a14:useLocalDpi xmlns:a14="http://schemas.microsoft.com/office/drawing/2010/main" val="0"/>
              </a:ext>
            </a:extLst>
          </a:blip>
          <a:srcRect l="3767" t="9703"/>
          <a:stretch/>
        </p:blipFill>
        <p:spPr>
          <a:xfrm>
            <a:off x="3213099" y="2641599"/>
            <a:ext cx="4132655" cy="2908301"/>
          </a:xfrm>
          <a:prstGeom prst="rect">
            <a:avLst/>
          </a:prstGeom>
        </p:spPr>
      </p:pic>
      <p:sp>
        <p:nvSpPr>
          <p:cNvPr id="7" name="TextBox 6"/>
          <p:cNvSpPr txBox="1"/>
          <p:nvPr/>
        </p:nvSpPr>
        <p:spPr>
          <a:xfrm>
            <a:off x="7505700" y="4300834"/>
            <a:ext cx="1422400" cy="461665"/>
          </a:xfrm>
          <a:prstGeom prst="rect">
            <a:avLst/>
          </a:prstGeom>
          <a:noFill/>
          <a:ln>
            <a:noFill/>
          </a:ln>
        </p:spPr>
        <p:txBody>
          <a:bodyPr wrap="square" rtlCol="0">
            <a:spAutoFit/>
          </a:bodyPr>
          <a:lstStyle/>
          <a:p>
            <a:r>
              <a:rPr lang="en-US" sz="2400" b="1" dirty="0" err="1" smtClean="0">
                <a:solidFill>
                  <a:srgbClr val="002060"/>
                </a:solidFill>
                <a:latin typeface="Lucida Handwriting" pitchFamily="66" charset="0"/>
                <a:cs typeface="Times New Roman" pitchFamily="18" charset="0"/>
              </a:rPr>
              <a:t>Kunal</a:t>
            </a:r>
            <a:endParaRPr lang="en-US" sz="2400" b="1" dirty="0">
              <a:solidFill>
                <a:schemeClr val="accent2">
                  <a:lumMod val="50000"/>
                </a:schemeClr>
              </a:solidFill>
              <a:latin typeface="Lucida Handwriting" pitchFamily="66" charset="0"/>
              <a:cs typeface="Times New Roman" pitchFamily="18" charset="0"/>
            </a:endParaRPr>
          </a:p>
        </p:txBody>
      </p:sp>
      <p:sp>
        <p:nvSpPr>
          <p:cNvPr id="8" name="TextBox 7"/>
          <p:cNvSpPr txBox="1"/>
          <p:nvPr/>
        </p:nvSpPr>
        <p:spPr>
          <a:xfrm>
            <a:off x="1600200" y="4377034"/>
            <a:ext cx="1422400" cy="461665"/>
          </a:xfrm>
          <a:prstGeom prst="rect">
            <a:avLst/>
          </a:prstGeom>
          <a:noFill/>
          <a:ln>
            <a:noFill/>
          </a:ln>
        </p:spPr>
        <p:txBody>
          <a:bodyPr wrap="square" rtlCol="0">
            <a:spAutoFit/>
          </a:bodyPr>
          <a:lstStyle/>
          <a:p>
            <a:r>
              <a:rPr lang="en-US" sz="2400" b="1" dirty="0" err="1" smtClean="0">
                <a:solidFill>
                  <a:srgbClr val="002060"/>
                </a:solidFill>
                <a:latin typeface="Lucida Handwriting" pitchFamily="66" charset="0"/>
                <a:cs typeface="Times New Roman" pitchFamily="18" charset="0"/>
              </a:rPr>
              <a:t>Yizhou</a:t>
            </a:r>
            <a:endParaRPr lang="en-US" sz="2400" b="1" dirty="0">
              <a:solidFill>
                <a:schemeClr val="accent2">
                  <a:lumMod val="50000"/>
                </a:schemeClr>
              </a:solidFill>
              <a:latin typeface="Lucida Handwriting" pitchFamily="66" charset="0"/>
              <a:cs typeface="Times New Roman" pitchFamily="18" charset="0"/>
            </a:endParaRPr>
          </a:p>
        </p:txBody>
      </p:sp>
      <p:sp>
        <p:nvSpPr>
          <p:cNvPr id="9" name="TextBox 8"/>
          <p:cNvSpPr txBox="1"/>
          <p:nvPr/>
        </p:nvSpPr>
        <p:spPr>
          <a:xfrm>
            <a:off x="4406900" y="5545434"/>
            <a:ext cx="1422400" cy="461665"/>
          </a:xfrm>
          <a:prstGeom prst="rect">
            <a:avLst/>
          </a:prstGeom>
          <a:noFill/>
          <a:ln>
            <a:noFill/>
          </a:ln>
        </p:spPr>
        <p:txBody>
          <a:bodyPr wrap="square" rtlCol="0">
            <a:spAutoFit/>
          </a:bodyPr>
          <a:lstStyle/>
          <a:p>
            <a:r>
              <a:rPr lang="en-US" sz="2400" b="1" dirty="0" smtClean="0">
                <a:solidFill>
                  <a:srgbClr val="002060"/>
                </a:solidFill>
                <a:latin typeface="Lucida Handwriting" pitchFamily="66" charset="0"/>
                <a:cs typeface="Times New Roman" pitchFamily="18" charset="0"/>
              </a:rPr>
              <a:t>Lipika</a:t>
            </a:r>
            <a:endParaRPr lang="en-US" sz="2400" b="1" dirty="0">
              <a:solidFill>
                <a:schemeClr val="accent2">
                  <a:lumMod val="50000"/>
                </a:schemeClr>
              </a:solidFill>
              <a:latin typeface="Lucida Handwriting" pitchFamily="66" charset="0"/>
              <a:cs typeface="Times New Roman" pitchFamily="18" charset="0"/>
            </a:endParaRPr>
          </a:p>
        </p:txBody>
      </p:sp>
      <p:sp>
        <p:nvSpPr>
          <p:cNvPr id="10" name="TextBox 9"/>
          <p:cNvSpPr txBox="1"/>
          <p:nvPr/>
        </p:nvSpPr>
        <p:spPr>
          <a:xfrm>
            <a:off x="4152900" y="6045199"/>
            <a:ext cx="2368769" cy="461665"/>
          </a:xfrm>
          <a:prstGeom prst="rect">
            <a:avLst/>
          </a:prstGeom>
          <a:noFill/>
          <a:ln>
            <a:noFill/>
          </a:ln>
        </p:spPr>
        <p:txBody>
          <a:bodyPr wrap="square" rtlCol="0">
            <a:spAutoFit/>
          </a:bodyPr>
          <a:lstStyle/>
          <a:p>
            <a:r>
              <a:rPr lang="en-US" sz="2400" b="1" dirty="0" smtClean="0">
                <a:solidFill>
                  <a:srgbClr val="000000"/>
                </a:solidFill>
                <a:latin typeface="Lucida Handwriting" pitchFamily="66" charset="0"/>
                <a:cs typeface="Times New Roman" pitchFamily="18" charset="0"/>
              </a:rPr>
              <a:t>Thank You!!</a:t>
            </a:r>
            <a:endParaRPr lang="en-US" sz="2400" b="1" dirty="0">
              <a:solidFill>
                <a:srgbClr val="000000"/>
              </a:solidFill>
              <a:latin typeface="Lucida Handwriting" pitchFamily="66" charset="0"/>
              <a:cs typeface="Times New Roman" pitchFamily="18" charset="0"/>
            </a:endParaRPr>
          </a:p>
        </p:txBody>
      </p:sp>
      <p:grpSp>
        <p:nvGrpSpPr>
          <p:cNvPr id="11" name="Group 10"/>
          <p:cNvGrpSpPr/>
          <p:nvPr/>
        </p:nvGrpSpPr>
        <p:grpSpPr>
          <a:xfrm>
            <a:off x="482600" y="6451600"/>
            <a:ext cx="8610600" cy="369332"/>
            <a:chOff x="482600" y="6451600"/>
            <a:chExt cx="8610600" cy="369332"/>
          </a:xfrm>
        </p:grpSpPr>
        <p:sp>
          <p:nvSpPr>
            <p:cNvPr id="12" name="Text Box 4"/>
            <p:cNvSpPr txBox="1">
              <a:spLocks noChangeArrowheads="1"/>
            </p:cNvSpPr>
            <p:nvPr/>
          </p:nvSpPr>
          <p:spPr bwMode="auto">
            <a:xfrm>
              <a:off x="482600" y="6451600"/>
              <a:ext cx="2073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latin typeface="Times New Roman"/>
                  <a:cs typeface="Times New Roman"/>
                </a:rPr>
                <a:t>Created for CAGI </a:t>
              </a:r>
              <a:r>
                <a:rPr lang="en-US" altLang="en-US" dirty="0" smtClean="0">
                  <a:latin typeface="Times New Roman"/>
                  <a:cs typeface="Times New Roman"/>
                </a:rPr>
                <a:t>4</a:t>
              </a:r>
              <a:endParaRPr lang="en-US" altLang="en-US" dirty="0">
                <a:latin typeface="Times New Roman"/>
                <a:cs typeface="Times New Roman"/>
              </a:endParaRPr>
            </a:p>
          </p:txBody>
        </p:sp>
        <p:sp>
          <p:nvSpPr>
            <p:cNvPr id="13" name="Text Box 5"/>
            <p:cNvSpPr txBox="1">
              <a:spLocks noChangeArrowheads="1"/>
            </p:cNvSpPr>
            <p:nvPr/>
          </p:nvSpPr>
          <p:spPr bwMode="auto">
            <a:xfrm>
              <a:off x="7683928" y="6451600"/>
              <a:ext cx="14092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latin typeface="Times New Roman"/>
                  <a:cs typeface="Times New Roman"/>
                </a:rPr>
                <a:t>Lipika R. Pal</a:t>
              </a:r>
              <a:endParaRPr lang="en-US" altLang="en-US" dirty="0">
                <a:latin typeface="Times New Roman"/>
                <a:cs typeface="Times New Roman"/>
              </a:endParaRPr>
            </a:p>
          </p:txBody>
        </p:sp>
        <p:sp>
          <p:nvSpPr>
            <p:cNvPr id="14" name="Text Box 6"/>
            <p:cNvSpPr txBox="1">
              <a:spLocks noChangeArrowheads="1"/>
            </p:cNvSpPr>
            <p:nvPr/>
          </p:nvSpPr>
          <p:spPr bwMode="auto">
            <a:xfrm>
              <a:off x="3543300" y="6451600"/>
              <a:ext cx="2520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Times New Roman"/>
                  <a:cs typeface="Times New Roman"/>
                </a:rPr>
                <a:t>genomeinterpretation.org</a:t>
              </a:r>
            </a:p>
          </p:txBody>
        </p:sp>
      </p:grpSp>
    </p:spTree>
    <p:extLst>
      <p:ext uri="{BB962C8B-B14F-4D97-AF65-F5344CB8AC3E}">
        <p14:creationId xmlns:p14="http://schemas.microsoft.com/office/powerpoint/2010/main" val="120601379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10714</TotalTime>
  <Words>1181</Words>
  <Application>Microsoft Macintosh PowerPoint</Application>
  <PresentationFormat>On-screen Show (4:3)</PresentationFormat>
  <Paragraphs>204</Paragraphs>
  <Slides>14</Slides>
  <Notes>8</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Solstice</vt:lpstr>
      <vt:lpstr>CAGI slide pack guidelines I agree to my slides being used according to the following terms: _______Lipika R. Pal_______</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Lipika Ray</dc:creator>
  <cp:lastModifiedBy>Lipika Ray</cp:lastModifiedBy>
  <cp:revision>136</cp:revision>
  <dcterms:created xsi:type="dcterms:W3CDTF">2016-03-17T23:19:21Z</dcterms:created>
  <dcterms:modified xsi:type="dcterms:W3CDTF">2016-03-26T05:29:36Z</dcterms:modified>
</cp:coreProperties>
</file>