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2"/>
  </p:notesMasterIdLst>
  <p:sldIdLst>
    <p:sldId id="352" r:id="rId2"/>
    <p:sldId id="285" r:id="rId3"/>
    <p:sldId id="313" r:id="rId4"/>
    <p:sldId id="320" r:id="rId5"/>
    <p:sldId id="314" r:id="rId6"/>
    <p:sldId id="333" r:id="rId7"/>
    <p:sldId id="339" r:id="rId8"/>
    <p:sldId id="340" r:id="rId9"/>
    <p:sldId id="342" r:id="rId10"/>
    <p:sldId id="343" r:id="rId11"/>
    <p:sldId id="332" r:id="rId12"/>
    <p:sldId id="344" r:id="rId13"/>
    <p:sldId id="347" r:id="rId14"/>
    <p:sldId id="345" r:id="rId15"/>
    <p:sldId id="348" r:id="rId16"/>
    <p:sldId id="349" r:id="rId17"/>
    <p:sldId id="335" r:id="rId18"/>
    <p:sldId id="350" r:id="rId19"/>
    <p:sldId id="351" r:id="rId20"/>
    <p:sldId id="338" r:id="rId2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83" autoAdjust="0"/>
    <p:restoredTop sz="88235" autoAdjust="0"/>
  </p:normalViewPr>
  <p:slideViewPr>
    <p:cSldViewPr>
      <p:cViewPr>
        <p:scale>
          <a:sx n="82" d="100"/>
          <a:sy n="82" d="100"/>
        </p:scale>
        <p:origin x="-1002" y="-42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p:scale>
          <a:sx n="100" d="100"/>
          <a:sy n="100" d="100"/>
        </p:scale>
        <p:origin x="-2580"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Arial" pitchFamily="34" charset="0"/>
                <a:cs typeface="Arial" pitchFamily="34" charset="0"/>
              </a:defRPr>
            </a:lvl1pPr>
          </a:lstStyle>
          <a:p>
            <a:pPr>
              <a:defRPr/>
            </a:pPr>
            <a:endParaRPr lang="en-US" altLang="en-US"/>
          </a:p>
        </p:txBody>
      </p:sp>
      <p:sp>
        <p:nvSpPr>
          <p:cNvPr id="6147"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Arial" pitchFamily="34" charset="0"/>
                <a:cs typeface="Arial" pitchFamily="34" charset="0"/>
              </a:defRPr>
            </a:lvl1pPr>
          </a:lstStyle>
          <a:p>
            <a:pPr>
              <a:defRPr/>
            </a:pPr>
            <a:endParaRPr lang="en-US" altLang="en-US"/>
          </a:p>
        </p:txBody>
      </p:sp>
      <p:sp>
        <p:nvSpPr>
          <p:cNvPr id="2150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149"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noProof="0" smtClean="0"/>
              <a:t>Click to edit Master text styles</a:t>
            </a:r>
          </a:p>
          <a:p>
            <a:pPr lvl="1"/>
            <a:r>
              <a:rPr lang="en-US" altLang="en-US" noProof="0" smtClean="0"/>
              <a:t>Second level</a:t>
            </a:r>
          </a:p>
          <a:p>
            <a:pPr lvl="2"/>
            <a:r>
              <a:rPr lang="en-US" altLang="en-US" noProof="0" smtClean="0"/>
              <a:t>Third level</a:t>
            </a:r>
          </a:p>
          <a:p>
            <a:pPr lvl="3"/>
            <a:r>
              <a:rPr lang="en-US" altLang="en-US" noProof="0" smtClean="0"/>
              <a:t>Fourth level</a:t>
            </a:r>
          </a:p>
          <a:p>
            <a:pPr lvl="4"/>
            <a:r>
              <a:rPr lang="en-US" altLang="en-US" noProof="0" smtClean="0"/>
              <a:t>Fifth level</a:t>
            </a:r>
          </a:p>
        </p:txBody>
      </p:sp>
      <p:sp>
        <p:nvSpPr>
          <p:cNvPr id="6150"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Arial" pitchFamily="34" charset="0"/>
                <a:cs typeface="Arial" pitchFamily="34" charset="0"/>
              </a:defRPr>
            </a:lvl1pPr>
          </a:lstStyle>
          <a:p>
            <a:pPr>
              <a:defRPr/>
            </a:pPr>
            <a:endParaRPr lang="en-US" altLang="en-US"/>
          </a:p>
        </p:txBody>
      </p:sp>
      <p:sp>
        <p:nvSpPr>
          <p:cNvPr id="6151"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Arial" pitchFamily="34" charset="0"/>
                <a:cs typeface="Arial" pitchFamily="34" charset="0"/>
              </a:defRPr>
            </a:lvl1pPr>
          </a:lstStyle>
          <a:p>
            <a:pPr>
              <a:defRPr/>
            </a:pPr>
            <a:fld id="{B000310A-76B3-4420-9F8E-54712368106E}" type="slidenum">
              <a:rPr lang="en-US" altLang="en-US"/>
              <a:pPr>
                <a:defRPr/>
              </a:pPr>
              <a:t>‹#›</a:t>
            </a:fld>
            <a:endParaRPr lang="en-US" altLang="en-US"/>
          </a:p>
        </p:txBody>
      </p:sp>
    </p:spTree>
    <p:extLst>
      <p:ext uri="{BB962C8B-B14F-4D97-AF65-F5344CB8AC3E}">
        <p14:creationId xmlns:p14="http://schemas.microsoft.com/office/powerpoint/2010/main" val="272027806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000310A-76B3-4420-9F8E-54712368106E}" type="slidenum">
              <a:rPr lang="en-US" altLang="en-US" smtClean="0"/>
              <a:pPr>
                <a:defRPr/>
              </a:pPr>
              <a:t>2</a:t>
            </a:fld>
            <a:endParaRPr lang="en-US" altLang="en-US"/>
          </a:p>
        </p:txBody>
      </p:sp>
    </p:spTree>
    <p:extLst>
      <p:ext uri="{BB962C8B-B14F-4D97-AF65-F5344CB8AC3E}">
        <p14:creationId xmlns:p14="http://schemas.microsoft.com/office/powerpoint/2010/main" val="34024613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pPr>
              <a:defRPr/>
            </a:pPr>
            <a:fld id="{B000310A-76B3-4420-9F8E-54712368106E}" type="slidenum">
              <a:rPr lang="en-US" altLang="en-US" smtClean="0"/>
              <a:pPr>
                <a:defRPr/>
              </a:pPr>
              <a:t>3</a:t>
            </a:fld>
            <a:endParaRPr lang="en-US" altLang="en-US"/>
          </a:p>
        </p:txBody>
      </p:sp>
    </p:spTree>
    <p:extLst>
      <p:ext uri="{BB962C8B-B14F-4D97-AF65-F5344CB8AC3E}">
        <p14:creationId xmlns:p14="http://schemas.microsoft.com/office/powerpoint/2010/main" val="27448399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lvl1pPr>
              <a:defRPr sz="1200">
                <a:solidFill>
                  <a:schemeClr val="tx1"/>
                </a:solidFill>
                <a:latin typeface="Arial" charset="0"/>
                <a:cs typeface="Arial" charset="0"/>
              </a:defRPr>
            </a:lvl1pPr>
            <a:lvl2pPr marL="742950" indent="-285750">
              <a:defRPr sz="1200">
                <a:solidFill>
                  <a:schemeClr val="tx1"/>
                </a:solidFill>
                <a:latin typeface="Arial" charset="0"/>
                <a:cs typeface="Arial" charset="0"/>
              </a:defRPr>
            </a:lvl2pPr>
            <a:lvl3pPr marL="1143000" indent="-228600">
              <a:defRPr sz="1200">
                <a:solidFill>
                  <a:schemeClr val="tx1"/>
                </a:solidFill>
                <a:latin typeface="Arial" charset="0"/>
                <a:cs typeface="Arial" charset="0"/>
              </a:defRPr>
            </a:lvl3pPr>
            <a:lvl4pPr marL="1600200" indent="-228600">
              <a:defRPr sz="1200">
                <a:solidFill>
                  <a:schemeClr val="tx1"/>
                </a:solidFill>
                <a:latin typeface="Arial" charset="0"/>
                <a:cs typeface="Arial" charset="0"/>
              </a:defRPr>
            </a:lvl4pPr>
            <a:lvl5pPr marL="2057400" indent="-228600">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fld id="{E9BBB362-2CA3-4FCB-A88A-93A8D9F27869}" type="slidenum">
              <a:rPr lang="en-GB" altLang="en-US" smtClean="0"/>
              <a:pPr/>
              <a:t>4</a:t>
            </a:fld>
            <a:endParaRPr lang="en-GB" altLang="en-US" smtClean="0"/>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p:spPr>
        <p:txBody>
          <a:bodyPr/>
          <a:lstStyle/>
          <a:p>
            <a:endParaRPr lang="en-US" altLang="en-US" dirty="0" smtClean="0">
              <a:latin typeface="Arial" charset="0"/>
              <a:cs typeface="Arial" charset="0"/>
            </a:endParaRPr>
          </a:p>
        </p:txBody>
      </p:sp>
    </p:spTree>
    <p:extLst>
      <p:ext uri="{BB962C8B-B14F-4D97-AF65-F5344CB8AC3E}">
        <p14:creationId xmlns:p14="http://schemas.microsoft.com/office/powerpoint/2010/main" val="13492175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000310A-76B3-4420-9F8E-54712368106E}" type="slidenum">
              <a:rPr lang="en-US" altLang="en-US" smtClean="0"/>
              <a:pPr>
                <a:defRPr/>
              </a:pPr>
              <a:t>5</a:t>
            </a:fld>
            <a:endParaRPr lang="en-US" altLang="en-US"/>
          </a:p>
        </p:txBody>
      </p:sp>
    </p:spTree>
    <p:extLst>
      <p:ext uri="{BB962C8B-B14F-4D97-AF65-F5344CB8AC3E}">
        <p14:creationId xmlns:p14="http://schemas.microsoft.com/office/powerpoint/2010/main" val="12887825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000310A-76B3-4420-9F8E-54712368106E}" type="slidenum">
              <a:rPr lang="en-US" altLang="en-US" smtClean="0"/>
              <a:pPr>
                <a:defRPr/>
              </a:pPr>
              <a:t>6</a:t>
            </a:fld>
            <a:endParaRPr lang="en-US" altLang="en-US"/>
          </a:p>
        </p:txBody>
      </p:sp>
    </p:spTree>
    <p:extLst>
      <p:ext uri="{BB962C8B-B14F-4D97-AF65-F5344CB8AC3E}">
        <p14:creationId xmlns:p14="http://schemas.microsoft.com/office/powerpoint/2010/main" val="2014849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000310A-76B3-4420-9F8E-54712368106E}" type="slidenum">
              <a:rPr lang="en-US" altLang="en-US" smtClean="0"/>
              <a:pPr>
                <a:defRPr/>
              </a:pPr>
              <a:t>7</a:t>
            </a:fld>
            <a:endParaRPr lang="en-US" altLang="en-US"/>
          </a:p>
        </p:txBody>
      </p:sp>
    </p:spTree>
    <p:extLst>
      <p:ext uri="{BB962C8B-B14F-4D97-AF65-F5344CB8AC3E}">
        <p14:creationId xmlns:p14="http://schemas.microsoft.com/office/powerpoint/2010/main" val="22491803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000310A-76B3-4420-9F8E-54712368106E}" type="slidenum">
              <a:rPr lang="en-US" altLang="en-US" smtClean="0"/>
              <a:pPr>
                <a:defRPr/>
              </a:pPr>
              <a:t>8</a:t>
            </a:fld>
            <a:endParaRPr lang="en-US" altLang="en-US"/>
          </a:p>
        </p:txBody>
      </p:sp>
    </p:spTree>
    <p:extLst>
      <p:ext uri="{BB962C8B-B14F-4D97-AF65-F5344CB8AC3E}">
        <p14:creationId xmlns:p14="http://schemas.microsoft.com/office/powerpoint/2010/main" val="9720237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000310A-76B3-4420-9F8E-54712368106E}" type="slidenum">
              <a:rPr lang="en-US" altLang="en-US" smtClean="0"/>
              <a:pPr>
                <a:defRPr/>
              </a:pPr>
              <a:t>9</a:t>
            </a:fld>
            <a:endParaRPr lang="en-US" altLang="en-US"/>
          </a:p>
        </p:txBody>
      </p:sp>
    </p:spTree>
    <p:extLst>
      <p:ext uri="{BB962C8B-B14F-4D97-AF65-F5344CB8AC3E}">
        <p14:creationId xmlns:p14="http://schemas.microsoft.com/office/powerpoint/2010/main" val="14326060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pPr>
              <a:defRPr/>
            </a:pPr>
            <a:fld id="{B000310A-76B3-4420-9F8E-54712368106E}" type="slidenum">
              <a:rPr lang="en-US" altLang="en-US" smtClean="0"/>
              <a:pPr>
                <a:defRPr/>
              </a:pPr>
              <a:t>10</a:t>
            </a:fld>
            <a:endParaRPr lang="en-US" altLang="en-US"/>
          </a:p>
        </p:txBody>
      </p:sp>
    </p:spTree>
    <p:extLst>
      <p:ext uri="{BB962C8B-B14F-4D97-AF65-F5344CB8AC3E}">
        <p14:creationId xmlns:p14="http://schemas.microsoft.com/office/powerpoint/2010/main" val="36917397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000310A-76B3-4420-9F8E-54712368106E}" type="slidenum">
              <a:rPr lang="en-US" altLang="en-US" smtClean="0"/>
              <a:pPr>
                <a:defRPr/>
              </a:pPr>
              <a:t>11</a:t>
            </a:fld>
            <a:endParaRPr lang="en-US" altLang="en-US"/>
          </a:p>
        </p:txBody>
      </p:sp>
    </p:spTree>
    <p:extLst>
      <p:ext uri="{BB962C8B-B14F-4D97-AF65-F5344CB8AC3E}">
        <p14:creationId xmlns:p14="http://schemas.microsoft.com/office/powerpoint/2010/main" val="34597286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000310A-76B3-4420-9F8E-54712368106E}" type="slidenum">
              <a:rPr lang="en-US" altLang="en-US" smtClean="0"/>
              <a:pPr>
                <a:defRPr/>
              </a:pPr>
              <a:t>12</a:t>
            </a:fld>
            <a:endParaRPr lang="en-US" altLang="en-US"/>
          </a:p>
        </p:txBody>
      </p:sp>
    </p:spTree>
    <p:extLst>
      <p:ext uri="{BB962C8B-B14F-4D97-AF65-F5344CB8AC3E}">
        <p14:creationId xmlns:p14="http://schemas.microsoft.com/office/powerpoint/2010/main" val="18025294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000310A-76B3-4420-9F8E-54712368106E}" type="slidenum">
              <a:rPr lang="en-US" altLang="en-US" smtClean="0"/>
              <a:pPr>
                <a:defRPr/>
              </a:pPr>
              <a:t>13</a:t>
            </a:fld>
            <a:endParaRPr lang="en-US" altLang="en-US"/>
          </a:p>
        </p:txBody>
      </p:sp>
    </p:spTree>
    <p:extLst>
      <p:ext uri="{BB962C8B-B14F-4D97-AF65-F5344CB8AC3E}">
        <p14:creationId xmlns:p14="http://schemas.microsoft.com/office/powerpoint/2010/main" val="26423432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000310A-76B3-4420-9F8E-54712368106E}" type="slidenum">
              <a:rPr lang="en-US" altLang="en-US" smtClean="0"/>
              <a:pPr>
                <a:defRPr/>
              </a:pPr>
              <a:t>14</a:t>
            </a:fld>
            <a:endParaRPr lang="en-US" altLang="en-US"/>
          </a:p>
        </p:txBody>
      </p:sp>
    </p:spTree>
    <p:extLst>
      <p:ext uri="{BB962C8B-B14F-4D97-AF65-F5344CB8AC3E}">
        <p14:creationId xmlns:p14="http://schemas.microsoft.com/office/powerpoint/2010/main" val="34107802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000310A-76B3-4420-9F8E-54712368106E}" type="slidenum">
              <a:rPr lang="en-US" altLang="en-US" smtClean="0"/>
              <a:pPr>
                <a:defRPr/>
              </a:pPr>
              <a:t>15</a:t>
            </a:fld>
            <a:endParaRPr lang="en-US" altLang="en-US"/>
          </a:p>
        </p:txBody>
      </p:sp>
    </p:spTree>
    <p:extLst>
      <p:ext uri="{BB962C8B-B14F-4D97-AF65-F5344CB8AC3E}">
        <p14:creationId xmlns:p14="http://schemas.microsoft.com/office/powerpoint/2010/main" val="7605563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000310A-76B3-4420-9F8E-54712368106E}" type="slidenum">
              <a:rPr lang="en-US" altLang="en-US" smtClean="0"/>
              <a:pPr>
                <a:defRPr/>
              </a:pPr>
              <a:t>16</a:t>
            </a:fld>
            <a:endParaRPr lang="en-US" altLang="en-US"/>
          </a:p>
        </p:txBody>
      </p:sp>
    </p:spTree>
    <p:extLst>
      <p:ext uri="{BB962C8B-B14F-4D97-AF65-F5344CB8AC3E}">
        <p14:creationId xmlns:p14="http://schemas.microsoft.com/office/powerpoint/2010/main" val="42039600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000310A-76B3-4420-9F8E-54712368106E}" type="slidenum">
              <a:rPr lang="en-US" altLang="en-US" smtClean="0"/>
              <a:pPr>
                <a:defRPr/>
              </a:pPr>
              <a:t>17</a:t>
            </a:fld>
            <a:endParaRPr lang="en-US" altLang="en-US"/>
          </a:p>
        </p:txBody>
      </p:sp>
    </p:spTree>
    <p:extLst>
      <p:ext uri="{BB962C8B-B14F-4D97-AF65-F5344CB8AC3E}">
        <p14:creationId xmlns:p14="http://schemas.microsoft.com/office/powerpoint/2010/main" val="34701072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000310A-76B3-4420-9F8E-54712368106E}" type="slidenum">
              <a:rPr lang="en-US" altLang="en-US" smtClean="0"/>
              <a:pPr>
                <a:defRPr/>
              </a:pPr>
              <a:t>18</a:t>
            </a:fld>
            <a:endParaRPr lang="en-US" altLang="en-US"/>
          </a:p>
        </p:txBody>
      </p:sp>
    </p:spTree>
    <p:extLst>
      <p:ext uri="{BB962C8B-B14F-4D97-AF65-F5344CB8AC3E}">
        <p14:creationId xmlns:p14="http://schemas.microsoft.com/office/powerpoint/2010/main" val="19328605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000310A-76B3-4420-9F8E-54712368106E}" type="slidenum">
              <a:rPr lang="en-US" altLang="en-US" smtClean="0"/>
              <a:pPr>
                <a:defRPr/>
              </a:pPr>
              <a:t>19</a:t>
            </a:fld>
            <a:endParaRPr lang="en-US" altLang="en-US"/>
          </a:p>
        </p:txBody>
      </p:sp>
    </p:spTree>
    <p:extLst>
      <p:ext uri="{BB962C8B-B14F-4D97-AF65-F5344CB8AC3E}">
        <p14:creationId xmlns:p14="http://schemas.microsoft.com/office/powerpoint/2010/main" val="20010770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000310A-76B3-4420-9F8E-54712368106E}" type="slidenum">
              <a:rPr lang="en-US" altLang="en-US" smtClean="0"/>
              <a:pPr>
                <a:defRPr/>
              </a:pPr>
              <a:t>20</a:t>
            </a:fld>
            <a:endParaRPr lang="en-US" altLang="en-US"/>
          </a:p>
        </p:txBody>
      </p:sp>
    </p:spTree>
    <p:extLst>
      <p:ext uri="{BB962C8B-B14F-4D97-AF65-F5344CB8AC3E}">
        <p14:creationId xmlns:p14="http://schemas.microsoft.com/office/powerpoint/2010/main" val="21304435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pPr>
              <a:defRPr/>
            </a:pPr>
            <a:endParaRPr lang="en-US" altLang="en-US"/>
          </a:p>
        </p:txBody>
      </p:sp>
      <p:sp>
        <p:nvSpPr>
          <p:cNvPr id="17" name="Footer Placeholder 16"/>
          <p:cNvSpPr>
            <a:spLocks noGrp="1"/>
          </p:cNvSpPr>
          <p:nvPr>
            <p:ph type="ftr" sz="quarter" idx="11"/>
          </p:nvPr>
        </p:nvSpPr>
        <p:spPr/>
        <p:txBody>
          <a:bodyPr/>
          <a:lstStyle/>
          <a:p>
            <a:pPr>
              <a:defRPr/>
            </a:pPr>
            <a:endParaRPr lang="en-US" alt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pPr>
              <a:defRPr/>
            </a:pPr>
            <a:fld id="{66195C56-34D5-4473-9B28-FEBCBD96EB92}" type="slidenum">
              <a:rPr lang="en-US" altLang="en-US" smtClean="0"/>
              <a:pPr>
                <a:defRPr/>
              </a:pPr>
              <a:t>‹#›</a:t>
            </a:fld>
            <a:endParaRPr lang="en-US" alt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61401419-5B28-4CA0-8281-397B076C9019}" type="slidenum">
              <a:rPr lang="en-US" altLang="en-US" smtClean="0"/>
              <a:pPr>
                <a:defRPr/>
              </a:pPr>
              <a:t>‹#›</a:t>
            </a:fld>
            <a:endParaRPr lang="en-US" alt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a:xfrm>
            <a:off x="800100" y="6172200"/>
            <a:ext cx="4000500" cy="457200"/>
          </a:xfrm>
        </p:spPr>
        <p:txBody>
          <a:bodyPr/>
          <a:lstStyle/>
          <a:p>
            <a:pPr>
              <a:defRPr/>
            </a:pPr>
            <a:endParaRPr lang="en-US" alt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pPr>
              <a:defRPr/>
            </a:pPr>
            <a:fld id="{440366F0-3FB2-4566-A52A-9A6189C416EE}" type="slidenum">
              <a:rPr lang="en-US" altLang="en-US" smtClean="0"/>
              <a:pPr>
                <a:defRPr/>
              </a:pPr>
              <a:t>‹#›</a:t>
            </a:fld>
            <a:endParaRPr lang="en-US"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pPr>
              <a:defRPr/>
            </a:pPr>
            <a:endParaRPr lang="en-US" altLang="en-US"/>
          </a:p>
        </p:txBody>
      </p:sp>
      <p:sp>
        <p:nvSpPr>
          <p:cNvPr id="7" name="Slide Number Placeholder 6"/>
          <p:cNvSpPr>
            <a:spLocks noGrp="1"/>
          </p:cNvSpPr>
          <p:nvPr>
            <p:ph type="sldNum" sz="quarter" idx="12"/>
          </p:nvPr>
        </p:nvSpPr>
        <p:spPr/>
        <p:txBody>
          <a:bodyPr/>
          <a:lstStyle/>
          <a:p>
            <a:pPr>
              <a:defRPr/>
            </a:pPr>
            <a:fld id="{52480508-3115-48BC-A971-C072EA603ABC}" type="slidenum">
              <a:rPr lang="en-US" altLang="en-US" smtClean="0"/>
              <a:pPr>
                <a:defRPr/>
              </a:pPr>
              <a:t>‹#›</a:t>
            </a:fld>
            <a:endParaRPr lang="en-US" alt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pPr>
              <a:defRPr/>
            </a:pPr>
            <a:endParaRPr lang="en-US" altLang="en-US"/>
          </a:p>
        </p:txBody>
      </p:sp>
      <p:sp>
        <p:nvSpPr>
          <p:cNvPr id="8" name="Footer Placeholder 7"/>
          <p:cNvSpPr>
            <a:spLocks noGrp="1"/>
          </p:cNvSpPr>
          <p:nvPr>
            <p:ph type="ftr" sz="quarter" idx="11"/>
          </p:nvPr>
        </p:nvSpPr>
        <p:spPr/>
        <p:txBody>
          <a:bodyPr/>
          <a:lstStyle/>
          <a:p>
            <a:pPr>
              <a:defRPr/>
            </a:pPr>
            <a:endParaRPr lang="en-US" altLang="en-US"/>
          </a:p>
        </p:txBody>
      </p:sp>
      <p:sp>
        <p:nvSpPr>
          <p:cNvPr id="9" name="Slide Number Placeholder 8"/>
          <p:cNvSpPr>
            <a:spLocks noGrp="1"/>
          </p:cNvSpPr>
          <p:nvPr>
            <p:ph type="sldNum" sz="quarter" idx="12"/>
          </p:nvPr>
        </p:nvSpPr>
        <p:spPr/>
        <p:txBody>
          <a:bodyPr/>
          <a:lstStyle/>
          <a:p>
            <a:pPr>
              <a:defRPr/>
            </a:pPr>
            <a:fld id="{94571ACA-1EF6-4410-B78B-004F50B57AD6}" type="slidenum">
              <a:rPr lang="en-US" altLang="en-US" smtClean="0"/>
              <a:pPr>
                <a:defRPr/>
              </a:pPr>
              <a:t>‹#›</a:t>
            </a:fld>
            <a:endParaRPr lang="en-US" alt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pPr>
              <a:defRPr/>
            </a:pPr>
            <a:endParaRPr lang="en-US" altLang="en-US"/>
          </a:p>
        </p:txBody>
      </p:sp>
      <p:sp>
        <p:nvSpPr>
          <p:cNvPr id="4" name="Footer Placeholder 3"/>
          <p:cNvSpPr>
            <a:spLocks noGrp="1"/>
          </p:cNvSpPr>
          <p:nvPr>
            <p:ph type="ftr" sz="quarter" idx="11"/>
          </p:nvPr>
        </p:nvSpPr>
        <p:spPr/>
        <p:txBody>
          <a:bodyPr/>
          <a:lstStyle/>
          <a:p>
            <a:pPr>
              <a:defRPr/>
            </a:pPr>
            <a:endParaRPr lang="en-US" altLang="en-US"/>
          </a:p>
        </p:txBody>
      </p:sp>
      <p:sp>
        <p:nvSpPr>
          <p:cNvPr id="5" name="Slide Number Placeholder 4"/>
          <p:cNvSpPr>
            <a:spLocks noGrp="1"/>
          </p:cNvSpPr>
          <p:nvPr>
            <p:ph type="sldNum" sz="quarter" idx="12"/>
          </p:nvPr>
        </p:nvSpPr>
        <p:spPr/>
        <p:txBody>
          <a:bodyPr/>
          <a:lstStyle/>
          <a:p>
            <a:pPr>
              <a:defRPr/>
            </a:pPr>
            <a:fld id="{01B9E950-F524-465F-B59B-70E4C5981130}" type="slidenum">
              <a:rPr lang="en-US" altLang="en-US" smtClean="0"/>
              <a:pPr>
                <a:defRPr/>
              </a:pPr>
              <a:t>‹#›</a:t>
            </a:fld>
            <a:endParaRPr lang="en-US"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ltLang="en-US"/>
          </a:p>
        </p:txBody>
      </p:sp>
      <p:sp>
        <p:nvSpPr>
          <p:cNvPr id="3" name="Footer Placeholder 2"/>
          <p:cNvSpPr>
            <a:spLocks noGrp="1"/>
          </p:cNvSpPr>
          <p:nvPr>
            <p:ph type="ftr" sz="quarter" idx="11"/>
          </p:nvPr>
        </p:nvSpPr>
        <p:spPr/>
        <p:txBody>
          <a:bodyPr/>
          <a:lstStyle/>
          <a:p>
            <a:pPr>
              <a:defRPr/>
            </a:pPr>
            <a:endParaRPr lang="en-US" altLang="en-US"/>
          </a:p>
        </p:txBody>
      </p:sp>
      <p:sp>
        <p:nvSpPr>
          <p:cNvPr id="4" name="Slide Number Placeholder 3"/>
          <p:cNvSpPr>
            <a:spLocks noGrp="1"/>
          </p:cNvSpPr>
          <p:nvPr>
            <p:ph type="sldNum" sz="quarter" idx="12"/>
          </p:nvPr>
        </p:nvSpPr>
        <p:spPr/>
        <p:txBody>
          <a:bodyPr/>
          <a:lstStyle/>
          <a:p>
            <a:pPr>
              <a:defRPr/>
            </a:pPr>
            <a:fld id="{B87854A2-5771-4FF7-8C64-17B4E055900B}" type="slidenum">
              <a:rPr lang="en-US" altLang="en-US" smtClean="0"/>
              <a:pPr>
                <a:defRPr/>
              </a:pPr>
              <a:t>‹#›</a:t>
            </a:fld>
            <a:endParaRPr lang="en-US"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pPr>
              <a:defRPr/>
            </a:pPr>
            <a:endParaRPr lang="en-US" altLang="en-US"/>
          </a:p>
        </p:txBody>
      </p:sp>
      <p:sp>
        <p:nvSpPr>
          <p:cNvPr id="7" name="Slide Number Placeholder 6"/>
          <p:cNvSpPr>
            <a:spLocks noGrp="1"/>
          </p:cNvSpPr>
          <p:nvPr>
            <p:ph type="sldNum" sz="quarter" idx="12"/>
          </p:nvPr>
        </p:nvSpPr>
        <p:spPr/>
        <p:txBody>
          <a:bodyPr/>
          <a:lstStyle/>
          <a:p>
            <a:pPr>
              <a:defRPr/>
            </a:pPr>
            <a:fld id="{2BF30230-C3C7-4806-BEA4-A5B3FCA11C33}" type="slidenum">
              <a:rPr lang="en-US" altLang="en-US" smtClean="0"/>
              <a:pPr>
                <a:defRPr/>
              </a:pPr>
              <a:t>‹#›</a:t>
            </a:fld>
            <a:endParaRPr lang="en-US" alt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a:xfrm>
            <a:off x="914400" y="6172200"/>
            <a:ext cx="3886200" cy="457200"/>
          </a:xfrm>
        </p:spPr>
        <p:txBody>
          <a:bodyPr/>
          <a:lstStyle/>
          <a:p>
            <a:pPr>
              <a:defRPr/>
            </a:pPr>
            <a:endParaRPr lang="en-US" altLang="en-US"/>
          </a:p>
        </p:txBody>
      </p:sp>
      <p:sp>
        <p:nvSpPr>
          <p:cNvPr id="7" name="Slide Number Placeholder 6"/>
          <p:cNvSpPr>
            <a:spLocks noGrp="1"/>
          </p:cNvSpPr>
          <p:nvPr>
            <p:ph type="sldNum" sz="quarter" idx="12"/>
          </p:nvPr>
        </p:nvSpPr>
        <p:spPr>
          <a:xfrm>
            <a:off x="146304" y="6208776"/>
            <a:ext cx="457200" cy="457200"/>
          </a:xfrm>
        </p:spPr>
        <p:txBody>
          <a:bodyPr/>
          <a:lstStyle/>
          <a:p>
            <a:pPr>
              <a:defRPr/>
            </a:pPr>
            <a:fld id="{C9E76767-8D2E-4807-8367-308F61D86969}" type="slidenum">
              <a:rPr lang="en-US" altLang="en-US" smtClean="0"/>
              <a:pPr>
                <a:defRPr/>
              </a:pPr>
              <a:t>‹#›</a:t>
            </a:fld>
            <a:endParaRPr lang="en-US" alt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02D03D1F-ADC3-434B-85D6-5D19E6F64A71}" type="slidenum">
              <a:rPr lang="en-US" altLang="en-US" smtClean="0"/>
              <a:pPr>
                <a:defRPr/>
              </a:pPr>
              <a:t>‹#›</a:t>
            </a:fld>
            <a:endParaRPr lang="en-US"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A95A12D6-C8B7-45BD-AB60-36255B78D254}" type="slidenum">
              <a:rPr lang="en-US" altLang="en-US" smtClean="0"/>
              <a:pPr>
                <a:defRPr/>
              </a:pPr>
              <a:t>‹#›</a:t>
            </a:fld>
            <a:endParaRPr lang="en-US"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defRPr/>
            </a:pPr>
            <a:endParaRPr lang="en-US" alt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defRPr/>
            </a:pPr>
            <a:endParaRPr lang="en-US" alt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defRPr/>
            </a:pPr>
            <a:fld id="{D0647676-F7C1-4194-B916-2959A812CB22}" type="slidenum">
              <a:rPr lang="en-US" altLang="en-US" smtClean="0"/>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normAutofit fontScale="90000"/>
          </a:bodyPr>
          <a:lstStyle/>
          <a:p>
            <a:r>
              <a:rPr lang="en-US" altLang="en-US" sz="4000" dirty="0"/>
              <a:t>CAGI slide pack guidelines</a:t>
            </a:r>
            <a:br>
              <a:rPr lang="en-US" altLang="en-US" sz="4000" dirty="0"/>
            </a:br>
            <a:r>
              <a:rPr lang="en-US" altLang="en-US" sz="1800" dirty="0"/>
              <a:t>I agree to my slides being used according to the following terms: </a:t>
            </a:r>
            <a:r>
              <a:rPr lang="en-US" altLang="en-US" sz="1800" i="1" dirty="0" err="1" smtClean="0"/>
              <a:t>Johnathan</a:t>
            </a:r>
            <a:r>
              <a:rPr lang="en-US" altLang="en-US" sz="1800" i="1" dirty="0" smtClean="0"/>
              <a:t> R. </a:t>
            </a:r>
            <a:r>
              <a:rPr lang="en-US" altLang="en-US" sz="1800" i="1" dirty="0" err="1" smtClean="0"/>
              <a:t>Azaria</a:t>
            </a:r>
            <a:endParaRPr lang="en-US" altLang="en-US" sz="1800" i="1" dirty="0"/>
          </a:p>
        </p:txBody>
      </p:sp>
      <p:sp>
        <p:nvSpPr>
          <p:cNvPr id="8197" name="Rectangle 5"/>
          <p:cNvSpPr>
            <a:spLocks noGrp="1" noChangeArrowheads="1"/>
          </p:cNvSpPr>
          <p:nvPr>
            <p:ph type="body" idx="1"/>
          </p:nvPr>
        </p:nvSpPr>
        <p:spPr/>
        <p:txBody>
          <a:bodyPr>
            <a:normAutofit fontScale="92500" lnSpcReduction="10000"/>
          </a:bodyPr>
          <a:lstStyle/>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2013.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a:t>
            </a:r>
            <a:r>
              <a:rPr lang="en-US" altLang="en-US" sz="1400" dirty="0" smtClean="0"/>
              <a:t>lifted</a:t>
            </a:r>
          </a:p>
          <a:p>
            <a:pPr>
              <a:lnSpc>
                <a:spcPct val="80000"/>
              </a:lnSpc>
            </a:pPr>
            <a:r>
              <a:rPr lang="en-US" altLang="en-US" sz="1400" dirty="0" smtClean="0">
                <a:latin typeface="Arial" panose="020B0604020202020204" pitchFamily="34" charset="0"/>
                <a:cs typeface="Arial" panose="020B0604020202020204" pitchFamily="34" charset="0"/>
              </a:rPr>
              <a:t>Slides without slash or X may be tweeted unless flagged with the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2" name="Group 5"/>
          <p:cNvGrpSpPr>
            <a:grpSpLocks/>
          </p:cNvGrpSpPr>
          <p:nvPr/>
        </p:nvGrpSpPr>
        <p:grpSpPr bwMode="auto">
          <a:xfrm>
            <a:off x="8464497" y="4712420"/>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8" name="Picture 7"/>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latin typeface="Arial" panose="020B0604020202020204" pitchFamily="34" charset="0"/>
                <a:cs typeface="Arial" panose="020B0604020202020204" pitchFamily="34" charset="0"/>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Box 1"/>
          <p:cNvSpPr txBox="1">
            <a:spLocks noChangeArrowheads="1"/>
          </p:cNvSpPr>
          <p:nvPr/>
        </p:nvSpPr>
        <p:spPr bwMode="auto">
          <a:xfrm>
            <a:off x="228600" y="381000"/>
            <a:ext cx="8610600" cy="575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charset="0"/>
                <a:cs typeface="Arial" charset="0"/>
              </a:defRPr>
            </a:lvl1pPr>
            <a:lvl2pPr>
              <a:defRPr sz="2800">
                <a:solidFill>
                  <a:schemeClr val="tx1"/>
                </a:solidFill>
                <a:latin typeface="Arial" charset="0"/>
                <a:cs typeface="Arial" charset="0"/>
              </a:defRPr>
            </a:lvl2pPr>
            <a:lvl3pPr>
              <a:defRPr sz="2400">
                <a:solidFill>
                  <a:schemeClr val="tx1"/>
                </a:solidFill>
                <a:latin typeface="Arial" charset="0"/>
                <a:cs typeface="Arial" charset="0"/>
              </a:defRPr>
            </a:lvl3pPr>
            <a:lvl4pPr>
              <a:defRPr sz="2000">
                <a:solidFill>
                  <a:schemeClr val="tx1"/>
                </a:solidFill>
                <a:latin typeface="Arial" charset="0"/>
                <a:cs typeface="Arial" charset="0"/>
              </a:defRPr>
            </a:lvl4pPr>
            <a:lvl5pPr>
              <a:defRPr sz="2000">
                <a:solidFill>
                  <a:schemeClr val="tx1"/>
                </a:solidFill>
                <a:latin typeface="Arial" charset="0"/>
                <a:cs typeface="Arial" charset="0"/>
              </a:defRPr>
            </a:lvl5pPr>
            <a:lvl6pPr eaLnBrk="0" hangingPunct="0">
              <a:defRPr sz="2000">
                <a:solidFill>
                  <a:schemeClr val="tx1"/>
                </a:solidFill>
                <a:latin typeface="Arial" charset="0"/>
                <a:cs typeface="Arial" charset="0"/>
              </a:defRPr>
            </a:lvl6pPr>
            <a:lvl7pPr eaLnBrk="0" hangingPunct="0">
              <a:defRPr sz="2000">
                <a:solidFill>
                  <a:schemeClr val="tx1"/>
                </a:solidFill>
                <a:latin typeface="Arial" charset="0"/>
                <a:cs typeface="Arial" charset="0"/>
              </a:defRPr>
            </a:lvl7pPr>
            <a:lvl8pPr eaLnBrk="0" hangingPunct="0">
              <a:defRPr sz="2000">
                <a:solidFill>
                  <a:schemeClr val="tx1"/>
                </a:solidFill>
                <a:latin typeface="Arial" charset="0"/>
                <a:cs typeface="Arial" charset="0"/>
              </a:defRPr>
            </a:lvl8pPr>
            <a:lvl9pPr eaLnBrk="0" hangingPunct="0">
              <a:defRPr sz="2000">
                <a:solidFill>
                  <a:schemeClr val="tx1"/>
                </a:solidFill>
                <a:latin typeface="Arial" charset="0"/>
                <a:cs typeface="Arial" charset="0"/>
              </a:defRPr>
            </a:lvl9pPr>
          </a:lstStyle>
          <a:p>
            <a:r>
              <a:rPr lang="en-US" altLang="en-US" dirty="0">
                <a:solidFill>
                  <a:schemeClr val="accent2"/>
                </a:solidFill>
              </a:rPr>
              <a:t>Genomics and Human Diseases:</a:t>
            </a:r>
          </a:p>
          <a:p>
            <a:r>
              <a:rPr lang="en-US" altLang="en-US" dirty="0">
                <a:solidFill>
                  <a:schemeClr val="accent2"/>
                </a:solidFill>
              </a:rPr>
              <a:t>Predicting </a:t>
            </a:r>
            <a:r>
              <a:rPr lang="en-US" altLang="en-US" dirty="0" err="1" smtClean="0">
                <a:solidFill>
                  <a:schemeClr val="accent2"/>
                </a:solidFill>
              </a:rPr>
              <a:t>Crohn's</a:t>
            </a:r>
            <a:r>
              <a:rPr lang="en-US" altLang="en-US" dirty="0" smtClean="0">
                <a:solidFill>
                  <a:schemeClr val="accent2"/>
                </a:solidFill>
              </a:rPr>
              <a:t> Disease </a:t>
            </a:r>
            <a:r>
              <a:rPr lang="en-US" altLang="en-US" dirty="0">
                <a:solidFill>
                  <a:schemeClr val="accent2"/>
                </a:solidFill>
              </a:rPr>
              <a:t>status in CAGI 2015</a:t>
            </a:r>
          </a:p>
          <a:p>
            <a:endParaRPr lang="en-US" altLang="en-US" dirty="0">
              <a:solidFill>
                <a:schemeClr val="accent2"/>
              </a:solidFill>
            </a:endParaRPr>
          </a:p>
          <a:p>
            <a:r>
              <a:rPr lang="en-US" altLang="en-US" sz="2400" dirty="0" err="1">
                <a:solidFill>
                  <a:schemeClr val="accent2"/>
                </a:solidFill>
              </a:rPr>
              <a:t>Eran</a:t>
            </a:r>
            <a:r>
              <a:rPr lang="en-US" altLang="en-US" sz="2400" dirty="0">
                <a:solidFill>
                  <a:schemeClr val="accent2"/>
                </a:solidFill>
              </a:rPr>
              <a:t> </a:t>
            </a:r>
            <a:r>
              <a:rPr lang="en-US" altLang="en-US" sz="2400" dirty="0" err="1">
                <a:solidFill>
                  <a:schemeClr val="accent2"/>
                </a:solidFill>
              </a:rPr>
              <a:t>Bachar</a:t>
            </a:r>
            <a:r>
              <a:rPr lang="en-US" altLang="en-US" sz="2400" dirty="0">
                <a:solidFill>
                  <a:schemeClr val="accent2"/>
                </a:solidFill>
              </a:rPr>
              <a:t>, </a:t>
            </a:r>
            <a:r>
              <a:rPr lang="en-US" altLang="en-US" sz="2400" u="sng" dirty="0" err="1">
                <a:solidFill>
                  <a:schemeClr val="accent2"/>
                </a:solidFill>
              </a:rPr>
              <a:t>Johnathan</a:t>
            </a:r>
            <a:r>
              <a:rPr lang="en-US" altLang="en-US" sz="2400" u="sng" dirty="0">
                <a:solidFill>
                  <a:schemeClr val="accent2"/>
                </a:solidFill>
              </a:rPr>
              <a:t> R. </a:t>
            </a:r>
            <a:r>
              <a:rPr lang="en-US" altLang="en-US" sz="2400" u="sng" dirty="0" err="1">
                <a:solidFill>
                  <a:schemeClr val="accent2"/>
                </a:solidFill>
              </a:rPr>
              <a:t>Azaria</a:t>
            </a:r>
            <a:r>
              <a:rPr lang="en-US" altLang="en-US" sz="2400" dirty="0">
                <a:solidFill>
                  <a:schemeClr val="accent2"/>
                </a:solidFill>
              </a:rPr>
              <a:t>, </a:t>
            </a:r>
            <a:r>
              <a:rPr lang="en-US" altLang="en-US" sz="2400" dirty="0" err="1">
                <a:solidFill>
                  <a:schemeClr val="accent2"/>
                </a:solidFill>
              </a:rPr>
              <a:t>Yanay</a:t>
            </a:r>
            <a:r>
              <a:rPr lang="en-US" altLang="en-US" sz="2400" dirty="0">
                <a:solidFill>
                  <a:schemeClr val="accent2"/>
                </a:solidFill>
              </a:rPr>
              <a:t> </a:t>
            </a:r>
            <a:r>
              <a:rPr lang="en-US" altLang="en-US" sz="2400" dirty="0" err="1">
                <a:solidFill>
                  <a:schemeClr val="accent2"/>
                </a:solidFill>
              </a:rPr>
              <a:t>Ofran</a:t>
            </a:r>
            <a:r>
              <a:rPr lang="en-US" altLang="en-US" sz="2400" dirty="0">
                <a:solidFill>
                  <a:schemeClr val="accent2"/>
                </a:solidFill>
              </a:rPr>
              <a:t>, Ron Unger,</a:t>
            </a:r>
          </a:p>
          <a:p>
            <a:r>
              <a:rPr lang="en-US" altLang="en-US" sz="2400" dirty="0">
                <a:solidFill>
                  <a:schemeClr val="accent2"/>
                </a:solidFill>
              </a:rPr>
              <a:t>Computational Biology</a:t>
            </a:r>
          </a:p>
          <a:p>
            <a:r>
              <a:rPr lang="en-US" altLang="en-US" sz="2400" dirty="0">
                <a:solidFill>
                  <a:schemeClr val="accent2"/>
                </a:solidFill>
              </a:rPr>
              <a:t>The Mina &amp; </a:t>
            </a:r>
            <a:r>
              <a:rPr lang="en-US" altLang="en-US" sz="2400" dirty="0" err="1">
                <a:solidFill>
                  <a:schemeClr val="accent2"/>
                </a:solidFill>
              </a:rPr>
              <a:t>Everard</a:t>
            </a:r>
            <a:r>
              <a:rPr lang="en-US" altLang="en-US" sz="2400" dirty="0">
                <a:solidFill>
                  <a:schemeClr val="accent2"/>
                </a:solidFill>
              </a:rPr>
              <a:t> Goodman Faculty of Life Sciences Bar-</a:t>
            </a:r>
            <a:r>
              <a:rPr lang="en-US" altLang="en-US" sz="2400" dirty="0" err="1">
                <a:solidFill>
                  <a:schemeClr val="accent2"/>
                </a:solidFill>
              </a:rPr>
              <a:t>Ilan</a:t>
            </a:r>
            <a:r>
              <a:rPr lang="en-US" altLang="en-US" sz="2400" dirty="0">
                <a:solidFill>
                  <a:schemeClr val="accent2"/>
                </a:solidFill>
              </a:rPr>
              <a:t> University</a:t>
            </a:r>
          </a:p>
          <a:p>
            <a:endParaRPr lang="en-US" altLang="en-US" sz="2400" dirty="0">
              <a:solidFill>
                <a:schemeClr val="accent2"/>
              </a:solidFill>
            </a:endParaRPr>
          </a:p>
          <a:p>
            <a:endParaRPr lang="en-US" altLang="en-US" sz="2400" dirty="0">
              <a:solidFill>
                <a:schemeClr val="accent2"/>
              </a:solidFill>
            </a:endParaRPr>
          </a:p>
          <a:p>
            <a:endParaRPr lang="en-US" altLang="en-US" sz="2400" dirty="0">
              <a:solidFill>
                <a:schemeClr val="accent2"/>
              </a:solidFill>
            </a:endParaRPr>
          </a:p>
          <a:p>
            <a:endParaRPr lang="en-US" altLang="en-US" sz="2400" dirty="0">
              <a:solidFill>
                <a:schemeClr val="accent2"/>
              </a:solidFill>
            </a:endParaRPr>
          </a:p>
          <a:p>
            <a:endParaRPr lang="en-US" altLang="en-US" sz="2400" dirty="0">
              <a:solidFill>
                <a:schemeClr val="accent2"/>
              </a:solidFill>
            </a:endParaRPr>
          </a:p>
          <a:p>
            <a:r>
              <a:rPr lang="en-US" altLang="en-US" sz="2400" dirty="0">
                <a:solidFill>
                  <a:schemeClr val="accent2"/>
                </a:solidFill>
              </a:rPr>
              <a:t>March 4</a:t>
            </a:r>
          </a:p>
        </p:txBody>
      </p:sp>
      <p:sp>
        <p:nvSpPr>
          <p:cNvPr id="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a:t>
            </a:r>
            <a:r>
              <a:rPr lang="en-US" altLang="en-US" dirty="0" smtClean="0"/>
              <a:t>CAGI 4</a:t>
            </a:r>
            <a:endParaRPr lang="en-US" altLang="en-US" dirty="0"/>
          </a:p>
        </p:txBody>
      </p:sp>
      <p:sp>
        <p:nvSpPr>
          <p:cNvPr id="5" name="Text Box 8"/>
          <p:cNvSpPr txBox="1">
            <a:spLocks noChangeArrowheads="1"/>
          </p:cNvSpPr>
          <p:nvPr/>
        </p:nvSpPr>
        <p:spPr bwMode="auto">
          <a:xfrm>
            <a:off x="6500778" y="6248400"/>
            <a:ext cx="226222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smtClean="0"/>
              <a:t>Johnathan</a:t>
            </a:r>
            <a:r>
              <a:rPr lang="en-US" altLang="en-US" dirty="0" smtClean="0"/>
              <a:t> R. </a:t>
            </a:r>
            <a:r>
              <a:rPr lang="en-US" altLang="en-US" dirty="0" err="1" smtClean="0"/>
              <a:t>Azaria</a:t>
            </a:r>
            <a:endParaRPr lang="en-US" altLang="en-US" dirty="0"/>
          </a:p>
        </p:txBody>
      </p:sp>
      <p:sp>
        <p:nvSpPr>
          <p:cNvPr id="6"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Box 1"/>
          <p:cNvSpPr txBox="1">
            <a:spLocks noChangeArrowheads="1"/>
          </p:cNvSpPr>
          <p:nvPr/>
        </p:nvSpPr>
        <p:spPr bwMode="auto">
          <a:xfrm>
            <a:off x="1143000" y="914400"/>
            <a:ext cx="26962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Arial" charset="0"/>
                <a:cs typeface="Arial" charset="0"/>
              </a:defRPr>
            </a:lvl1pPr>
            <a:lvl2pPr>
              <a:defRPr sz="2800">
                <a:solidFill>
                  <a:schemeClr val="tx1"/>
                </a:solidFill>
                <a:latin typeface="Arial" charset="0"/>
                <a:cs typeface="Arial" charset="0"/>
              </a:defRPr>
            </a:lvl2pPr>
            <a:lvl3pPr>
              <a:defRPr sz="2400">
                <a:solidFill>
                  <a:schemeClr val="tx1"/>
                </a:solidFill>
                <a:latin typeface="Arial" charset="0"/>
                <a:cs typeface="Arial" charset="0"/>
              </a:defRPr>
            </a:lvl3pPr>
            <a:lvl4pPr>
              <a:defRPr sz="2000">
                <a:solidFill>
                  <a:schemeClr val="tx1"/>
                </a:solidFill>
                <a:latin typeface="Arial" charset="0"/>
                <a:cs typeface="Arial" charset="0"/>
              </a:defRPr>
            </a:lvl4pPr>
            <a:lvl5pPr>
              <a:defRPr sz="2000">
                <a:solidFill>
                  <a:schemeClr val="tx1"/>
                </a:solidFill>
                <a:latin typeface="Arial" charset="0"/>
                <a:cs typeface="Arial" charset="0"/>
              </a:defRPr>
            </a:lvl5pPr>
            <a:lvl6pPr eaLnBrk="0" hangingPunct="0">
              <a:defRPr sz="2000">
                <a:solidFill>
                  <a:schemeClr val="tx1"/>
                </a:solidFill>
                <a:latin typeface="Arial" charset="0"/>
                <a:cs typeface="Arial" charset="0"/>
              </a:defRPr>
            </a:lvl6pPr>
            <a:lvl7pPr eaLnBrk="0" hangingPunct="0">
              <a:defRPr sz="2000">
                <a:solidFill>
                  <a:schemeClr val="tx1"/>
                </a:solidFill>
                <a:latin typeface="Arial" charset="0"/>
                <a:cs typeface="Arial" charset="0"/>
              </a:defRPr>
            </a:lvl7pPr>
            <a:lvl8pPr eaLnBrk="0" hangingPunct="0">
              <a:defRPr sz="2000">
                <a:solidFill>
                  <a:schemeClr val="tx1"/>
                </a:solidFill>
                <a:latin typeface="Arial" charset="0"/>
                <a:cs typeface="Arial" charset="0"/>
              </a:defRPr>
            </a:lvl8pPr>
            <a:lvl9pPr eaLnBrk="0" hangingPunct="0">
              <a:defRPr sz="2000">
                <a:solidFill>
                  <a:schemeClr val="tx1"/>
                </a:solidFill>
                <a:latin typeface="Arial" charset="0"/>
                <a:cs typeface="Arial" charset="0"/>
              </a:defRPr>
            </a:lvl9pPr>
          </a:lstStyle>
          <a:p>
            <a:endParaRPr lang="en-US" altLang="en-US" sz="2400" dirty="0">
              <a:solidFill>
                <a:schemeClr val="accent2"/>
              </a:solidFill>
            </a:endParaRPr>
          </a:p>
          <a:p>
            <a:r>
              <a:rPr lang="en-US" altLang="en-US" sz="2400" dirty="0">
                <a:solidFill>
                  <a:schemeClr val="accent2"/>
                </a:solidFill>
              </a:rPr>
              <a:t> </a:t>
            </a:r>
          </a:p>
        </p:txBody>
      </p:sp>
      <p:sp>
        <p:nvSpPr>
          <p:cNvPr id="3075" name="TextBox 2"/>
          <p:cNvSpPr txBox="1">
            <a:spLocks noChangeArrowheads="1"/>
          </p:cNvSpPr>
          <p:nvPr/>
        </p:nvSpPr>
        <p:spPr bwMode="auto">
          <a:xfrm>
            <a:off x="838200" y="2057400"/>
            <a:ext cx="800100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sz="3200">
                <a:solidFill>
                  <a:schemeClr val="tx1"/>
                </a:solidFill>
                <a:latin typeface="Arial" charset="0"/>
                <a:cs typeface="Arial" charset="0"/>
              </a:defRPr>
            </a:lvl1pPr>
            <a:lvl2pPr>
              <a:defRPr sz="2800">
                <a:solidFill>
                  <a:schemeClr val="tx1"/>
                </a:solidFill>
                <a:latin typeface="Arial" charset="0"/>
                <a:cs typeface="Arial" charset="0"/>
              </a:defRPr>
            </a:lvl2pPr>
            <a:lvl3pPr>
              <a:defRPr sz="2400">
                <a:solidFill>
                  <a:schemeClr val="tx1"/>
                </a:solidFill>
                <a:latin typeface="Arial" charset="0"/>
                <a:cs typeface="Arial" charset="0"/>
              </a:defRPr>
            </a:lvl3pPr>
            <a:lvl4pPr>
              <a:defRPr sz="2000">
                <a:solidFill>
                  <a:schemeClr val="tx1"/>
                </a:solidFill>
                <a:latin typeface="Arial" charset="0"/>
                <a:cs typeface="Arial" charset="0"/>
              </a:defRPr>
            </a:lvl4pPr>
            <a:lvl5pPr>
              <a:defRPr sz="2000">
                <a:solidFill>
                  <a:schemeClr val="tx1"/>
                </a:solidFill>
                <a:latin typeface="Arial" charset="0"/>
                <a:cs typeface="Arial" charset="0"/>
              </a:defRPr>
            </a:lvl5pPr>
            <a:lvl6pPr eaLnBrk="0" hangingPunct="0">
              <a:defRPr sz="2000">
                <a:solidFill>
                  <a:schemeClr val="tx1"/>
                </a:solidFill>
                <a:latin typeface="Arial" charset="0"/>
                <a:cs typeface="Arial" charset="0"/>
              </a:defRPr>
            </a:lvl6pPr>
            <a:lvl7pPr eaLnBrk="0" hangingPunct="0">
              <a:defRPr sz="2000">
                <a:solidFill>
                  <a:schemeClr val="tx1"/>
                </a:solidFill>
                <a:latin typeface="Arial" charset="0"/>
                <a:cs typeface="Arial" charset="0"/>
              </a:defRPr>
            </a:lvl7pPr>
            <a:lvl8pPr eaLnBrk="0" hangingPunct="0">
              <a:defRPr sz="2000">
                <a:solidFill>
                  <a:schemeClr val="tx1"/>
                </a:solidFill>
                <a:latin typeface="Arial" charset="0"/>
                <a:cs typeface="Arial" charset="0"/>
              </a:defRPr>
            </a:lvl8pPr>
            <a:lvl9pPr eaLnBrk="0" hangingPunct="0">
              <a:defRPr sz="2000">
                <a:solidFill>
                  <a:schemeClr val="tx1"/>
                </a:solidFill>
                <a:latin typeface="Arial" charset="0"/>
                <a:cs typeface="Arial" charset="0"/>
              </a:defRPr>
            </a:lvl9pPr>
          </a:lstStyle>
          <a:p>
            <a:pPr>
              <a:lnSpc>
                <a:spcPct val="150000"/>
              </a:lnSpc>
              <a:buFontTx/>
              <a:buChar char="•"/>
            </a:pPr>
            <a:r>
              <a:rPr lang="en-US" altLang="en-US" sz="1800" dirty="0" err="1"/>
              <a:t>Exome</a:t>
            </a:r>
            <a:r>
              <a:rPr lang="en-US" altLang="en-US" sz="1800" dirty="0"/>
              <a:t> data is given for 111 people</a:t>
            </a:r>
          </a:p>
          <a:p>
            <a:pPr>
              <a:lnSpc>
                <a:spcPct val="150000"/>
              </a:lnSpc>
              <a:buFontTx/>
              <a:buChar char="•"/>
            </a:pPr>
            <a:r>
              <a:rPr lang="en-US" altLang="en-US" sz="1800" dirty="0"/>
              <a:t>On average about 44,000 mutations (SNPs) per person, in VCF format</a:t>
            </a:r>
          </a:p>
          <a:p>
            <a:pPr>
              <a:lnSpc>
                <a:spcPct val="150000"/>
              </a:lnSpc>
              <a:buFontTx/>
              <a:buChar char="•"/>
            </a:pPr>
            <a:r>
              <a:rPr lang="en-US" altLang="en-US" sz="1800" dirty="0"/>
              <a:t>The challenge </a:t>
            </a:r>
            <a:r>
              <a:rPr lang="en-US" altLang="en-US" sz="1800" dirty="0" smtClean="0"/>
              <a:t>was </a:t>
            </a:r>
            <a:r>
              <a:rPr lang="en-US" altLang="en-US" sz="1800" dirty="0"/>
              <a:t>to predict which people have </a:t>
            </a:r>
            <a:r>
              <a:rPr lang="en-US" altLang="en-US" sz="1800" dirty="0" err="1" smtClean="0"/>
              <a:t>Crohn’s</a:t>
            </a:r>
            <a:r>
              <a:rPr lang="en-US" altLang="en-US" sz="1800" dirty="0" smtClean="0"/>
              <a:t> Disease </a:t>
            </a:r>
            <a:r>
              <a:rPr lang="en-US" altLang="en-US" sz="1800" dirty="0"/>
              <a:t>(CD) and which are healthy. </a:t>
            </a:r>
          </a:p>
        </p:txBody>
      </p:sp>
      <p:sp>
        <p:nvSpPr>
          <p:cNvPr id="4" name="TextBox 1"/>
          <p:cNvSpPr txBox="1">
            <a:spLocks noChangeArrowheads="1"/>
          </p:cNvSpPr>
          <p:nvPr/>
        </p:nvSpPr>
        <p:spPr bwMode="auto">
          <a:xfrm>
            <a:off x="1752600" y="323850"/>
            <a:ext cx="538641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Arial" charset="0"/>
                <a:cs typeface="Arial" charset="0"/>
              </a:defRPr>
            </a:lvl1pPr>
            <a:lvl2pPr>
              <a:defRPr sz="2800">
                <a:solidFill>
                  <a:schemeClr val="tx1"/>
                </a:solidFill>
                <a:latin typeface="Arial" charset="0"/>
                <a:cs typeface="Arial" charset="0"/>
              </a:defRPr>
            </a:lvl2pPr>
            <a:lvl3pPr>
              <a:defRPr sz="2400">
                <a:solidFill>
                  <a:schemeClr val="tx1"/>
                </a:solidFill>
                <a:latin typeface="Arial" charset="0"/>
                <a:cs typeface="Arial" charset="0"/>
              </a:defRPr>
            </a:lvl3pPr>
            <a:lvl4pPr>
              <a:defRPr sz="2000">
                <a:solidFill>
                  <a:schemeClr val="tx1"/>
                </a:solidFill>
                <a:latin typeface="Arial" charset="0"/>
                <a:cs typeface="Arial" charset="0"/>
              </a:defRPr>
            </a:lvl4pPr>
            <a:lvl5pPr>
              <a:defRPr sz="2000">
                <a:solidFill>
                  <a:schemeClr val="tx1"/>
                </a:solidFill>
                <a:latin typeface="Arial" charset="0"/>
                <a:cs typeface="Arial" charset="0"/>
              </a:defRPr>
            </a:lvl5pPr>
            <a:lvl6pPr eaLnBrk="0" hangingPunct="0">
              <a:defRPr sz="2000">
                <a:solidFill>
                  <a:schemeClr val="tx1"/>
                </a:solidFill>
                <a:latin typeface="Arial" charset="0"/>
                <a:cs typeface="Arial" charset="0"/>
              </a:defRPr>
            </a:lvl6pPr>
            <a:lvl7pPr eaLnBrk="0" hangingPunct="0">
              <a:defRPr sz="2000">
                <a:solidFill>
                  <a:schemeClr val="tx1"/>
                </a:solidFill>
                <a:latin typeface="Arial" charset="0"/>
                <a:cs typeface="Arial" charset="0"/>
              </a:defRPr>
            </a:lvl7pPr>
            <a:lvl8pPr eaLnBrk="0" hangingPunct="0">
              <a:defRPr sz="2000">
                <a:solidFill>
                  <a:schemeClr val="tx1"/>
                </a:solidFill>
                <a:latin typeface="Arial" charset="0"/>
                <a:cs typeface="Arial" charset="0"/>
              </a:defRPr>
            </a:lvl8pPr>
            <a:lvl9pPr eaLnBrk="0" hangingPunct="0">
              <a:defRPr sz="2000">
                <a:solidFill>
                  <a:schemeClr val="tx1"/>
                </a:solidFill>
                <a:latin typeface="Arial" charset="0"/>
                <a:cs typeface="Arial" charset="0"/>
              </a:defRPr>
            </a:lvl9pPr>
          </a:lstStyle>
          <a:p>
            <a:r>
              <a:rPr lang="en-US" altLang="en-US" dirty="0" smtClean="0">
                <a:solidFill>
                  <a:schemeClr val="accent2"/>
                </a:solidFill>
              </a:rPr>
              <a:t>The 2015 </a:t>
            </a:r>
            <a:r>
              <a:rPr lang="en-US" altLang="en-US" dirty="0" err="1" smtClean="0">
                <a:solidFill>
                  <a:schemeClr val="accent2"/>
                </a:solidFill>
              </a:rPr>
              <a:t>Crohn's</a:t>
            </a:r>
            <a:r>
              <a:rPr lang="en-US" altLang="en-US" dirty="0" smtClean="0">
                <a:solidFill>
                  <a:schemeClr val="accent2"/>
                </a:solidFill>
              </a:rPr>
              <a:t> Challenge</a:t>
            </a:r>
            <a:endParaRPr lang="en-US" altLang="en-US" dirty="0">
              <a:solidFill>
                <a:schemeClr val="accent2"/>
              </a:solidFill>
            </a:endParaRPr>
          </a:p>
        </p:txBody>
      </p:sp>
      <p:sp>
        <p:nvSpPr>
          <p:cNvPr id="5"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4</a:t>
            </a:r>
          </a:p>
        </p:txBody>
      </p:sp>
      <p:sp>
        <p:nvSpPr>
          <p:cNvPr id="6" name="Text Box 8"/>
          <p:cNvSpPr txBox="1">
            <a:spLocks noChangeArrowheads="1"/>
          </p:cNvSpPr>
          <p:nvPr/>
        </p:nvSpPr>
        <p:spPr bwMode="auto">
          <a:xfrm>
            <a:off x="6500778" y="6248400"/>
            <a:ext cx="226222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smtClean="0"/>
              <a:t>Johnathan</a:t>
            </a:r>
            <a:r>
              <a:rPr lang="en-US" altLang="en-US" dirty="0" smtClean="0"/>
              <a:t> R. </a:t>
            </a:r>
            <a:r>
              <a:rPr lang="en-US" altLang="en-US" dirty="0" err="1" smtClean="0"/>
              <a:t>Azaria</a:t>
            </a:r>
            <a:endParaRPr lang="en-US" altLang="en-US" dirty="0"/>
          </a:p>
        </p:txBody>
      </p:sp>
      <p:sp>
        <p:nvSpPr>
          <p:cNvPr id="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23"/>
          <p:cNvSpPr txBox="1">
            <a:spLocks noChangeArrowheads="1"/>
          </p:cNvSpPr>
          <p:nvPr/>
        </p:nvSpPr>
        <p:spPr bwMode="auto">
          <a:xfrm>
            <a:off x="152400" y="1295400"/>
            <a:ext cx="8229600" cy="57985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lnSpc>
                <a:spcPct val="80000"/>
              </a:lnSpc>
              <a:spcBef>
                <a:spcPct val="20000"/>
              </a:spcBef>
              <a:buClr>
                <a:schemeClr val="tx1"/>
              </a:buClr>
              <a:defRPr/>
            </a:pPr>
            <a:r>
              <a:rPr lang="en-GB" altLang="en-US" dirty="0" err="1" smtClean="0"/>
              <a:t>Crohn’s</a:t>
            </a:r>
            <a:r>
              <a:rPr lang="en-GB" altLang="en-US" dirty="0" smtClean="0"/>
              <a:t> disease (CD) is a chronic relapsing inflammatory condition </a:t>
            </a:r>
          </a:p>
          <a:p>
            <a:pPr eaLnBrk="1" hangingPunct="1">
              <a:lnSpc>
                <a:spcPct val="80000"/>
              </a:lnSpc>
              <a:spcBef>
                <a:spcPct val="20000"/>
              </a:spcBef>
              <a:buClr>
                <a:schemeClr val="tx1"/>
              </a:buClr>
              <a:defRPr/>
            </a:pPr>
            <a:r>
              <a:rPr lang="en-GB" altLang="en-US" dirty="0" smtClean="0"/>
              <a:t>usually with flare-ups alternating with periods of remission, and an </a:t>
            </a:r>
          </a:p>
          <a:p>
            <a:pPr eaLnBrk="1" hangingPunct="1">
              <a:lnSpc>
                <a:spcPct val="80000"/>
              </a:lnSpc>
              <a:spcBef>
                <a:spcPct val="20000"/>
              </a:spcBef>
              <a:buClr>
                <a:schemeClr val="tx1"/>
              </a:buClr>
              <a:defRPr/>
            </a:pPr>
            <a:r>
              <a:rPr lang="en-GB" altLang="en-US" dirty="0" smtClean="0"/>
              <a:t>increasing disease severity and incidence of complications as </a:t>
            </a:r>
          </a:p>
          <a:p>
            <a:pPr eaLnBrk="1" hangingPunct="1">
              <a:lnSpc>
                <a:spcPct val="80000"/>
              </a:lnSpc>
              <a:spcBef>
                <a:spcPct val="20000"/>
              </a:spcBef>
              <a:buClr>
                <a:schemeClr val="tx1"/>
              </a:buClr>
              <a:defRPr/>
            </a:pPr>
            <a:r>
              <a:rPr lang="en-GB" altLang="en-US" dirty="0" smtClean="0"/>
              <a:t>time goes on.</a:t>
            </a:r>
          </a:p>
          <a:p>
            <a:pPr eaLnBrk="1" hangingPunct="1">
              <a:lnSpc>
                <a:spcPct val="80000"/>
              </a:lnSpc>
              <a:spcBef>
                <a:spcPct val="20000"/>
              </a:spcBef>
              <a:buClr>
                <a:schemeClr val="tx1"/>
              </a:buClr>
              <a:defRPr/>
            </a:pPr>
            <a:endParaRPr lang="en-GB" altLang="en-US" dirty="0" smtClean="0"/>
          </a:p>
          <a:p>
            <a:pPr eaLnBrk="1" hangingPunct="1">
              <a:lnSpc>
                <a:spcPct val="80000"/>
              </a:lnSpc>
              <a:spcBef>
                <a:spcPct val="20000"/>
              </a:spcBef>
              <a:buClr>
                <a:schemeClr val="tx1"/>
              </a:buClr>
              <a:defRPr/>
            </a:pPr>
            <a:r>
              <a:rPr lang="en-GB" altLang="en-US" dirty="0" smtClean="0"/>
              <a:t>Incidence: 7/100,000 pop/</a:t>
            </a:r>
            <a:r>
              <a:rPr lang="en-GB" altLang="en-US" dirty="0" err="1" smtClean="0"/>
              <a:t>yr</a:t>
            </a:r>
            <a:endParaRPr lang="en-GB" altLang="en-US" dirty="0" smtClean="0"/>
          </a:p>
          <a:p>
            <a:pPr eaLnBrk="1" hangingPunct="1">
              <a:lnSpc>
                <a:spcPct val="80000"/>
              </a:lnSpc>
              <a:spcBef>
                <a:spcPct val="20000"/>
              </a:spcBef>
              <a:buClr>
                <a:schemeClr val="tx1"/>
              </a:buClr>
              <a:defRPr/>
            </a:pPr>
            <a:r>
              <a:rPr lang="en-GB" altLang="en-US" dirty="0" smtClean="0"/>
              <a:t>Prevalence: 100/100,000 pop/</a:t>
            </a:r>
            <a:r>
              <a:rPr lang="en-GB" altLang="en-US" dirty="0" err="1" smtClean="0"/>
              <a:t>yr</a:t>
            </a:r>
            <a:endParaRPr lang="en-GB" altLang="en-US" dirty="0" smtClean="0"/>
          </a:p>
          <a:p>
            <a:pPr eaLnBrk="1" hangingPunct="1">
              <a:lnSpc>
                <a:spcPct val="80000"/>
              </a:lnSpc>
              <a:spcBef>
                <a:spcPct val="20000"/>
              </a:spcBef>
              <a:buClr>
                <a:schemeClr val="tx1"/>
              </a:buClr>
              <a:defRPr/>
            </a:pPr>
            <a:endParaRPr lang="en-GB" altLang="en-US" dirty="0" smtClean="0"/>
          </a:p>
          <a:p>
            <a:pPr eaLnBrk="1" hangingPunct="1">
              <a:lnSpc>
                <a:spcPct val="80000"/>
              </a:lnSpc>
              <a:spcBef>
                <a:spcPct val="20000"/>
              </a:spcBef>
              <a:buClr>
                <a:schemeClr val="tx1"/>
              </a:buClr>
              <a:defRPr/>
            </a:pPr>
            <a:r>
              <a:rPr lang="en-GB" altLang="en-US" dirty="0" err="1" smtClean="0"/>
              <a:t>Crohn’s</a:t>
            </a:r>
            <a:r>
              <a:rPr lang="en-GB" altLang="en-US" dirty="0" smtClean="0"/>
              <a:t> </a:t>
            </a:r>
            <a:r>
              <a:rPr lang="en-GB" altLang="en-US" dirty="0"/>
              <a:t>has a clear genetic component:</a:t>
            </a:r>
          </a:p>
          <a:p>
            <a:pPr eaLnBrk="1" hangingPunct="1">
              <a:defRPr/>
            </a:pPr>
            <a:endParaRPr lang="en-GB" altLang="en-US" dirty="0"/>
          </a:p>
          <a:p>
            <a:pPr eaLnBrk="1" hangingPunct="1">
              <a:defRPr/>
            </a:pPr>
            <a:r>
              <a:rPr lang="en-GB" altLang="en-US" dirty="0"/>
              <a:t>Early studies </a:t>
            </a:r>
            <a:r>
              <a:rPr lang="en-GB" altLang="en-US" dirty="0" smtClean="0"/>
              <a:t>show </a:t>
            </a:r>
            <a:r>
              <a:rPr lang="en-GB" altLang="en-US" dirty="0"/>
              <a:t>that the risk to develop </a:t>
            </a:r>
            <a:r>
              <a:rPr lang="en-GB" altLang="en-US" dirty="0" err="1" smtClean="0"/>
              <a:t>Crohn’s</a:t>
            </a:r>
            <a:r>
              <a:rPr lang="en-GB" altLang="en-US" dirty="0" smtClean="0"/>
              <a:t> </a:t>
            </a:r>
            <a:r>
              <a:rPr lang="en-GB" altLang="en-US" dirty="0"/>
              <a:t>is </a:t>
            </a:r>
            <a:r>
              <a:rPr lang="en-US" altLang="en-US" dirty="0"/>
              <a:t>15–42 times higher if a sibling has </a:t>
            </a:r>
            <a:r>
              <a:rPr lang="en-US" altLang="en-US" dirty="0" err="1" smtClean="0"/>
              <a:t>Crohn’s</a:t>
            </a:r>
            <a:endParaRPr lang="en-US" altLang="en-US" dirty="0"/>
          </a:p>
          <a:p>
            <a:pPr eaLnBrk="1" hangingPunct="1">
              <a:defRPr/>
            </a:pPr>
            <a:endParaRPr lang="en-US" altLang="en-US" dirty="0"/>
          </a:p>
          <a:p>
            <a:pPr eaLnBrk="1" hangingPunct="1">
              <a:defRPr/>
            </a:pPr>
            <a:r>
              <a:rPr lang="en-US" altLang="en-US" dirty="0"/>
              <a:t>A more relevant evidence comes from twin studies: A meta-analysis of six twin studies with a combined set of 112 MZ and 196 DZ twin pairs reported concordance rates of 30.3% and 3.6% respectively, indicating that a large component of </a:t>
            </a:r>
            <a:r>
              <a:rPr lang="en-US" altLang="en-US" dirty="0" err="1" smtClean="0"/>
              <a:t>Crohn's</a:t>
            </a:r>
            <a:r>
              <a:rPr lang="en-US" altLang="en-US" dirty="0" smtClean="0"/>
              <a:t> </a:t>
            </a:r>
            <a:r>
              <a:rPr lang="en-US" altLang="en-US" dirty="0"/>
              <a:t>disease risk is indeed genetic.  </a:t>
            </a:r>
          </a:p>
          <a:p>
            <a:pPr eaLnBrk="1" hangingPunct="1">
              <a:defRPr/>
            </a:pPr>
            <a:endParaRPr lang="en-US" altLang="en-US" dirty="0"/>
          </a:p>
          <a:p>
            <a:pPr eaLnBrk="1" hangingPunct="1">
              <a:defRPr/>
            </a:pPr>
            <a:endParaRPr lang="en-GB" altLang="en-US" dirty="0"/>
          </a:p>
          <a:p>
            <a:pPr eaLnBrk="1" hangingPunct="1">
              <a:lnSpc>
                <a:spcPct val="80000"/>
              </a:lnSpc>
              <a:spcBef>
                <a:spcPct val="20000"/>
              </a:spcBef>
              <a:buClr>
                <a:schemeClr val="tx1"/>
              </a:buClr>
              <a:defRPr/>
            </a:pPr>
            <a:r>
              <a:rPr lang="en-GB" altLang="en-US" dirty="0" smtClean="0">
                <a:latin typeface="+mj-lt"/>
              </a:rPr>
              <a:t/>
            </a:r>
            <a:br>
              <a:rPr lang="en-GB" altLang="en-US" dirty="0" smtClean="0">
                <a:latin typeface="+mj-lt"/>
              </a:rPr>
            </a:br>
            <a:endParaRPr lang="en-GB" altLang="en-US" dirty="0" smtClean="0">
              <a:latin typeface="+mj-lt"/>
            </a:endParaRPr>
          </a:p>
        </p:txBody>
      </p:sp>
      <p:sp>
        <p:nvSpPr>
          <p:cNvPr id="4" name="TextBox 1"/>
          <p:cNvSpPr txBox="1">
            <a:spLocks noChangeArrowheads="1"/>
          </p:cNvSpPr>
          <p:nvPr/>
        </p:nvSpPr>
        <p:spPr bwMode="auto">
          <a:xfrm>
            <a:off x="3123167" y="323850"/>
            <a:ext cx="264527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Arial" charset="0"/>
                <a:cs typeface="Arial" charset="0"/>
              </a:defRPr>
            </a:lvl1pPr>
            <a:lvl2pPr>
              <a:defRPr sz="2800">
                <a:solidFill>
                  <a:schemeClr val="tx1"/>
                </a:solidFill>
                <a:latin typeface="Arial" charset="0"/>
                <a:cs typeface="Arial" charset="0"/>
              </a:defRPr>
            </a:lvl2pPr>
            <a:lvl3pPr>
              <a:defRPr sz="2400">
                <a:solidFill>
                  <a:schemeClr val="tx1"/>
                </a:solidFill>
                <a:latin typeface="Arial" charset="0"/>
                <a:cs typeface="Arial" charset="0"/>
              </a:defRPr>
            </a:lvl3pPr>
            <a:lvl4pPr>
              <a:defRPr sz="2000">
                <a:solidFill>
                  <a:schemeClr val="tx1"/>
                </a:solidFill>
                <a:latin typeface="Arial" charset="0"/>
                <a:cs typeface="Arial" charset="0"/>
              </a:defRPr>
            </a:lvl4pPr>
            <a:lvl5pPr>
              <a:defRPr sz="2000">
                <a:solidFill>
                  <a:schemeClr val="tx1"/>
                </a:solidFill>
                <a:latin typeface="Arial" charset="0"/>
                <a:cs typeface="Arial" charset="0"/>
              </a:defRPr>
            </a:lvl5pPr>
            <a:lvl6pPr eaLnBrk="0" hangingPunct="0">
              <a:defRPr sz="2000">
                <a:solidFill>
                  <a:schemeClr val="tx1"/>
                </a:solidFill>
                <a:latin typeface="Arial" charset="0"/>
                <a:cs typeface="Arial" charset="0"/>
              </a:defRPr>
            </a:lvl6pPr>
            <a:lvl7pPr eaLnBrk="0" hangingPunct="0">
              <a:defRPr sz="2000">
                <a:solidFill>
                  <a:schemeClr val="tx1"/>
                </a:solidFill>
                <a:latin typeface="Arial" charset="0"/>
                <a:cs typeface="Arial" charset="0"/>
              </a:defRPr>
            </a:lvl7pPr>
            <a:lvl8pPr eaLnBrk="0" hangingPunct="0">
              <a:defRPr sz="2000">
                <a:solidFill>
                  <a:schemeClr val="tx1"/>
                </a:solidFill>
                <a:latin typeface="Arial" charset="0"/>
                <a:cs typeface="Arial" charset="0"/>
              </a:defRPr>
            </a:lvl8pPr>
            <a:lvl9pPr eaLnBrk="0" hangingPunct="0">
              <a:defRPr sz="2000">
                <a:solidFill>
                  <a:schemeClr val="tx1"/>
                </a:solidFill>
                <a:latin typeface="Arial" charset="0"/>
                <a:cs typeface="Arial" charset="0"/>
              </a:defRPr>
            </a:lvl9pPr>
          </a:lstStyle>
          <a:p>
            <a:r>
              <a:rPr lang="en-US" altLang="en-US" dirty="0" smtClean="0">
                <a:solidFill>
                  <a:schemeClr val="accent2"/>
                </a:solidFill>
              </a:rPr>
              <a:t>Epidemiology</a:t>
            </a:r>
            <a:endParaRPr lang="en-US" altLang="en-US" dirty="0">
              <a:solidFill>
                <a:schemeClr val="accent2"/>
              </a:solidFill>
            </a:endParaRPr>
          </a:p>
        </p:txBody>
      </p:sp>
      <p:sp>
        <p:nvSpPr>
          <p:cNvPr id="5"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4</a:t>
            </a:r>
          </a:p>
        </p:txBody>
      </p:sp>
      <p:sp>
        <p:nvSpPr>
          <p:cNvPr id="6" name="Text Box 8"/>
          <p:cNvSpPr txBox="1">
            <a:spLocks noChangeArrowheads="1"/>
          </p:cNvSpPr>
          <p:nvPr/>
        </p:nvSpPr>
        <p:spPr bwMode="auto">
          <a:xfrm>
            <a:off x="6500778" y="6248400"/>
            <a:ext cx="226222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smtClean="0"/>
              <a:t>Johnathan</a:t>
            </a:r>
            <a:r>
              <a:rPr lang="en-US" altLang="en-US" dirty="0" smtClean="0"/>
              <a:t> R. </a:t>
            </a:r>
            <a:r>
              <a:rPr lang="en-US" altLang="en-US" dirty="0" err="1" smtClean="0"/>
              <a:t>Azaria</a:t>
            </a:r>
            <a:endParaRPr lang="en-US" altLang="en-US" dirty="0"/>
          </a:p>
        </p:txBody>
      </p:sp>
      <p:sp>
        <p:nvSpPr>
          <p:cNvPr id="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725304" y="3019425"/>
            <a:ext cx="609600" cy="30848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2" name="TextBox 1"/>
          <p:cNvSpPr txBox="1">
            <a:spLocks noChangeArrowheads="1"/>
          </p:cNvSpPr>
          <p:nvPr/>
        </p:nvSpPr>
        <p:spPr bwMode="auto">
          <a:xfrm>
            <a:off x="1752600" y="323850"/>
            <a:ext cx="53324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Arial" charset="0"/>
                <a:cs typeface="Arial" charset="0"/>
              </a:defRPr>
            </a:lvl1pPr>
            <a:lvl2pPr>
              <a:defRPr sz="2800">
                <a:solidFill>
                  <a:schemeClr val="tx1"/>
                </a:solidFill>
                <a:latin typeface="Arial" charset="0"/>
                <a:cs typeface="Arial" charset="0"/>
              </a:defRPr>
            </a:lvl2pPr>
            <a:lvl3pPr>
              <a:defRPr sz="2400">
                <a:solidFill>
                  <a:schemeClr val="tx1"/>
                </a:solidFill>
                <a:latin typeface="Arial" charset="0"/>
                <a:cs typeface="Arial" charset="0"/>
              </a:defRPr>
            </a:lvl3pPr>
            <a:lvl4pPr>
              <a:defRPr sz="2000">
                <a:solidFill>
                  <a:schemeClr val="tx1"/>
                </a:solidFill>
                <a:latin typeface="Arial" charset="0"/>
                <a:cs typeface="Arial" charset="0"/>
              </a:defRPr>
            </a:lvl4pPr>
            <a:lvl5pPr>
              <a:defRPr sz="2000">
                <a:solidFill>
                  <a:schemeClr val="tx1"/>
                </a:solidFill>
                <a:latin typeface="Arial" charset="0"/>
                <a:cs typeface="Arial" charset="0"/>
              </a:defRPr>
            </a:lvl5pPr>
            <a:lvl6pPr eaLnBrk="0" hangingPunct="0">
              <a:defRPr sz="2000">
                <a:solidFill>
                  <a:schemeClr val="tx1"/>
                </a:solidFill>
                <a:latin typeface="Arial" charset="0"/>
                <a:cs typeface="Arial" charset="0"/>
              </a:defRPr>
            </a:lvl6pPr>
            <a:lvl7pPr eaLnBrk="0" hangingPunct="0">
              <a:defRPr sz="2000">
                <a:solidFill>
                  <a:schemeClr val="tx1"/>
                </a:solidFill>
                <a:latin typeface="Arial" charset="0"/>
                <a:cs typeface="Arial" charset="0"/>
              </a:defRPr>
            </a:lvl7pPr>
            <a:lvl8pPr eaLnBrk="0" hangingPunct="0">
              <a:defRPr sz="2000">
                <a:solidFill>
                  <a:schemeClr val="tx1"/>
                </a:solidFill>
                <a:latin typeface="Arial" charset="0"/>
                <a:cs typeface="Arial" charset="0"/>
              </a:defRPr>
            </a:lvl8pPr>
            <a:lvl9pPr eaLnBrk="0" hangingPunct="0">
              <a:defRPr sz="2000">
                <a:solidFill>
                  <a:schemeClr val="tx1"/>
                </a:solidFill>
                <a:latin typeface="Arial" charset="0"/>
                <a:cs typeface="Arial" charset="0"/>
              </a:defRPr>
            </a:lvl9pPr>
          </a:lstStyle>
          <a:p>
            <a:r>
              <a:rPr lang="en-US" altLang="en-US" dirty="0">
                <a:solidFill>
                  <a:schemeClr val="accent2"/>
                </a:solidFill>
              </a:rPr>
              <a:t>Which genes are involved? </a:t>
            </a:r>
            <a:r>
              <a:rPr lang="en-US" altLang="en-US" dirty="0"/>
              <a:t> </a:t>
            </a:r>
          </a:p>
        </p:txBody>
      </p:sp>
      <p:sp>
        <p:nvSpPr>
          <p:cNvPr id="5123" name="TextBox 3"/>
          <p:cNvSpPr txBox="1">
            <a:spLocks noChangeArrowheads="1"/>
          </p:cNvSpPr>
          <p:nvPr/>
        </p:nvSpPr>
        <p:spPr bwMode="auto">
          <a:xfrm>
            <a:off x="1676400" y="3019425"/>
            <a:ext cx="1219200" cy="292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charset="0"/>
                <a:cs typeface="Arial" charset="0"/>
              </a:defRPr>
            </a:lvl1pPr>
            <a:lvl2pPr>
              <a:defRPr sz="2800">
                <a:solidFill>
                  <a:schemeClr val="tx1"/>
                </a:solidFill>
                <a:latin typeface="Arial" charset="0"/>
                <a:cs typeface="Arial" charset="0"/>
              </a:defRPr>
            </a:lvl2pPr>
            <a:lvl3pPr>
              <a:defRPr sz="2400">
                <a:solidFill>
                  <a:schemeClr val="tx1"/>
                </a:solidFill>
                <a:latin typeface="Arial" charset="0"/>
                <a:cs typeface="Arial" charset="0"/>
              </a:defRPr>
            </a:lvl3pPr>
            <a:lvl4pPr>
              <a:defRPr sz="2000">
                <a:solidFill>
                  <a:schemeClr val="tx1"/>
                </a:solidFill>
                <a:latin typeface="Arial" charset="0"/>
                <a:cs typeface="Arial" charset="0"/>
              </a:defRPr>
            </a:lvl4pPr>
            <a:lvl5pPr>
              <a:defRPr sz="2000">
                <a:solidFill>
                  <a:schemeClr val="tx1"/>
                </a:solidFill>
                <a:latin typeface="Arial" charset="0"/>
                <a:cs typeface="Arial" charset="0"/>
              </a:defRPr>
            </a:lvl5pPr>
            <a:lvl6pPr eaLnBrk="0" hangingPunct="0">
              <a:defRPr sz="2000">
                <a:solidFill>
                  <a:schemeClr val="tx1"/>
                </a:solidFill>
                <a:latin typeface="Arial" charset="0"/>
                <a:cs typeface="Arial" charset="0"/>
              </a:defRPr>
            </a:lvl6pPr>
            <a:lvl7pPr eaLnBrk="0" hangingPunct="0">
              <a:defRPr sz="2000">
                <a:solidFill>
                  <a:schemeClr val="tx1"/>
                </a:solidFill>
                <a:latin typeface="Arial" charset="0"/>
                <a:cs typeface="Arial" charset="0"/>
              </a:defRPr>
            </a:lvl7pPr>
            <a:lvl8pPr eaLnBrk="0" hangingPunct="0">
              <a:defRPr sz="2000">
                <a:solidFill>
                  <a:schemeClr val="tx1"/>
                </a:solidFill>
                <a:latin typeface="Arial" charset="0"/>
                <a:cs typeface="Arial" charset="0"/>
              </a:defRPr>
            </a:lvl8pPr>
            <a:lvl9pPr eaLnBrk="0" hangingPunct="0">
              <a:defRPr sz="2000">
                <a:solidFill>
                  <a:schemeClr val="tx1"/>
                </a:solidFill>
                <a:latin typeface="Arial" charset="0"/>
                <a:cs typeface="Arial" charset="0"/>
              </a:defRPr>
            </a:lvl9pPr>
          </a:lstStyle>
          <a:p>
            <a:r>
              <a:rPr lang="en-US" altLang="en-US" sz="1600" b="1" dirty="0"/>
              <a:t>Nod2</a:t>
            </a:r>
          </a:p>
          <a:p>
            <a:r>
              <a:rPr lang="en-US" altLang="en-US" sz="1400" i="1" dirty="0"/>
              <a:t>TLR4</a:t>
            </a:r>
            <a:r>
              <a:rPr lang="en-US" altLang="en-US" sz="1400" dirty="0"/>
              <a:t> </a:t>
            </a:r>
            <a:br>
              <a:rPr lang="en-US" altLang="en-US" sz="1400" dirty="0"/>
            </a:br>
            <a:r>
              <a:rPr lang="en-US" altLang="en-US" sz="1400" i="1" dirty="0"/>
              <a:t>CARD9</a:t>
            </a:r>
            <a:r>
              <a:rPr lang="en-US" altLang="en-US" sz="1400" dirty="0"/>
              <a:t/>
            </a:r>
            <a:br>
              <a:rPr lang="en-US" altLang="en-US" sz="1400" dirty="0"/>
            </a:br>
            <a:r>
              <a:rPr lang="en-US" altLang="en-US" sz="1400" i="1" dirty="0"/>
              <a:t>IL23R</a:t>
            </a:r>
            <a:r>
              <a:rPr lang="en-US" altLang="en-US" sz="1400" dirty="0"/>
              <a:t> </a:t>
            </a:r>
          </a:p>
          <a:p>
            <a:r>
              <a:rPr lang="en-US" altLang="en-US" sz="1400" i="1" dirty="0"/>
              <a:t>STAT3</a:t>
            </a:r>
          </a:p>
          <a:p>
            <a:endParaRPr lang="en-US" altLang="en-US" sz="1400" i="1" dirty="0"/>
          </a:p>
          <a:p>
            <a:r>
              <a:rPr lang="en-US" altLang="en-US" sz="1400" i="1" dirty="0"/>
              <a:t>HLA</a:t>
            </a:r>
          </a:p>
          <a:p>
            <a:r>
              <a:rPr lang="en-US" altLang="en-US" sz="1400" i="1" dirty="0"/>
              <a:t>TNFSF15</a:t>
            </a:r>
            <a:r>
              <a:rPr lang="en-US" altLang="en-US" sz="1400" dirty="0"/>
              <a:t> </a:t>
            </a:r>
          </a:p>
          <a:p>
            <a:r>
              <a:rPr lang="en-US" altLang="en-US" sz="1400" i="1" dirty="0"/>
              <a:t>IRF5</a:t>
            </a:r>
            <a:r>
              <a:rPr lang="en-US" altLang="en-US" sz="1400" dirty="0"/>
              <a:t> </a:t>
            </a:r>
          </a:p>
          <a:p>
            <a:r>
              <a:rPr lang="en-US" altLang="en-US" sz="1400" i="1" dirty="0"/>
              <a:t>PTPN22</a:t>
            </a:r>
          </a:p>
          <a:p>
            <a:endParaRPr lang="en-US" altLang="en-US" sz="1400" i="1" dirty="0"/>
          </a:p>
          <a:p>
            <a:r>
              <a:rPr lang="en-US" altLang="en-US" sz="1400" i="1" dirty="0"/>
              <a:t>ATG16L1</a:t>
            </a:r>
          </a:p>
          <a:p>
            <a:r>
              <a:rPr lang="en-US" altLang="en-US" sz="1400" i="1" dirty="0"/>
              <a:t>IRGM</a:t>
            </a:r>
            <a:endParaRPr lang="en-US" altLang="en-US" sz="1400" dirty="0"/>
          </a:p>
        </p:txBody>
      </p:sp>
      <p:sp>
        <p:nvSpPr>
          <p:cNvPr id="5124" name="TextBox 4"/>
          <p:cNvSpPr txBox="1">
            <a:spLocks noChangeArrowheads="1"/>
          </p:cNvSpPr>
          <p:nvPr/>
        </p:nvSpPr>
        <p:spPr bwMode="auto">
          <a:xfrm>
            <a:off x="192088" y="3478213"/>
            <a:ext cx="1447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charset="0"/>
                <a:cs typeface="Arial" charset="0"/>
              </a:defRPr>
            </a:lvl1pPr>
            <a:lvl2pPr>
              <a:defRPr sz="2800">
                <a:solidFill>
                  <a:schemeClr val="tx1"/>
                </a:solidFill>
                <a:latin typeface="Arial" charset="0"/>
                <a:cs typeface="Arial" charset="0"/>
              </a:defRPr>
            </a:lvl2pPr>
            <a:lvl3pPr>
              <a:defRPr sz="2400">
                <a:solidFill>
                  <a:schemeClr val="tx1"/>
                </a:solidFill>
                <a:latin typeface="Arial" charset="0"/>
                <a:cs typeface="Arial" charset="0"/>
              </a:defRPr>
            </a:lvl3pPr>
            <a:lvl4pPr>
              <a:defRPr sz="2000">
                <a:solidFill>
                  <a:schemeClr val="tx1"/>
                </a:solidFill>
                <a:latin typeface="Arial" charset="0"/>
                <a:cs typeface="Arial" charset="0"/>
              </a:defRPr>
            </a:lvl4pPr>
            <a:lvl5pPr>
              <a:defRPr sz="2000">
                <a:solidFill>
                  <a:schemeClr val="tx1"/>
                </a:solidFill>
                <a:latin typeface="Arial" charset="0"/>
                <a:cs typeface="Arial" charset="0"/>
              </a:defRPr>
            </a:lvl5pPr>
            <a:lvl6pPr eaLnBrk="0" hangingPunct="0">
              <a:defRPr sz="2000">
                <a:solidFill>
                  <a:schemeClr val="tx1"/>
                </a:solidFill>
                <a:latin typeface="Arial" charset="0"/>
                <a:cs typeface="Arial" charset="0"/>
              </a:defRPr>
            </a:lvl6pPr>
            <a:lvl7pPr eaLnBrk="0" hangingPunct="0">
              <a:defRPr sz="2000">
                <a:solidFill>
                  <a:schemeClr val="tx1"/>
                </a:solidFill>
                <a:latin typeface="Arial" charset="0"/>
                <a:cs typeface="Arial" charset="0"/>
              </a:defRPr>
            </a:lvl7pPr>
            <a:lvl8pPr eaLnBrk="0" hangingPunct="0">
              <a:defRPr sz="2000">
                <a:solidFill>
                  <a:schemeClr val="tx1"/>
                </a:solidFill>
                <a:latin typeface="Arial" charset="0"/>
                <a:cs typeface="Arial" charset="0"/>
              </a:defRPr>
            </a:lvl8pPr>
            <a:lvl9pPr eaLnBrk="0" hangingPunct="0">
              <a:defRPr sz="2000">
                <a:solidFill>
                  <a:schemeClr val="tx1"/>
                </a:solidFill>
                <a:latin typeface="Arial" charset="0"/>
                <a:cs typeface="Arial" charset="0"/>
              </a:defRPr>
            </a:lvl9pPr>
          </a:lstStyle>
          <a:p>
            <a:r>
              <a:rPr lang="en-US" altLang="en-US" sz="1400">
                <a:solidFill>
                  <a:srgbClr val="FF0000"/>
                </a:solidFill>
              </a:rPr>
              <a:t>Innate immunity </a:t>
            </a:r>
          </a:p>
        </p:txBody>
      </p:sp>
      <p:sp>
        <p:nvSpPr>
          <p:cNvPr id="5125" name="TextBox 6"/>
          <p:cNvSpPr txBox="1">
            <a:spLocks noChangeArrowheads="1"/>
          </p:cNvSpPr>
          <p:nvPr/>
        </p:nvSpPr>
        <p:spPr bwMode="auto">
          <a:xfrm>
            <a:off x="112713" y="4695825"/>
            <a:ext cx="17160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charset="0"/>
                <a:cs typeface="Arial" charset="0"/>
              </a:defRPr>
            </a:lvl1pPr>
            <a:lvl2pPr>
              <a:defRPr sz="2800">
                <a:solidFill>
                  <a:schemeClr val="tx1"/>
                </a:solidFill>
                <a:latin typeface="Arial" charset="0"/>
                <a:cs typeface="Arial" charset="0"/>
              </a:defRPr>
            </a:lvl2pPr>
            <a:lvl3pPr>
              <a:defRPr sz="2400">
                <a:solidFill>
                  <a:schemeClr val="tx1"/>
                </a:solidFill>
                <a:latin typeface="Arial" charset="0"/>
                <a:cs typeface="Arial" charset="0"/>
              </a:defRPr>
            </a:lvl3pPr>
            <a:lvl4pPr>
              <a:defRPr sz="2000">
                <a:solidFill>
                  <a:schemeClr val="tx1"/>
                </a:solidFill>
                <a:latin typeface="Arial" charset="0"/>
                <a:cs typeface="Arial" charset="0"/>
              </a:defRPr>
            </a:lvl4pPr>
            <a:lvl5pPr>
              <a:defRPr sz="2000">
                <a:solidFill>
                  <a:schemeClr val="tx1"/>
                </a:solidFill>
                <a:latin typeface="Arial" charset="0"/>
                <a:cs typeface="Arial" charset="0"/>
              </a:defRPr>
            </a:lvl5pPr>
            <a:lvl6pPr eaLnBrk="0" hangingPunct="0">
              <a:defRPr sz="2000">
                <a:solidFill>
                  <a:schemeClr val="tx1"/>
                </a:solidFill>
                <a:latin typeface="Arial" charset="0"/>
                <a:cs typeface="Arial" charset="0"/>
              </a:defRPr>
            </a:lvl6pPr>
            <a:lvl7pPr eaLnBrk="0" hangingPunct="0">
              <a:defRPr sz="2000">
                <a:solidFill>
                  <a:schemeClr val="tx1"/>
                </a:solidFill>
                <a:latin typeface="Arial" charset="0"/>
                <a:cs typeface="Arial" charset="0"/>
              </a:defRPr>
            </a:lvl7pPr>
            <a:lvl8pPr eaLnBrk="0" hangingPunct="0">
              <a:defRPr sz="2000">
                <a:solidFill>
                  <a:schemeClr val="tx1"/>
                </a:solidFill>
                <a:latin typeface="Arial" charset="0"/>
                <a:cs typeface="Arial" charset="0"/>
              </a:defRPr>
            </a:lvl8pPr>
            <a:lvl9pPr eaLnBrk="0" hangingPunct="0">
              <a:defRPr sz="2000">
                <a:solidFill>
                  <a:schemeClr val="tx1"/>
                </a:solidFill>
                <a:latin typeface="Arial" charset="0"/>
                <a:cs typeface="Arial" charset="0"/>
              </a:defRPr>
            </a:lvl9pPr>
          </a:lstStyle>
          <a:p>
            <a:r>
              <a:rPr lang="en-US" altLang="en-US" sz="1400">
                <a:solidFill>
                  <a:srgbClr val="FF0000"/>
                </a:solidFill>
              </a:rPr>
              <a:t>Adoptive immunity </a:t>
            </a:r>
          </a:p>
        </p:txBody>
      </p:sp>
      <p:sp>
        <p:nvSpPr>
          <p:cNvPr id="5126" name="TextBox 7"/>
          <p:cNvSpPr txBox="1">
            <a:spLocks noChangeArrowheads="1"/>
          </p:cNvSpPr>
          <p:nvPr/>
        </p:nvSpPr>
        <p:spPr bwMode="auto">
          <a:xfrm>
            <a:off x="152400" y="5457825"/>
            <a:ext cx="17160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charset="0"/>
                <a:cs typeface="Arial" charset="0"/>
              </a:defRPr>
            </a:lvl1pPr>
            <a:lvl2pPr>
              <a:defRPr sz="2800">
                <a:solidFill>
                  <a:schemeClr val="tx1"/>
                </a:solidFill>
                <a:latin typeface="Arial" charset="0"/>
                <a:cs typeface="Arial" charset="0"/>
              </a:defRPr>
            </a:lvl2pPr>
            <a:lvl3pPr>
              <a:defRPr sz="2400">
                <a:solidFill>
                  <a:schemeClr val="tx1"/>
                </a:solidFill>
                <a:latin typeface="Arial" charset="0"/>
                <a:cs typeface="Arial" charset="0"/>
              </a:defRPr>
            </a:lvl3pPr>
            <a:lvl4pPr>
              <a:defRPr sz="2000">
                <a:solidFill>
                  <a:schemeClr val="tx1"/>
                </a:solidFill>
                <a:latin typeface="Arial" charset="0"/>
                <a:cs typeface="Arial" charset="0"/>
              </a:defRPr>
            </a:lvl4pPr>
            <a:lvl5pPr>
              <a:defRPr sz="2000">
                <a:solidFill>
                  <a:schemeClr val="tx1"/>
                </a:solidFill>
                <a:latin typeface="Arial" charset="0"/>
                <a:cs typeface="Arial" charset="0"/>
              </a:defRPr>
            </a:lvl5pPr>
            <a:lvl6pPr eaLnBrk="0" hangingPunct="0">
              <a:defRPr sz="2000">
                <a:solidFill>
                  <a:schemeClr val="tx1"/>
                </a:solidFill>
                <a:latin typeface="Arial" charset="0"/>
                <a:cs typeface="Arial" charset="0"/>
              </a:defRPr>
            </a:lvl6pPr>
            <a:lvl7pPr eaLnBrk="0" hangingPunct="0">
              <a:defRPr sz="2000">
                <a:solidFill>
                  <a:schemeClr val="tx1"/>
                </a:solidFill>
                <a:latin typeface="Arial" charset="0"/>
                <a:cs typeface="Arial" charset="0"/>
              </a:defRPr>
            </a:lvl7pPr>
            <a:lvl8pPr eaLnBrk="0" hangingPunct="0">
              <a:defRPr sz="2000">
                <a:solidFill>
                  <a:schemeClr val="tx1"/>
                </a:solidFill>
                <a:latin typeface="Arial" charset="0"/>
                <a:cs typeface="Arial" charset="0"/>
              </a:defRPr>
            </a:lvl8pPr>
            <a:lvl9pPr eaLnBrk="0" hangingPunct="0">
              <a:defRPr sz="2000">
                <a:solidFill>
                  <a:schemeClr val="tx1"/>
                </a:solidFill>
                <a:latin typeface="Arial" charset="0"/>
                <a:cs typeface="Arial" charset="0"/>
              </a:defRPr>
            </a:lvl9pPr>
          </a:lstStyle>
          <a:p>
            <a:r>
              <a:rPr lang="en-US" altLang="en-US" sz="1400">
                <a:solidFill>
                  <a:srgbClr val="FF0000"/>
                </a:solidFill>
              </a:rPr>
              <a:t>Autophagy  </a:t>
            </a:r>
          </a:p>
        </p:txBody>
      </p:sp>
      <p:sp>
        <p:nvSpPr>
          <p:cNvPr id="5127" name="TextBox 5"/>
          <p:cNvSpPr txBox="1">
            <a:spLocks noChangeArrowheads="1"/>
          </p:cNvSpPr>
          <p:nvPr/>
        </p:nvSpPr>
        <p:spPr bwMode="auto">
          <a:xfrm>
            <a:off x="2660650" y="2952750"/>
            <a:ext cx="6248400" cy="5222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3200">
                <a:solidFill>
                  <a:schemeClr val="tx1"/>
                </a:solidFill>
                <a:latin typeface="Arial" charset="0"/>
                <a:cs typeface="Arial" charset="0"/>
              </a:defRPr>
            </a:lvl1pPr>
            <a:lvl2pPr>
              <a:defRPr sz="2800">
                <a:solidFill>
                  <a:schemeClr val="tx1"/>
                </a:solidFill>
                <a:latin typeface="Arial" charset="0"/>
                <a:cs typeface="Arial" charset="0"/>
              </a:defRPr>
            </a:lvl2pPr>
            <a:lvl3pPr>
              <a:defRPr sz="2400">
                <a:solidFill>
                  <a:schemeClr val="tx1"/>
                </a:solidFill>
                <a:latin typeface="Arial" charset="0"/>
                <a:cs typeface="Arial" charset="0"/>
              </a:defRPr>
            </a:lvl3pPr>
            <a:lvl4pPr>
              <a:defRPr sz="2000">
                <a:solidFill>
                  <a:schemeClr val="tx1"/>
                </a:solidFill>
                <a:latin typeface="Arial" charset="0"/>
                <a:cs typeface="Arial" charset="0"/>
              </a:defRPr>
            </a:lvl4pPr>
            <a:lvl5pPr>
              <a:defRPr sz="2000">
                <a:solidFill>
                  <a:schemeClr val="tx1"/>
                </a:solidFill>
                <a:latin typeface="Arial" charset="0"/>
                <a:cs typeface="Arial" charset="0"/>
              </a:defRPr>
            </a:lvl5pPr>
            <a:lvl6pPr eaLnBrk="0" hangingPunct="0">
              <a:defRPr sz="2000">
                <a:solidFill>
                  <a:schemeClr val="tx1"/>
                </a:solidFill>
                <a:latin typeface="Arial" charset="0"/>
                <a:cs typeface="Arial" charset="0"/>
              </a:defRPr>
            </a:lvl6pPr>
            <a:lvl7pPr eaLnBrk="0" hangingPunct="0">
              <a:defRPr sz="2000">
                <a:solidFill>
                  <a:schemeClr val="tx1"/>
                </a:solidFill>
                <a:latin typeface="Arial" charset="0"/>
                <a:cs typeface="Arial" charset="0"/>
              </a:defRPr>
            </a:lvl7pPr>
            <a:lvl8pPr eaLnBrk="0" hangingPunct="0">
              <a:defRPr sz="2000">
                <a:solidFill>
                  <a:schemeClr val="tx1"/>
                </a:solidFill>
                <a:latin typeface="Arial" charset="0"/>
                <a:cs typeface="Arial" charset="0"/>
              </a:defRPr>
            </a:lvl8pPr>
            <a:lvl9pPr eaLnBrk="0" hangingPunct="0">
              <a:defRPr sz="2000">
                <a:solidFill>
                  <a:schemeClr val="tx1"/>
                </a:solidFill>
                <a:latin typeface="Arial" charset="0"/>
                <a:cs typeface="Arial" charset="0"/>
              </a:defRPr>
            </a:lvl9pPr>
          </a:lstStyle>
          <a:p>
            <a:r>
              <a:rPr lang="en-US" altLang="en-US" sz="1400" dirty="0" smtClean="0"/>
              <a:t>Plays </a:t>
            </a:r>
            <a:r>
              <a:rPr lang="en-US" altLang="en-US" sz="1400" dirty="0"/>
              <a:t>a key role in intestinal homeostasis, some mutations in this gene have OR of 3 for </a:t>
            </a:r>
            <a:r>
              <a:rPr lang="en-US" altLang="en-US" sz="1400" dirty="0" err="1"/>
              <a:t>hetrozygotes</a:t>
            </a:r>
            <a:r>
              <a:rPr lang="en-US" altLang="en-US" sz="1400" dirty="0"/>
              <a:t> and 30 for homozygotes </a:t>
            </a:r>
          </a:p>
        </p:txBody>
      </p:sp>
      <p:sp>
        <p:nvSpPr>
          <p:cNvPr id="5128" name="TextBox 8"/>
          <p:cNvSpPr txBox="1">
            <a:spLocks noChangeArrowheads="1"/>
          </p:cNvSpPr>
          <p:nvPr/>
        </p:nvSpPr>
        <p:spPr bwMode="auto">
          <a:xfrm>
            <a:off x="328613" y="1447800"/>
            <a:ext cx="874252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Arial" charset="0"/>
                <a:cs typeface="Arial" charset="0"/>
              </a:defRPr>
            </a:lvl1pPr>
            <a:lvl2pPr>
              <a:defRPr sz="2800">
                <a:solidFill>
                  <a:schemeClr val="tx1"/>
                </a:solidFill>
                <a:latin typeface="Arial" charset="0"/>
                <a:cs typeface="Arial" charset="0"/>
              </a:defRPr>
            </a:lvl2pPr>
            <a:lvl3pPr>
              <a:defRPr sz="2400">
                <a:solidFill>
                  <a:schemeClr val="tx1"/>
                </a:solidFill>
                <a:latin typeface="Arial" charset="0"/>
                <a:cs typeface="Arial" charset="0"/>
              </a:defRPr>
            </a:lvl3pPr>
            <a:lvl4pPr>
              <a:defRPr sz="2000">
                <a:solidFill>
                  <a:schemeClr val="tx1"/>
                </a:solidFill>
                <a:latin typeface="Arial" charset="0"/>
                <a:cs typeface="Arial" charset="0"/>
              </a:defRPr>
            </a:lvl4pPr>
            <a:lvl5pPr>
              <a:defRPr sz="2000">
                <a:solidFill>
                  <a:schemeClr val="tx1"/>
                </a:solidFill>
                <a:latin typeface="Arial" charset="0"/>
                <a:cs typeface="Arial" charset="0"/>
              </a:defRPr>
            </a:lvl5pPr>
            <a:lvl6pPr eaLnBrk="0" hangingPunct="0">
              <a:defRPr sz="2000">
                <a:solidFill>
                  <a:schemeClr val="tx1"/>
                </a:solidFill>
                <a:latin typeface="Arial" charset="0"/>
                <a:cs typeface="Arial" charset="0"/>
              </a:defRPr>
            </a:lvl6pPr>
            <a:lvl7pPr eaLnBrk="0" hangingPunct="0">
              <a:defRPr sz="2000">
                <a:solidFill>
                  <a:schemeClr val="tx1"/>
                </a:solidFill>
                <a:latin typeface="Arial" charset="0"/>
                <a:cs typeface="Arial" charset="0"/>
              </a:defRPr>
            </a:lvl7pPr>
            <a:lvl8pPr eaLnBrk="0" hangingPunct="0">
              <a:defRPr sz="2000">
                <a:solidFill>
                  <a:schemeClr val="tx1"/>
                </a:solidFill>
                <a:latin typeface="Arial" charset="0"/>
                <a:cs typeface="Arial" charset="0"/>
              </a:defRPr>
            </a:lvl8pPr>
            <a:lvl9pPr eaLnBrk="0" hangingPunct="0">
              <a:defRPr sz="2000">
                <a:solidFill>
                  <a:schemeClr val="tx1"/>
                </a:solidFill>
                <a:latin typeface="Arial" charset="0"/>
                <a:cs typeface="Arial" charset="0"/>
              </a:defRPr>
            </a:lvl9pPr>
          </a:lstStyle>
          <a:p>
            <a:r>
              <a:rPr lang="en-US" altLang="en-US" sz="1800" dirty="0"/>
              <a:t>Currently there are about 90 GWAS sites that show statistical </a:t>
            </a:r>
            <a:r>
              <a:rPr lang="en-US" altLang="en-US" sz="1800" dirty="0" smtClean="0"/>
              <a:t>significant association</a:t>
            </a:r>
          </a:p>
          <a:p>
            <a:r>
              <a:rPr lang="en-US" altLang="en-US" sz="1800" dirty="0" smtClean="0"/>
              <a:t>with </a:t>
            </a:r>
            <a:r>
              <a:rPr lang="en-US" altLang="en-US" sz="1800" dirty="0"/>
              <a:t>CD. </a:t>
            </a:r>
            <a:endParaRPr lang="en-US" altLang="en-US" sz="1800" dirty="0" smtClean="0"/>
          </a:p>
          <a:p>
            <a:r>
              <a:rPr lang="en-US" altLang="en-US" sz="1800" dirty="0" smtClean="0"/>
              <a:t>Most </a:t>
            </a:r>
            <a:r>
              <a:rPr lang="en-US" altLang="en-US" sz="1800" dirty="0"/>
              <a:t>sites are in </a:t>
            </a:r>
            <a:r>
              <a:rPr lang="en-US" altLang="en-US" sz="1800" dirty="0" smtClean="0"/>
              <a:t>non-coding regions, </a:t>
            </a:r>
            <a:r>
              <a:rPr lang="en-US" altLang="en-US" sz="1800" dirty="0"/>
              <a:t>but they can be linked to </a:t>
            </a:r>
            <a:r>
              <a:rPr lang="en-US" altLang="en-US" sz="1800" dirty="0" smtClean="0"/>
              <a:t>about 120 </a:t>
            </a:r>
            <a:r>
              <a:rPr lang="en-US" altLang="en-US" sz="1800" dirty="0"/>
              <a:t>genes.</a:t>
            </a:r>
          </a:p>
        </p:txBody>
      </p:sp>
      <p:cxnSp>
        <p:nvCxnSpPr>
          <p:cNvPr id="5" name="Straight Arrow Connector 4"/>
          <p:cNvCxnSpPr>
            <a:endCxn id="5127" idx="1"/>
          </p:cNvCxnSpPr>
          <p:nvPr/>
        </p:nvCxnSpPr>
        <p:spPr>
          <a:xfrm>
            <a:off x="2334904" y="3173667"/>
            <a:ext cx="325746" cy="40227"/>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4</a:t>
            </a:r>
          </a:p>
        </p:txBody>
      </p:sp>
      <p:sp>
        <p:nvSpPr>
          <p:cNvPr id="12" name="Text Box 8"/>
          <p:cNvSpPr txBox="1">
            <a:spLocks noChangeArrowheads="1"/>
          </p:cNvSpPr>
          <p:nvPr/>
        </p:nvSpPr>
        <p:spPr bwMode="auto">
          <a:xfrm>
            <a:off x="6500778" y="6248400"/>
            <a:ext cx="226222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smtClean="0"/>
              <a:t>Johnathan</a:t>
            </a:r>
            <a:r>
              <a:rPr lang="en-US" altLang="en-US" dirty="0" smtClean="0"/>
              <a:t> R. </a:t>
            </a:r>
            <a:r>
              <a:rPr lang="en-US" altLang="en-US" dirty="0" err="1" smtClean="0"/>
              <a:t>Azaria</a:t>
            </a:r>
            <a:endParaRPr lang="en-US" altLang="en-US" dirty="0"/>
          </a:p>
        </p:txBody>
      </p:sp>
      <p:sp>
        <p:nvSpPr>
          <p:cNvPr id="13"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Box 1"/>
          <p:cNvSpPr txBox="1">
            <a:spLocks noChangeArrowheads="1"/>
          </p:cNvSpPr>
          <p:nvPr/>
        </p:nvSpPr>
        <p:spPr bwMode="auto">
          <a:xfrm>
            <a:off x="2590800" y="330200"/>
            <a:ext cx="36226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Arial" charset="0"/>
                <a:cs typeface="Arial" charset="0"/>
              </a:defRPr>
            </a:lvl1pPr>
            <a:lvl2pPr>
              <a:defRPr sz="2800">
                <a:solidFill>
                  <a:schemeClr val="tx1"/>
                </a:solidFill>
                <a:latin typeface="Arial" charset="0"/>
                <a:cs typeface="Arial" charset="0"/>
              </a:defRPr>
            </a:lvl2pPr>
            <a:lvl3pPr>
              <a:defRPr sz="2400">
                <a:solidFill>
                  <a:schemeClr val="tx1"/>
                </a:solidFill>
                <a:latin typeface="Arial" charset="0"/>
                <a:cs typeface="Arial" charset="0"/>
              </a:defRPr>
            </a:lvl3pPr>
            <a:lvl4pPr>
              <a:defRPr sz="2000">
                <a:solidFill>
                  <a:schemeClr val="tx1"/>
                </a:solidFill>
                <a:latin typeface="Arial" charset="0"/>
                <a:cs typeface="Arial" charset="0"/>
              </a:defRPr>
            </a:lvl4pPr>
            <a:lvl5pPr>
              <a:defRPr sz="2000">
                <a:solidFill>
                  <a:schemeClr val="tx1"/>
                </a:solidFill>
                <a:latin typeface="Arial" charset="0"/>
                <a:cs typeface="Arial" charset="0"/>
              </a:defRPr>
            </a:lvl5pPr>
            <a:lvl6pPr eaLnBrk="0" hangingPunct="0">
              <a:defRPr sz="2000">
                <a:solidFill>
                  <a:schemeClr val="tx1"/>
                </a:solidFill>
                <a:latin typeface="Arial" charset="0"/>
                <a:cs typeface="Arial" charset="0"/>
              </a:defRPr>
            </a:lvl6pPr>
            <a:lvl7pPr eaLnBrk="0" hangingPunct="0">
              <a:defRPr sz="2000">
                <a:solidFill>
                  <a:schemeClr val="tx1"/>
                </a:solidFill>
                <a:latin typeface="Arial" charset="0"/>
                <a:cs typeface="Arial" charset="0"/>
              </a:defRPr>
            </a:lvl7pPr>
            <a:lvl8pPr eaLnBrk="0" hangingPunct="0">
              <a:defRPr sz="2000">
                <a:solidFill>
                  <a:schemeClr val="tx1"/>
                </a:solidFill>
                <a:latin typeface="Arial" charset="0"/>
                <a:cs typeface="Arial" charset="0"/>
              </a:defRPr>
            </a:lvl8pPr>
            <a:lvl9pPr eaLnBrk="0" hangingPunct="0">
              <a:defRPr sz="2000">
                <a:solidFill>
                  <a:schemeClr val="tx1"/>
                </a:solidFill>
                <a:latin typeface="Arial" charset="0"/>
                <a:cs typeface="Arial" charset="0"/>
              </a:defRPr>
            </a:lvl9pPr>
          </a:lstStyle>
          <a:p>
            <a:r>
              <a:rPr lang="en-US" altLang="en-US" dirty="0">
                <a:solidFill>
                  <a:schemeClr val="accent2"/>
                </a:solidFill>
              </a:rPr>
              <a:t>Our basic strategy </a:t>
            </a:r>
          </a:p>
        </p:txBody>
      </p:sp>
      <p:sp>
        <p:nvSpPr>
          <p:cNvPr id="6147" name="TextBox 2"/>
          <p:cNvSpPr txBox="1">
            <a:spLocks noChangeArrowheads="1"/>
          </p:cNvSpPr>
          <p:nvPr/>
        </p:nvSpPr>
        <p:spPr bwMode="auto">
          <a:xfrm>
            <a:off x="228600" y="1600200"/>
            <a:ext cx="891540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sz="3200">
                <a:solidFill>
                  <a:schemeClr val="tx1"/>
                </a:solidFill>
                <a:latin typeface="Arial" charset="0"/>
                <a:cs typeface="Arial" charset="0"/>
              </a:defRPr>
            </a:lvl1pPr>
            <a:lvl2pPr>
              <a:defRPr sz="2800">
                <a:solidFill>
                  <a:schemeClr val="tx1"/>
                </a:solidFill>
                <a:latin typeface="Arial" charset="0"/>
                <a:cs typeface="Arial" charset="0"/>
              </a:defRPr>
            </a:lvl2pPr>
            <a:lvl3pPr>
              <a:defRPr sz="2400">
                <a:solidFill>
                  <a:schemeClr val="tx1"/>
                </a:solidFill>
                <a:latin typeface="Arial" charset="0"/>
                <a:cs typeface="Arial" charset="0"/>
              </a:defRPr>
            </a:lvl3pPr>
            <a:lvl4pPr>
              <a:defRPr sz="2000">
                <a:solidFill>
                  <a:schemeClr val="tx1"/>
                </a:solidFill>
                <a:latin typeface="Arial" charset="0"/>
                <a:cs typeface="Arial" charset="0"/>
              </a:defRPr>
            </a:lvl4pPr>
            <a:lvl5pPr>
              <a:defRPr sz="2000">
                <a:solidFill>
                  <a:schemeClr val="tx1"/>
                </a:solidFill>
                <a:latin typeface="Arial" charset="0"/>
                <a:cs typeface="Arial" charset="0"/>
              </a:defRPr>
            </a:lvl5pPr>
            <a:lvl6pPr eaLnBrk="0" hangingPunct="0">
              <a:defRPr sz="2000">
                <a:solidFill>
                  <a:schemeClr val="tx1"/>
                </a:solidFill>
                <a:latin typeface="Arial" charset="0"/>
                <a:cs typeface="Arial" charset="0"/>
              </a:defRPr>
            </a:lvl6pPr>
            <a:lvl7pPr eaLnBrk="0" hangingPunct="0">
              <a:defRPr sz="2000">
                <a:solidFill>
                  <a:schemeClr val="tx1"/>
                </a:solidFill>
                <a:latin typeface="Arial" charset="0"/>
                <a:cs typeface="Arial" charset="0"/>
              </a:defRPr>
            </a:lvl7pPr>
            <a:lvl8pPr eaLnBrk="0" hangingPunct="0">
              <a:defRPr sz="2000">
                <a:solidFill>
                  <a:schemeClr val="tx1"/>
                </a:solidFill>
                <a:latin typeface="Arial" charset="0"/>
                <a:cs typeface="Arial" charset="0"/>
              </a:defRPr>
            </a:lvl8pPr>
            <a:lvl9pPr eaLnBrk="0" hangingPunct="0">
              <a:defRPr sz="2000">
                <a:solidFill>
                  <a:schemeClr val="tx1"/>
                </a:solidFill>
                <a:latin typeface="Arial" charset="0"/>
                <a:cs typeface="Arial" charset="0"/>
              </a:defRPr>
            </a:lvl9pPr>
          </a:lstStyle>
          <a:p>
            <a:pPr marL="0" indent="0">
              <a:lnSpc>
                <a:spcPct val="150000"/>
              </a:lnSpc>
            </a:pPr>
            <a:r>
              <a:rPr lang="en-US" altLang="en-US" sz="1800" dirty="0"/>
              <a:t>Very simple.</a:t>
            </a:r>
          </a:p>
          <a:p>
            <a:pPr>
              <a:lnSpc>
                <a:spcPct val="150000"/>
              </a:lnSpc>
              <a:buFontTx/>
              <a:buChar char="•"/>
            </a:pPr>
            <a:r>
              <a:rPr lang="en-US" altLang="en-US" sz="1800" dirty="0"/>
              <a:t>Select a list of relevant SNPs or genes.</a:t>
            </a:r>
          </a:p>
          <a:p>
            <a:pPr>
              <a:lnSpc>
                <a:spcPct val="150000"/>
              </a:lnSpc>
              <a:buFontTx/>
              <a:buChar char="•"/>
            </a:pPr>
            <a:r>
              <a:rPr lang="en-US" altLang="en-US" sz="1800" dirty="0"/>
              <a:t>Calculate the SNP </a:t>
            </a:r>
            <a:r>
              <a:rPr lang="en-US" altLang="en-US" sz="1800" dirty="0" smtClean="0"/>
              <a:t>load.</a:t>
            </a:r>
            <a:endParaRPr lang="en-US" altLang="en-US" sz="1800" dirty="0"/>
          </a:p>
          <a:p>
            <a:pPr>
              <a:lnSpc>
                <a:spcPct val="150000"/>
              </a:lnSpc>
              <a:buFontTx/>
              <a:buChar char="•"/>
            </a:pPr>
            <a:r>
              <a:rPr lang="en-US" altLang="en-US" sz="1800" dirty="0" smtClean="0"/>
              <a:t>Choose </a:t>
            </a:r>
            <a:r>
              <a:rPr lang="en-US" altLang="en-US" sz="1800" dirty="0"/>
              <a:t>a </a:t>
            </a:r>
            <a:r>
              <a:rPr lang="en-US" altLang="en-US" sz="1800" dirty="0" smtClean="0"/>
              <a:t>scale and/or a cut-off </a:t>
            </a:r>
            <a:r>
              <a:rPr lang="en-US" altLang="en-US" sz="1800" dirty="0"/>
              <a:t>to assign Sick and </a:t>
            </a:r>
            <a:r>
              <a:rPr lang="en-US" altLang="en-US" sz="1800" dirty="0" smtClean="0"/>
              <a:t>Healthy. </a:t>
            </a:r>
            <a:endParaRPr lang="en-US" altLang="en-US" sz="1800" dirty="0"/>
          </a:p>
        </p:txBody>
      </p:sp>
      <p:sp>
        <p:nvSpPr>
          <p:cNvPr id="7"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4</a:t>
            </a:r>
          </a:p>
        </p:txBody>
      </p:sp>
      <p:sp>
        <p:nvSpPr>
          <p:cNvPr id="8" name="Text Box 8"/>
          <p:cNvSpPr txBox="1">
            <a:spLocks noChangeArrowheads="1"/>
          </p:cNvSpPr>
          <p:nvPr/>
        </p:nvSpPr>
        <p:spPr bwMode="auto">
          <a:xfrm>
            <a:off x="6500778" y="6248400"/>
            <a:ext cx="226222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smtClean="0"/>
              <a:t>Johnathan</a:t>
            </a:r>
            <a:r>
              <a:rPr lang="en-US" altLang="en-US" dirty="0" smtClean="0"/>
              <a:t> R. </a:t>
            </a:r>
            <a:r>
              <a:rPr lang="en-US" altLang="en-US" dirty="0" err="1" smtClean="0"/>
              <a:t>Azaria</a:t>
            </a:r>
            <a:endParaRPr lang="en-US" altLang="en-US" dirty="0"/>
          </a:p>
        </p:txBody>
      </p:sp>
      <p:sp>
        <p:nvSpPr>
          <p:cNvPr id="9"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Box 1"/>
          <p:cNvSpPr txBox="1">
            <a:spLocks noChangeArrowheads="1"/>
          </p:cNvSpPr>
          <p:nvPr/>
        </p:nvSpPr>
        <p:spPr bwMode="auto">
          <a:xfrm>
            <a:off x="1429555" y="323850"/>
            <a:ext cx="60325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Arial" charset="0"/>
                <a:cs typeface="Arial" charset="0"/>
              </a:defRPr>
            </a:lvl1pPr>
            <a:lvl2pPr>
              <a:defRPr sz="2800">
                <a:solidFill>
                  <a:schemeClr val="tx1"/>
                </a:solidFill>
                <a:latin typeface="Arial" charset="0"/>
                <a:cs typeface="Arial" charset="0"/>
              </a:defRPr>
            </a:lvl2pPr>
            <a:lvl3pPr>
              <a:defRPr sz="2400">
                <a:solidFill>
                  <a:schemeClr val="tx1"/>
                </a:solidFill>
                <a:latin typeface="Arial" charset="0"/>
                <a:cs typeface="Arial" charset="0"/>
              </a:defRPr>
            </a:lvl3pPr>
            <a:lvl4pPr>
              <a:defRPr sz="2000">
                <a:solidFill>
                  <a:schemeClr val="tx1"/>
                </a:solidFill>
                <a:latin typeface="Arial" charset="0"/>
                <a:cs typeface="Arial" charset="0"/>
              </a:defRPr>
            </a:lvl4pPr>
            <a:lvl5pPr>
              <a:defRPr sz="2000">
                <a:solidFill>
                  <a:schemeClr val="tx1"/>
                </a:solidFill>
                <a:latin typeface="Arial" charset="0"/>
                <a:cs typeface="Arial" charset="0"/>
              </a:defRPr>
            </a:lvl5pPr>
            <a:lvl6pPr eaLnBrk="0" hangingPunct="0">
              <a:defRPr sz="2000">
                <a:solidFill>
                  <a:schemeClr val="tx1"/>
                </a:solidFill>
                <a:latin typeface="Arial" charset="0"/>
                <a:cs typeface="Arial" charset="0"/>
              </a:defRPr>
            </a:lvl6pPr>
            <a:lvl7pPr eaLnBrk="0" hangingPunct="0">
              <a:defRPr sz="2000">
                <a:solidFill>
                  <a:schemeClr val="tx1"/>
                </a:solidFill>
                <a:latin typeface="Arial" charset="0"/>
                <a:cs typeface="Arial" charset="0"/>
              </a:defRPr>
            </a:lvl7pPr>
            <a:lvl8pPr eaLnBrk="0" hangingPunct="0">
              <a:defRPr sz="2000">
                <a:solidFill>
                  <a:schemeClr val="tx1"/>
                </a:solidFill>
                <a:latin typeface="Arial" charset="0"/>
                <a:cs typeface="Arial" charset="0"/>
              </a:defRPr>
            </a:lvl8pPr>
            <a:lvl9pPr eaLnBrk="0" hangingPunct="0">
              <a:defRPr sz="2000">
                <a:solidFill>
                  <a:schemeClr val="tx1"/>
                </a:solidFill>
                <a:latin typeface="Arial" charset="0"/>
                <a:cs typeface="Arial" charset="0"/>
              </a:defRPr>
            </a:lvl9pPr>
          </a:lstStyle>
          <a:p>
            <a:r>
              <a:rPr lang="en-US" altLang="en-US" dirty="0">
                <a:solidFill>
                  <a:schemeClr val="accent2"/>
                </a:solidFill>
              </a:rPr>
              <a:t>Which gene/SNP list to choose?</a:t>
            </a:r>
          </a:p>
        </p:txBody>
      </p:sp>
      <p:sp>
        <p:nvSpPr>
          <p:cNvPr id="7171" name="TextBox 2"/>
          <p:cNvSpPr txBox="1">
            <a:spLocks noChangeArrowheads="1"/>
          </p:cNvSpPr>
          <p:nvPr/>
        </p:nvSpPr>
        <p:spPr bwMode="auto">
          <a:xfrm>
            <a:off x="228600" y="1600200"/>
            <a:ext cx="8915400" cy="217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sz="3200">
                <a:solidFill>
                  <a:schemeClr val="tx1"/>
                </a:solidFill>
                <a:latin typeface="Arial" charset="0"/>
                <a:cs typeface="Arial" charset="0"/>
              </a:defRPr>
            </a:lvl1pPr>
            <a:lvl2pPr>
              <a:defRPr sz="2800">
                <a:solidFill>
                  <a:schemeClr val="tx1"/>
                </a:solidFill>
                <a:latin typeface="Arial" charset="0"/>
                <a:cs typeface="Arial" charset="0"/>
              </a:defRPr>
            </a:lvl2pPr>
            <a:lvl3pPr>
              <a:defRPr sz="2400">
                <a:solidFill>
                  <a:schemeClr val="tx1"/>
                </a:solidFill>
                <a:latin typeface="Arial" charset="0"/>
                <a:cs typeface="Arial" charset="0"/>
              </a:defRPr>
            </a:lvl3pPr>
            <a:lvl4pPr>
              <a:defRPr sz="2000">
                <a:solidFill>
                  <a:schemeClr val="tx1"/>
                </a:solidFill>
                <a:latin typeface="Arial" charset="0"/>
                <a:cs typeface="Arial" charset="0"/>
              </a:defRPr>
            </a:lvl4pPr>
            <a:lvl5pPr>
              <a:defRPr sz="2000">
                <a:solidFill>
                  <a:schemeClr val="tx1"/>
                </a:solidFill>
                <a:latin typeface="Arial" charset="0"/>
                <a:cs typeface="Arial" charset="0"/>
              </a:defRPr>
            </a:lvl5pPr>
            <a:lvl6pPr eaLnBrk="0" hangingPunct="0">
              <a:defRPr sz="2000">
                <a:solidFill>
                  <a:schemeClr val="tx1"/>
                </a:solidFill>
                <a:latin typeface="Arial" charset="0"/>
                <a:cs typeface="Arial" charset="0"/>
              </a:defRPr>
            </a:lvl6pPr>
            <a:lvl7pPr eaLnBrk="0" hangingPunct="0">
              <a:defRPr sz="2000">
                <a:solidFill>
                  <a:schemeClr val="tx1"/>
                </a:solidFill>
                <a:latin typeface="Arial" charset="0"/>
                <a:cs typeface="Arial" charset="0"/>
              </a:defRPr>
            </a:lvl7pPr>
            <a:lvl8pPr eaLnBrk="0" hangingPunct="0">
              <a:defRPr sz="2000">
                <a:solidFill>
                  <a:schemeClr val="tx1"/>
                </a:solidFill>
                <a:latin typeface="Arial" charset="0"/>
                <a:cs typeface="Arial" charset="0"/>
              </a:defRPr>
            </a:lvl8pPr>
            <a:lvl9pPr eaLnBrk="0" hangingPunct="0">
              <a:defRPr sz="2000">
                <a:solidFill>
                  <a:schemeClr val="tx1"/>
                </a:solidFill>
                <a:latin typeface="Arial" charset="0"/>
                <a:cs typeface="Arial" charset="0"/>
              </a:defRPr>
            </a:lvl9pPr>
          </a:lstStyle>
          <a:p>
            <a:pPr>
              <a:lnSpc>
                <a:spcPct val="150000"/>
              </a:lnSpc>
              <a:buFontTx/>
              <a:buChar char="•"/>
            </a:pPr>
            <a:r>
              <a:rPr lang="en-US" altLang="en-US" sz="1800" dirty="0"/>
              <a:t>A list of genes that are associated with strong GWAS sites ~ </a:t>
            </a:r>
            <a:r>
              <a:rPr lang="en-US" altLang="en-US" sz="1800" dirty="0">
                <a:solidFill>
                  <a:srgbClr val="FF0000"/>
                </a:solidFill>
              </a:rPr>
              <a:t>120</a:t>
            </a:r>
            <a:r>
              <a:rPr lang="en-US" altLang="en-US" sz="1800" dirty="0"/>
              <a:t> genes</a:t>
            </a:r>
          </a:p>
          <a:p>
            <a:pPr>
              <a:lnSpc>
                <a:spcPct val="150000"/>
              </a:lnSpc>
              <a:buFontTx/>
              <a:buChar char="•"/>
            </a:pPr>
            <a:r>
              <a:rPr lang="en-US" altLang="en-US" sz="1800" dirty="0"/>
              <a:t>A list of genes the appear in biological pathways associated with CD, ~ </a:t>
            </a:r>
            <a:r>
              <a:rPr lang="en-US" altLang="en-US" sz="1800" dirty="0">
                <a:solidFill>
                  <a:srgbClr val="FF0000"/>
                </a:solidFill>
              </a:rPr>
              <a:t>400</a:t>
            </a:r>
            <a:r>
              <a:rPr lang="en-US" altLang="en-US" sz="1800" dirty="0"/>
              <a:t> genes</a:t>
            </a:r>
          </a:p>
          <a:p>
            <a:pPr>
              <a:lnSpc>
                <a:spcPct val="150000"/>
              </a:lnSpc>
              <a:buFontTx/>
              <a:buChar char="•"/>
            </a:pPr>
            <a:r>
              <a:rPr lang="en-US" altLang="en-US" sz="1800" dirty="0"/>
              <a:t>SNPs that we got from a large ML study of GWAS sites </a:t>
            </a:r>
            <a:br>
              <a:rPr lang="en-US" altLang="en-US" sz="1800" dirty="0"/>
            </a:br>
            <a:r>
              <a:rPr lang="en-US" altLang="en-US" sz="1800" dirty="0"/>
              <a:t>(</a:t>
            </a:r>
            <a:r>
              <a:rPr lang="de-DE" altLang="en-US" sz="1800" dirty="0"/>
              <a:t>Wei et. al. (Am J Hum Genet. 2013 92:1008-1012.)) that resulted in </a:t>
            </a:r>
            <a:r>
              <a:rPr lang="de-DE" altLang="en-US" sz="1800" dirty="0">
                <a:solidFill>
                  <a:srgbClr val="FF0000"/>
                </a:solidFill>
              </a:rPr>
              <a:t>573</a:t>
            </a:r>
            <a:r>
              <a:rPr lang="de-DE" altLang="en-US" sz="1800" dirty="0"/>
              <a:t> GWAS sites. </a:t>
            </a:r>
            <a:endParaRPr lang="en-US" altLang="en-US" sz="1800" dirty="0"/>
          </a:p>
        </p:txBody>
      </p:sp>
      <p:sp>
        <p:nvSpPr>
          <p:cNvPr id="4" name="Text Box 6"/>
          <p:cNvSpPr txBox="1">
            <a:spLocks noChangeArrowheads="1"/>
          </p:cNvSpPr>
          <p:nvPr/>
        </p:nvSpPr>
        <p:spPr bwMode="auto">
          <a:xfrm>
            <a:off x="37465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4</a:t>
            </a:r>
          </a:p>
        </p:txBody>
      </p:sp>
      <p:sp>
        <p:nvSpPr>
          <p:cNvPr id="5" name="Text Box 8"/>
          <p:cNvSpPr txBox="1">
            <a:spLocks noChangeArrowheads="1"/>
          </p:cNvSpPr>
          <p:nvPr/>
        </p:nvSpPr>
        <p:spPr bwMode="auto">
          <a:xfrm>
            <a:off x="6500778" y="6248400"/>
            <a:ext cx="226222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smtClean="0"/>
              <a:t>Johnathan</a:t>
            </a:r>
            <a:r>
              <a:rPr lang="en-US" altLang="en-US" dirty="0" smtClean="0"/>
              <a:t> R. </a:t>
            </a:r>
            <a:r>
              <a:rPr lang="en-US" altLang="en-US" dirty="0" err="1" smtClean="0"/>
              <a:t>Azaria</a:t>
            </a:r>
            <a:endParaRPr lang="en-US" altLang="en-US" dirty="0"/>
          </a:p>
        </p:txBody>
      </p:sp>
      <p:sp>
        <p:nvSpPr>
          <p:cNvPr id="6"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914400"/>
            <a:ext cx="8839200" cy="4238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195" name="TextBox 1"/>
          <p:cNvSpPr txBox="1">
            <a:spLocks noChangeArrowheads="1"/>
          </p:cNvSpPr>
          <p:nvPr/>
        </p:nvSpPr>
        <p:spPr bwMode="auto">
          <a:xfrm>
            <a:off x="609600" y="5867400"/>
            <a:ext cx="4419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charset="0"/>
                <a:cs typeface="Arial" charset="0"/>
              </a:defRPr>
            </a:lvl1pPr>
            <a:lvl2pPr>
              <a:defRPr sz="2800">
                <a:solidFill>
                  <a:schemeClr val="tx1"/>
                </a:solidFill>
                <a:latin typeface="Arial" charset="0"/>
                <a:cs typeface="Arial" charset="0"/>
              </a:defRPr>
            </a:lvl2pPr>
            <a:lvl3pPr>
              <a:defRPr sz="2400">
                <a:solidFill>
                  <a:schemeClr val="tx1"/>
                </a:solidFill>
                <a:latin typeface="Arial" charset="0"/>
                <a:cs typeface="Arial" charset="0"/>
              </a:defRPr>
            </a:lvl3pPr>
            <a:lvl4pPr>
              <a:defRPr sz="2000">
                <a:solidFill>
                  <a:schemeClr val="tx1"/>
                </a:solidFill>
                <a:latin typeface="Arial" charset="0"/>
                <a:cs typeface="Arial" charset="0"/>
              </a:defRPr>
            </a:lvl4pPr>
            <a:lvl5pPr>
              <a:defRPr sz="2000">
                <a:solidFill>
                  <a:schemeClr val="tx1"/>
                </a:solidFill>
                <a:latin typeface="Arial" charset="0"/>
                <a:cs typeface="Arial" charset="0"/>
              </a:defRPr>
            </a:lvl5pPr>
            <a:lvl6pPr eaLnBrk="0" hangingPunct="0">
              <a:defRPr sz="2000">
                <a:solidFill>
                  <a:schemeClr val="tx1"/>
                </a:solidFill>
                <a:latin typeface="Arial" charset="0"/>
                <a:cs typeface="Arial" charset="0"/>
              </a:defRPr>
            </a:lvl6pPr>
            <a:lvl7pPr eaLnBrk="0" hangingPunct="0">
              <a:defRPr sz="2000">
                <a:solidFill>
                  <a:schemeClr val="tx1"/>
                </a:solidFill>
                <a:latin typeface="Arial" charset="0"/>
                <a:cs typeface="Arial" charset="0"/>
              </a:defRPr>
            </a:lvl7pPr>
            <a:lvl8pPr eaLnBrk="0" hangingPunct="0">
              <a:defRPr sz="2000">
                <a:solidFill>
                  <a:schemeClr val="tx1"/>
                </a:solidFill>
                <a:latin typeface="Arial" charset="0"/>
                <a:cs typeface="Arial" charset="0"/>
              </a:defRPr>
            </a:lvl8pPr>
            <a:lvl9pPr eaLnBrk="0" hangingPunct="0">
              <a:defRPr sz="2000">
                <a:solidFill>
                  <a:schemeClr val="tx1"/>
                </a:solidFill>
                <a:latin typeface="Arial" charset="0"/>
                <a:cs typeface="Arial" charset="0"/>
              </a:defRPr>
            </a:lvl9pPr>
          </a:lstStyle>
          <a:p>
            <a:r>
              <a:rPr lang="de-DE" altLang="en-US" sz="1800"/>
              <a:t>Am J Hum Genet. 2013 92:1008-1012</a:t>
            </a:r>
            <a:endParaRPr lang="en-US" altLang="en-US" sz="1800"/>
          </a:p>
        </p:txBody>
      </p:sp>
      <p:sp>
        <p:nvSpPr>
          <p:cNvPr id="8196" name="TextBox 1"/>
          <p:cNvSpPr txBox="1">
            <a:spLocks noChangeArrowheads="1"/>
          </p:cNvSpPr>
          <p:nvPr/>
        </p:nvSpPr>
        <p:spPr bwMode="auto">
          <a:xfrm>
            <a:off x="938212" y="322838"/>
            <a:ext cx="7267575"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Arial" charset="0"/>
                <a:cs typeface="Arial" charset="0"/>
              </a:defRPr>
            </a:lvl1pPr>
            <a:lvl2pPr>
              <a:defRPr sz="2800">
                <a:solidFill>
                  <a:schemeClr val="tx1"/>
                </a:solidFill>
                <a:latin typeface="Arial" charset="0"/>
                <a:cs typeface="Arial" charset="0"/>
              </a:defRPr>
            </a:lvl2pPr>
            <a:lvl3pPr>
              <a:defRPr sz="2400">
                <a:solidFill>
                  <a:schemeClr val="tx1"/>
                </a:solidFill>
                <a:latin typeface="Arial" charset="0"/>
                <a:cs typeface="Arial" charset="0"/>
              </a:defRPr>
            </a:lvl3pPr>
            <a:lvl4pPr>
              <a:defRPr sz="2000">
                <a:solidFill>
                  <a:schemeClr val="tx1"/>
                </a:solidFill>
                <a:latin typeface="Arial" charset="0"/>
                <a:cs typeface="Arial" charset="0"/>
              </a:defRPr>
            </a:lvl4pPr>
            <a:lvl5pPr>
              <a:defRPr sz="2000">
                <a:solidFill>
                  <a:schemeClr val="tx1"/>
                </a:solidFill>
                <a:latin typeface="Arial" charset="0"/>
                <a:cs typeface="Arial" charset="0"/>
              </a:defRPr>
            </a:lvl5pPr>
            <a:lvl6pPr eaLnBrk="0" hangingPunct="0">
              <a:defRPr sz="2000">
                <a:solidFill>
                  <a:schemeClr val="tx1"/>
                </a:solidFill>
                <a:latin typeface="Arial" charset="0"/>
                <a:cs typeface="Arial" charset="0"/>
              </a:defRPr>
            </a:lvl6pPr>
            <a:lvl7pPr eaLnBrk="0" hangingPunct="0">
              <a:defRPr sz="2000">
                <a:solidFill>
                  <a:schemeClr val="tx1"/>
                </a:solidFill>
                <a:latin typeface="Arial" charset="0"/>
                <a:cs typeface="Arial" charset="0"/>
              </a:defRPr>
            </a:lvl7pPr>
            <a:lvl8pPr eaLnBrk="0" hangingPunct="0">
              <a:defRPr sz="2000">
                <a:solidFill>
                  <a:schemeClr val="tx1"/>
                </a:solidFill>
                <a:latin typeface="Arial" charset="0"/>
                <a:cs typeface="Arial" charset="0"/>
              </a:defRPr>
            </a:lvl8pPr>
            <a:lvl9pPr eaLnBrk="0" hangingPunct="0">
              <a:defRPr sz="2000">
                <a:solidFill>
                  <a:schemeClr val="tx1"/>
                </a:solidFill>
                <a:latin typeface="Arial" charset="0"/>
                <a:cs typeface="Arial" charset="0"/>
              </a:defRPr>
            </a:lvl9pPr>
          </a:lstStyle>
          <a:p>
            <a:r>
              <a:rPr lang="en-US" altLang="en-US" dirty="0">
                <a:solidFill>
                  <a:schemeClr val="accent2"/>
                </a:solidFill>
              </a:rPr>
              <a:t>The IBD Genetics Consortium gene list</a:t>
            </a:r>
          </a:p>
        </p:txBody>
      </p:sp>
      <p:sp>
        <p:nvSpPr>
          <p:cNvPr id="5"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4</a:t>
            </a:r>
          </a:p>
        </p:txBody>
      </p:sp>
      <p:sp>
        <p:nvSpPr>
          <p:cNvPr id="6" name="Text Box 8"/>
          <p:cNvSpPr txBox="1">
            <a:spLocks noChangeArrowheads="1"/>
          </p:cNvSpPr>
          <p:nvPr/>
        </p:nvSpPr>
        <p:spPr bwMode="auto">
          <a:xfrm>
            <a:off x="6500778" y="6248400"/>
            <a:ext cx="226222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smtClean="0"/>
              <a:t>Johnathan</a:t>
            </a:r>
            <a:r>
              <a:rPr lang="en-US" altLang="en-US" dirty="0" smtClean="0"/>
              <a:t> R. </a:t>
            </a:r>
            <a:r>
              <a:rPr lang="en-US" altLang="en-US" dirty="0" err="1" smtClean="0"/>
              <a:t>Azaria</a:t>
            </a:r>
            <a:endParaRPr lang="en-US" altLang="en-US" dirty="0"/>
          </a:p>
        </p:txBody>
      </p:sp>
      <p:sp>
        <p:nvSpPr>
          <p:cNvPr id="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
          <p:cNvSpPr>
            <a:spLocks noChangeArrowheads="1"/>
          </p:cNvSpPr>
          <p:nvPr/>
        </p:nvSpPr>
        <p:spPr bwMode="auto">
          <a:xfrm>
            <a:off x="838200" y="1052560"/>
            <a:ext cx="7086600"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dirty="0"/>
              <a:t>Using </a:t>
            </a:r>
            <a:r>
              <a:rPr lang="it-IT" altLang="en-US" dirty="0"/>
              <a:t>Immunochip, a custom Illumina Infinium chip, t</a:t>
            </a:r>
            <a:r>
              <a:rPr lang="en-US" altLang="en-US" dirty="0"/>
              <a:t>hey looked at SNPs with p values &gt; 10</a:t>
            </a:r>
            <a:r>
              <a:rPr lang="en-US" altLang="en-US" baseline="30000" dirty="0"/>
              <a:t>-4</a:t>
            </a:r>
            <a:r>
              <a:rPr lang="en-US" altLang="en-US" dirty="0"/>
              <a:t> and minor allele frequency (MAF) &lt; 0.01, and got 10,799 SNPs. Those </a:t>
            </a:r>
            <a:r>
              <a:rPr lang="en-US" altLang="en-US" dirty="0" smtClean="0"/>
              <a:t>were </a:t>
            </a:r>
            <a:r>
              <a:rPr lang="en-US" altLang="en-US" dirty="0"/>
              <a:t>filtered further </a:t>
            </a:r>
            <a:r>
              <a:rPr lang="en-US" altLang="en-US" dirty="0" smtClean="0"/>
              <a:t>to </a:t>
            </a:r>
            <a:r>
              <a:rPr lang="en-US" altLang="en-US" dirty="0"/>
              <a:t>get 573 SNPs that achieve AUC of 0.86.</a:t>
            </a:r>
          </a:p>
          <a:p>
            <a:endParaRPr lang="en-US" altLang="en-US" dirty="0"/>
          </a:p>
          <a:p>
            <a:endParaRPr lang="en-US" altLang="en-US" dirty="0"/>
          </a:p>
        </p:txBody>
      </p:sp>
      <p:pic>
        <p:nvPicPr>
          <p:cNvPr id="921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05075" y="2362200"/>
            <a:ext cx="3752850" cy="3848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1"/>
          <p:cNvSpPr txBox="1">
            <a:spLocks noChangeArrowheads="1"/>
          </p:cNvSpPr>
          <p:nvPr/>
        </p:nvSpPr>
        <p:spPr bwMode="auto">
          <a:xfrm>
            <a:off x="938212" y="304800"/>
            <a:ext cx="7267575"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Arial" charset="0"/>
                <a:cs typeface="Arial" charset="0"/>
              </a:defRPr>
            </a:lvl1pPr>
            <a:lvl2pPr>
              <a:defRPr sz="2800">
                <a:solidFill>
                  <a:schemeClr val="tx1"/>
                </a:solidFill>
                <a:latin typeface="Arial" charset="0"/>
                <a:cs typeface="Arial" charset="0"/>
              </a:defRPr>
            </a:lvl2pPr>
            <a:lvl3pPr>
              <a:defRPr sz="2400">
                <a:solidFill>
                  <a:schemeClr val="tx1"/>
                </a:solidFill>
                <a:latin typeface="Arial" charset="0"/>
                <a:cs typeface="Arial" charset="0"/>
              </a:defRPr>
            </a:lvl3pPr>
            <a:lvl4pPr>
              <a:defRPr sz="2000">
                <a:solidFill>
                  <a:schemeClr val="tx1"/>
                </a:solidFill>
                <a:latin typeface="Arial" charset="0"/>
                <a:cs typeface="Arial" charset="0"/>
              </a:defRPr>
            </a:lvl4pPr>
            <a:lvl5pPr>
              <a:defRPr sz="2000">
                <a:solidFill>
                  <a:schemeClr val="tx1"/>
                </a:solidFill>
                <a:latin typeface="Arial" charset="0"/>
                <a:cs typeface="Arial" charset="0"/>
              </a:defRPr>
            </a:lvl5pPr>
            <a:lvl6pPr eaLnBrk="0" hangingPunct="0">
              <a:defRPr sz="2000">
                <a:solidFill>
                  <a:schemeClr val="tx1"/>
                </a:solidFill>
                <a:latin typeface="Arial" charset="0"/>
                <a:cs typeface="Arial" charset="0"/>
              </a:defRPr>
            </a:lvl6pPr>
            <a:lvl7pPr eaLnBrk="0" hangingPunct="0">
              <a:defRPr sz="2000">
                <a:solidFill>
                  <a:schemeClr val="tx1"/>
                </a:solidFill>
                <a:latin typeface="Arial" charset="0"/>
                <a:cs typeface="Arial" charset="0"/>
              </a:defRPr>
            </a:lvl7pPr>
            <a:lvl8pPr eaLnBrk="0" hangingPunct="0">
              <a:defRPr sz="2000">
                <a:solidFill>
                  <a:schemeClr val="tx1"/>
                </a:solidFill>
                <a:latin typeface="Arial" charset="0"/>
                <a:cs typeface="Arial" charset="0"/>
              </a:defRPr>
            </a:lvl8pPr>
            <a:lvl9pPr eaLnBrk="0" hangingPunct="0">
              <a:defRPr sz="2000">
                <a:solidFill>
                  <a:schemeClr val="tx1"/>
                </a:solidFill>
                <a:latin typeface="Arial" charset="0"/>
                <a:cs typeface="Arial" charset="0"/>
              </a:defRPr>
            </a:lvl9pPr>
          </a:lstStyle>
          <a:p>
            <a:r>
              <a:rPr lang="en-US" altLang="en-US" dirty="0">
                <a:solidFill>
                  <a:schemeClr val="accent2"/>
                </a:solidFill>
              </a:rPr>
              <a:t>The IBD Genetics Consortium gene list</a:t>
            </a:r>
          </a:p>
        </p:txBody>
      </p:sp>
      <p:sp>
        <p:nvSpPr>
          <p:cNvPr id="6"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4</a:t>
            </a:r>
          </a:p>
        </p:txBody>
      </p:sp>
      <p:sp>
        <p:nvSpPr>
          <p:cNvPr id="7" name="Text Box 8"/>
          <p:cNvSpPr txBox="1">
            <a:spLocks noChangeArrowheads="1"/>
          </p:cNvSpPr>
          <p:nvPr/>
        </p:nvSpPr>
        <p:spPr bwMode="auto">
          <a:xfrm>
            <a:off x="6500778" y="6248400"/>
            <a:ext cx="226222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smtClean="0"/>
              <a:t>Johnathan</a:t>
            </a:r>
            <a:r>
              <a:rPr lang="en-US" altLang="en-US" dirty="0" smtClean="0"/>
              <a:t> R. </a:t>
            </a:r>
            <a:r>
              <a:rPr lang="en-US" altLang="en-US" dirty="0" err="1" smtClean="0"/>
              <a:t>Azaria</a:t>
            </a:r>
            <a:endParaRPr lang="en-US" altLang="en-US" dirty="0"/>
          </a:p>
        </p:txBody>
      </p:sp>
      <p:sp>
        <p:nvSpPr>
          <p:cNvPr id="8"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Box 1"/>
          <p:cNvSpPr txBox="1">
            <a:spLocks noChangeArrowheads="1"/>
          </p:cNvSpPr>
          <p:nvPr/>
        </p:nvSpPr>
        <p:spPr bwMode="auto">
          <a:xfrm>
            <a:off x="231774" y="76774"/>
            <a:ext cx="868045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charset="0"/>
                <a:cs typeface="Arial" charset="0"/>
              </a:defRPr>
            </a:lvl1pPr>
            <a:lvl2pPr>
              <a:defRPr sz="2800">
                <a:solidFill>
                  <a:schemeClr val="tx1"/>
                </a:solidFill>
                <a:latin typeface="Arial" charset="0"/>
                <a:cs typeface="Arial" charset="0"/>
              </a:defRPr>
            </a:lvl2pPr>
            <a:lvl3pPr>
              <a:defRPr sz="2400">
                <a:solidFill>
                  <a:schemeClr val="tx1"/>
                </a:solidFill>
                <a:latin typeface="Arial" charset="0"/>
                <a:cs typeface="Arial" charset="0"/>
              </a:defRPr>
            </a:lvl3pPr>
            <a:lvl4pPr>
              <a:defRPr sz="2000">
                <a:solidFill>
                  <a:schemeClr val="tx1"/>
                </a:solidFill>
                <a:latin typeface="Arial" charset="0"/>
                <a:cs typeface="Arial" charset="0"/>
              </a:defRPr>
            </a:lvl4pPr>
            <a:lvl5pPr>
              <a:defRPr sz="2000">
                <a:solidFill>
                  <a:schemeClr val="tx1"/>
                </a:solidFill>
                <a:latin typeface="Arial" charset="0"/>
                <a:cs typeface="Arial" charset="0"/>
              </a:defRPr>
            </a:lvl5pPr>
            <a:lvl6pPr eaLnBrk="0" hangingPunct="0">
              <a:defRPr sz="2000">
                <a:solidFill>
                  <a:schemeClr val="tx1"/>
                </a:solidFill>
                <a:latin typeface="Arial" charset="0"/>
                <a:cs typeface="Arial" charset="0"/>
              </a:defRPr>
            </a:lvl6pPr>
            <a:lvl7pPr eaLnBrk="0" hangingPunct="0">
              <a:defRPr sz="2000">
                <a:solidFill>
                  <a:schemeClr val="tx1"/>
                </a:solidFill>
                <a:latin typeface="Arial" charset="0"/>
                <a:cs typeface="Arial" charset="0"/>
              </a:defRPr>
            </a:lvl7pPr>
            <a:lvl8pPr eaLnBrk="0" hangingPunct="0">
              <a:defRPr sz="2000">
                <a:solidFill>
                  <a:schemeClr val="tx1"/>
                </a:solidFill>
                <a:latin typeface="Arial" charset="0"/>
                <a:cs typeface="Arial" charset="0"/>
              </a:defRPr>
            </a:lvl8pPr>
            <a:lvl9pPr eaLnBrk="0" hangingPunct="0">
              <a:defRPr sz="2000">
                <a:solidFill>
                  <a:schemeClr val="tx1"/>
                </a:solidFill>
                <a:latin typeface="Arial" charset="0"/>
                <a:cs typeface="Arial" charset="0"/>
              </a:defRPr>
            </a:lvl9pPr>
          </a:lstStyle>
          <a:p>
            <a:pPr algn="ctr"/>
            <a:r>
              <a:rPr lang="en-US" altLang="en-US" dirty="0">
                <a:solidFill>
                  <a:schemeClr val="accent2"/>
                </a:solidFill>
              </a:rPr>
              <a:t>So, if this is so good, </a:t>
            </a:r>
            <a:endParaRPr lang="en-US" altLang="en-US" dirty="0" smtClean="0">
              <a:solidFill>
                <a:schemeClr val="accent2"/>
              </a:solidFill>
            </a:endParaRPr>
          </a:p>
          <a:p>
            <a:pPr algn="ctr"/>
            <a:r>
              <a:rPr lang="en-US" altLang="en-US" dirty="0" smtClean="0">
                <a:solidFill>
                  <a:schemeClr val="accent2"/>
                </a:solidFill>
              </a:rPr>
              <a:t>why did we </a:t>
            </a:r>
            <a:r>
              <a:rPr lang="en-US" altLang="en-US" dirty="0">
                <a:solidFill>
                  <a:schemeClr val="accent2"/>
                </a:solidFill>
              </a:rPr>
              <a:t>not get such a high score? </a:t>
            </a:r>
          </a:p>
        </p:txBody>
      </p:sp>
      <p:sp>
        <p:nvSpPr>
          <p:cNvPr id="3" name="TextBox 2"/>
          <p:cNvSpPr txBox="1"/>
          <p:nvPr/>
        </p:nvSpPr>
        <p:spPr>
          <a:xfrm>
            <a:off x="304800" y="2057400"/>
            <a:ext cx="7620000" cy="2032000"/>
          </a:xfrm>
          <a:prstGeom prst="rect">
            <a:avLst/>
          </a:prstGeom>
          <a:noFill/>
        </p:spPr>
        <p:txBody>
          <a:bodyPr>
            <a:spAutoFit/>
          </a:bodyPr>
          <a:lstStyle/>
          <a:p>
            <a:pPr>
              <a:defRPr/>
            </a:pPr>
            <a:r>
              <a:rPr lang="en-US" dirty="0">
                <a:latin typeface="Arial" pitchFamily="34" charset="0"/>
                <a:cs typeface="Arial" pitchFamily="34" charset="0"/>
              </a:rPr>
              <a:t>Courtesy of  </a:t>
            </a:r>
            <a:r>
              <a:rPr lang="en-US" dirty="0" err="1">
                <a:latin typeface="Arial" pitchFamily="34" charset="0"/>
                <a:cs typeface="Arial" pitchFamily="34" charset="0"/>
              </a:rPr>
              <a:t>Zhi</a:t>
            </a:r>
            <a:r>
              <a:rPr lang="en-US" dirty="0">
                <a:latin typeface="Arial" pitchFamily="34" charset="0"/>
                <a:cs typeface="Arial" pitchFamily="34" charset="0"/>
              </a:rPr>
              <a:t> Wei , we got the list of </a:t>
            </a:r>
            <a:r>
              <a:rPr lang="en-US" dirty="0" smtClean="0">
                <a:latin typeface="Arial" pitchFamily="34" charset="0"/>
                <a:cs typeface="Arial" pitchFamily="34" charset="0"/>
              </a:rPr>
              <a:t>said </a:t>
            </a:r>
            <a:r>
              <a:rPr lang="en-US" dirty="0">
                <a:latin typeface="Arial" pitchFamily="34" charset="0"/>
                <a:cs typeface="Arial" pitchFamily="34" charset="0"/>
              </a:rPr>
              <a:t>573 SNPs with their corresponding weights as calculated by their logistic regression model.</a:t>
            </a:r>
          </a:p>
          <a:p>
            <a:pPr>
              <a:defRPr/>
            </a:pPr>
            <a:endParaRPr lang="en-US" dirty="0">
              <a:latin typeface="Arial" pitchFamily="34" charset="0"/>
              <a:cs typeface="Arial" pitchFamily="34" charset="0"/>
            </a:endParaRPr>
          </a:p>
          <a:p>
            <a:pPr marL="285750" indent="-285750">
              <a:buFont typeface="Arial" panose="020B0604020202020204" pitchFamily="34" charset="0"/>
              <a:buChar char="•"/>
              <a:defRPr/>
            </a:pPr>
            <a:r>
              <a:rPr lang="en-US" dirty="0">
                <a:latin typeface="Arial" pitchFamily="34" charset="0"/>
                <a:cs typeface="Arial" pitchFamily="34" charset="0"/>
              </a:rPr>
              <a:t>Only 29 SNPs were found in the Exome data</a:t>
            </a:r>
          </a:p>
          <a:p>
            <a:pPr marL="285750" indent="-285750">
              <a:buFont typeface="Arial" panose="020B0604020202020204" pitchFamily="34" charset="0"/>
              <a:buChar char="•"/>
              <a:defRPr/>
            </a:pPr>
            <a:endParaRPr lang="en-US" dirty="0">
              <a:latin typeface="Arial" pitchFamily="34" charset="0"/>
              <a:cs typeface="Arial" pitchFamily="34" charset="0"/>
            </a:endParaRPr>
          </a:p>
          <a:p>
            <a:pPr marL="285750" indent="-285750">
              <a:buFont typeface="Arial" panose="020B0604020202020204" pitchFamily="34" charset="0"/>
              <a:buChar char="•"/>
              <a:defRPr/>
            </a:pPr>
            <a:r>
              <a:rPr lang="en-US" dirty="0" smtClean="0">
                <a:latin typeface="Arial" pitchFamily="34" charset="0"/>
                <a:cs typeface="Arial" pitchFamily="34" charset="0"/>
              </a:rPr>
              <a:t>They used a chip that </a:t>
            </a:r>
            <a:r>
              <a:rPr lang="en-US" dirty="0">
                <a:latin typeface="Arial" pitchFamily="34" charset="0"/>
                <a:cs typeface="Arial" pitchFamily="34" charset="0"/>
              </a:rPr>
              <a:t>is </a:t>
            </a:r>
            <a:r>
              <a:rPr lang="en-US" dirty="0" smtClean="0">
                <a:latin typeface="Arial" pitchFamily="34" charset="0"/>
                <a:cs typeface="Arial" pitchFamily="34" charset="0"/>
              </a:rPr>
              <a:t>non-standard, making </a:t>
            </a:r>
            <a:r>
              <a:rPr lang="en-US" dirty="0">
                <a:latin typeface="Arial" pitchFamily="34" charset="0"/>
                <a:cs typeface="Arial" pitchFamily="34" charset="0"/>
              </a:rPr>
              <a:t>imputation to coding SNPs difficult (</a:t>
            </a:r>
            <a:r>
              <a:rPr lang="en-US" dirty="0" err="1">
                <a:latin typeface="Arial" pitchFamily="34" charset="0"/>
                <a:cs typeface="Arial" pitchFamily="34" charset="0"/>
              </a:rPr>
              <a:t>Lipika</a:t>
            </a:r>
            <a:r>
              <a:rPr lang="en-US" dirty="0">
                <a:latin typeface="Arial" pitchFamily="34" charset="0"/>
                <a:cs typeface="Arial" pitchFamily="34" charset="0"/>
              </a:rPr>
              <a:t> Ray, personal communication</a:t>
            </a:r>
            <a:r>
              <a:rPr lang="en-US" dirty="0" smtClean="0">
                <a:latin typeface="Arial" pitchFamily="34" charset="0"/>
                <a:cs typeface="Arial" pitchFamily="34" charset="0"/>
              </a:rPr>
              <a:t>).</a:t>
            </a:r>
            <a:endParaRPr lang="en-US" dirty="0">
              <a:latin typeface="Arial" pitchFamily="34" charset="0"/>
              <a:cs typeface="Arial" pitchFamily="34" charset="0"/>
            </a:endParaRPr>
          </a:p>
        </p:txBody>
      </p:sp>
      <p:sp>
        <p:nvSpPr>
          <p:cNvPr id="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4</a:t>
            </a:r>
          </a:p>
        </p:txBody>
      </p:sp>
      <p:sp>
        <p:nvSpPr>
          <p:cNvPr id="5" name="Text Box 8"/>
          <p:cNvSpPr txBox="1">
            <a:spLocks noChangeArrowheads="1"/>
          </p:cNvSpPr>
          <p:nvPr/>
        </p:nvSpPr>
        <p:spPr bwMode="auto">
          <a:xfrm>
            <a:off x="6500778" y="6248400"/>
            <a:ext cx="226222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smtClean="0"/>
              <a:t>Johnathan</a:t>
            </a:r>
            <a:r>
              <a:rPr lang="en-US" altLang="en-US" dirty="0" smtClean="0"/>
              <a:t> R. </a:t>
            </a:r>
            <a:r>
              <a:rPr lang="en-US" altLang="en-US" dirty="0" err="1" smtClean="0"/>
              <a:t>Azaria</a:t>
            </a:r>
            <a:endParaRPr lang="en-US" altLang="en-US" dirty="0"/>
          </a:p>
        </p:txBody>
      </p:sp>
      <p:sp>
        <p:nvSpPr>
          <p:cNvPr id="6"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כותרת 1"/>
          <p:cNvSpPr>
            <a:spLocks noGrp="1"/>
          </p:cNvSpPr>
          <p:nvPr>
            <p:ph type="title"/>
          </p:nvPr>
        </p:nvSpPr>
        <p:spPr>
          <a:xfrm>
            <a:off x="152399" y="533400"/>
            <a:ext cx="8839200" cy="1295400"/>
          </a:xfrm>
        </p:spPr>
        <p:txBody>
          <a:bodyPr>
            <a:normAutofit fontScale="90000"/>
          </a:bodyPr>
          <a:lstStyle/>
          <a:p>
            <a:pPr algn="ctr" fontAlgn="ctr"/>
            <a:r>
              <a:rPr lang="en-US" altLang="en-US" sz="3600" dirty="0">
                <a:solidFill>
                  <a:schemeClr val="accent2"/>
                </a:solidFill>
                <a:latin typeface="Arial" charset="0"/>
                <a:ea typeface="+mn-ea"/>
                <a:cs typeface="Arial" charset="0"/>
              </a:rPr>
              <a:t>The Histogram of weighted SNP load of CAGI 2015 </a:t>
            </a:r>
            <a:r>
              <a:rPr lang="en-US" altLang="en-US" sz="3600" dirty="0" err="1">
                <a:solidFill>
                  <a:schemeClr val="accent2"/>
                </a:solidFill>
                <a:latin typeface="Arial" charset="0"/>
                <a:ea typeface="+mn-ea"/>
                <a:cs typeface="Arial" charset="0"/>
              </a:rPr>
              <a:t>exomes</a:t>
            </a:r>
            <a:r>
              <a:rPr lang="en-US" altLang="en-US" sz="3600" dirty="0">
                <a:solidFill>
                  <a:schemeClr val="accent2"/>
                </a:solidFill>
                <a:latin typeface="Arial" charset="0"/>
                <a:ea typeface="+mn-ea"/>
                <a:cs typeface="Arial" charset="0"/>
              </a:rPr>
              <a:t>, based on the 29 coding SNPs. </a:t>
            </a:r>
            <a:r>
              <a:rPr lang="en-US" altLang="en-US" sz="3600" dirty="0" smtClean="0">
                <a:solidFill>
                  <a:schemeClr val="accent2"/>
                </a:solidFill>
              </a:rPr>
              <a:t/>
            </a:r>
            <a:br>
              <a:rPr lang="en-US" altLang="en-US" sz="3600" dirty="0" smtClean="0">
                <a:solidFill>
                  <a:schemeClr val="accent2"/>
                </a:solidFill>
              </a:rPr>
            </a:br>
            <a:endParaRPr lang="he-IL" altLang="en-US" sz="3600" dirty="0" smtClean="0">
              <a:solidFill>
                <a:schemeClr val="accent2"/>
              </a:solidFill>
            </a:endParaRPr>
          </a:p>
        </p:txBody>
      </p:sp>
      <p:sp>
        <p:nvSpPr>
          <p:cNvPr id="11268" name="TextBox 1"/>
          <p:cNvSpPr txBox="1">
            <a:spLocks noChangeArrowheads="1"/>
          </p:cNvSpPr>
          <p:nvPr/>
        </p:nvSpPr>
        <p:spPr bwMode="auto">
          <a:xfrm>
            <a:off x="1488743" y="1600200"/>
            <a:ext cx="4953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charset="0"/>
                <a:cs typeface="Arial" charset="0"/>
              </a:defRPr>
            </a:lvl1pPr>
            <a:lvl2pPr>
              <a:defRPr sz="2800">
                <a:solidFill>
                  <a:schemeClr val="tx1"/>
                </a:solidFill>
                <a:latin typeface="Arial" charset="0"/>
                <a:cs typeface="Arial" charset="0"/>
              </a:defRPr>
            </a:lvl2pPr>
            <a:lvl3pPr>
              <a:defRPr sz="2400">
                <a:solidFill>
                  <a:schemeClr val="tx1"/>
                </a:solidFill>
                <a:latin typeface="Arial" charset="0"/>
                <a:cs typeface="Arial" charset="0"/>
              </a:defRPr>
            </a:lvl3pPr>
            <a:lvl4pPr>
              <a:defRPr sz="2000">
                <a:solidFill>
                  <a:schemeClr val="tx1"/>
                </a:solidFill>
                <a:latin typeface="Arial" charset="0"/>
                <a:cs typeface="Arial" charset="0"/>
              </a:defRPr>
            </a:lvl4pPr>
            <a:lvl5pPr>
              <a:defRPr sz="2000">
                <a:solidFill>
                  <a:schemeClr val="tx1"/>
                </a:solidFill>
                <a:latin typeface="Arial" charset="0"/>
                <a:cs typeface="Arial" charset="0"/>
              </a:defRPr>
            </a:lvl5pPr>
            <a:lvl6pPr eaLnBrk="0" hangingPunct="0">
              <a:defRPr sz="2000">
                <a:solidFill>
                  <a:schemeClr val="tx1"/>
                </a:solidFill>
                <a:latin typeface="Arial" charset="0"/>
                <a:cs typeface="Arial" charset="0"/>
              </a:defRPr>
            </a:lvl6pPr>
            <a:lvl7pPr eaLnBrk="0" hangingPunct="0">
              <a:defRPr sz="2000">
                <a:solidFill>
                  <a:schemeClr val="tx1"/>
                </a:solidFill>
                <a:latin typeface="Arial" charset="0"/>
                <a:cs typeface="Arial" charset="0"/>
              </a:defRPr>
            </a:lvl7pPr>
            <a:lvl8pPr eaLnBrk="0" hangingPunct="0">
              <a:defRPr sz="2000">
                <a:solidFill>
                  <a:schemeClr val="tx1"/>
                </a:solidFill>
                <a:latin typeface="Arial" charset="0"/>
                <a:cs typeface="Arial" charset="0"/>
              </a:defRPr>
            </a:lvl8pPr>
            <a:lvl9pPr eaLnBrk="0" hangingPunct="0">
              <a:defRPr sz="2000">
                <a:solidFill>
                  <a:schemeClr val="tx1"/>
                </a:solidFill>
                <a:latin typeface="Arial" charset="0"/>
                <a:cs typeface="Arial" charset="0"/>
              </a:defRPr>
            </a:lvl9pPr>
          </a:lstStyle>
          <a:p>
            <a:r>
              <a:rPr lang="en-US" altLang="en-US" sz="1200" dirty="0">
                <a:solidFill>
                  <a:schemeClr val="accent2"/>
                </a:solidFill>
              </a:rPr>
              <a:t>Weights were doubled for homozygotes</a:t>
            </a:r>
          </a:p>
        </p:txBody>
      </p:sp>
      <p:sp>
        <p:nvSpPr>
          <p:cNvPr id="11269" name="TextBox 2"/>
          <p:cNvSpPr txBox="1">
            <a:spLocks noChangeArrowheads="1"/>
          </p:cNvSpPr>
          <p:nvPr/>
        </p:nvSpPr>
        <p:spPr bwMode="auto">
          <a:xfrm>
            <a:off x="228600" y="5867400"/>
            <a:ext cx="878016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Arial" charset="0"/>
                <a:cs typeface="Arial" charset="0"/>
              </a:defRPr>
            </a:lvl1pPr>
            <a:lvl2pPr>
              <a:defRPr sz="2800">
                <a:solidFill>
                  <a:schemeClr val="tx1"/>
                </a:solidFill>
                <a:latin typeface="Arial" charset="0"/>
                <a:cs typeface="Arial" charset="0"/>
              </a:defRPr>
            </a:lvl2pPr>
            <a:lvl3pPr>
              <a:defRPr sz="2400">
                <a:solidFill>
                  <a:schemeClr val="tx1"/>
                </a:solidFill>
                <a:latin typeface="Arial" charset="0"/>
                <a:cs typeface="Arial" charset="0"/>
              </a:defRPr>
            </a:lvl3pPr>
            <a:lvl4pPr>
              <a:defRPr sz="2000">
                <a:solidFill>
                  <a:schemeClr val="tx1"/>
                </a:solidFill>
                <a:latin typeface="Arial" charset="0"/>
                <a:cs typeface="Arial" charset="0"/>
              </a:defRPr>
            </a:lvl4pPr>
            <a:lvl5pPr>
              <a:defRPr sz="2000">
                <a:solidFill>
                  <a:schemeClr val="tx1"/>
                </a:solidFill>
                <a:latin typeface="Arial" charset="0"/>
                <a:cs typeface="Arial" charset="0"/>
              </a:defRPr>
            </a:lvl5pPr>
            <a:lvl6pPr eaLnBrk="0" hangingPunct="0">
              <a:defRPr sz="2000">
                <a:solidFill>
                  <a:schemeClr val="tx1"/>
                </a:solidFill>
                <a:latin typeface="Arial" charset="0"/>
                <a:cs typeface="Arial" charset="0"/>
              </a:defRPr>
            </a:lvl6pPr>
            <a:lvl7pPr eaLnBrk="0" hangingPunct="0">
              <a:defRPr sz="2000">
                <a:solidFill>
                  <a:schemeClr val="tx1"/>
                </a:solidFill>
                <a:latin typeface="Arial" charset="0"/>
                <a:cs typeface="Arial" charset="0"/>
              </a:defRPr>
            </a:lvl7pPr>
            <a:lvl8pPr eaLnBrk="0" hangingPunct="0">
              <a:defRPr sz="2000">
                <a:solidFill>
                  <a:schemeClr val="tx1"/>
                </a:solidFill>
                <a:latin typeface="Arial" charset="0"/>
                <a:cs typeface="Arial" charset="0"/>
              </a:defRPr>
            </a:lvl8pPr>
            <a:lvl9pPr eaLnBrk="0" hangingPunct="0">
              <a:defRPr sz="2000">
                <a:solidFill>
                  <a:schemeClr val="tx1"/>
                </a:solidFill>
                <a:latin typeface="Arial" charset="0"/>
                <a:cs typeface="Arial" charset="0"/>
              </a:defRPr>
            </a:lvl9pPr>
          </a:lstStyle>
          <a:p>
            <a:r>
              <a:rPr lang="en-US" altLang="en-US" sz="2000" dirty="0">
                <a:solidFill>
                  <a:srgbClr val="FF0000"/>
                </a:solidFill>
              </a:rPr>
              <a:t>Clearly, the distribution is not symmetric, with a tail </a:t>
            </a:r>
            <a:r>
              <a:rPr lang="en-US" altLang="en-US" sz="2000" dirty="0" smtClean="0">
                <a:solidFill>
                  <a:srgbClr val="FF0000"/>
                </a:solidFill>
              </a:rPr>
              <a:t>towards the </a:t>
            </a:r>
            <a:r>
              <a:rPr lang="en-US" altLang="en-US" sz="2000" dirty="0">
                <a:solidFill>
                  <a:srgbClr val="FF0000"/>
                </a:solidFill>
              </a:rPr>
              <a:t>higher score</a:t>
            </a:r>
          </a:p>
        </p:txBody>
      </p:sp>
      <p:sp>
        <p:nvSpPr>
          <p:cNvPr id="6"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4</a:t>
            </a:r>
          </a:p>
        </p:txBody>
      </p:sp>
      <p:sp>
        <p:nvSpPr>
          <p:cNvPr id="7" name="Text Box 8"/>
          <p:cNvSpPr txBox="1">
            <a:spLocks noChangeArrowheads="1"/>
          </p:cNvSpPr>
          <p:nvPr/>
        </p:nvSpPr>
        <p:spPr bwMode="auto">
          <a:xfrm>
            <a:off x="6500778" y="6248400"/>
            <a:ext cx="226222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smtClean="0"/>
              <a:t>Johnathan</a:t>
            </a:r>
            <a:r>
              <a:rPr lang="en-US" altLang="en-US" dirty="0" smtClean="0"/>
              <a:t> R. </a:t>
            </a:r>
            <a:r>
              <a:rPr lang="en-US" altLang="en-US" dirty="0" err="1" smtClean="0"/>
              <a:t>Azaria</a:t>
            </a:r>
            <a:endParaRPr lang="en-US" altLang="en-US" dirty="0"/>
          </a:p>
        </p:txBody>
      </p:sp>
      <p:sp>
        <p:nvSpPr>
          <p:cNvPr id="8"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2683" y="2057400"/>
            <a:ext cx="5997031" cy="35934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3" name="TextBox 7"/>
          <p:cNvSpPr txBox="1">
            <a:spLocks noChangeArrowheads="1"/>
          </p:cNvSpPr>
          <p:nvPr/>
        </p:nvSpPr>
        <p:spPr bwMode="auto">
          <a:xfrm>
            <a:off x="381000" y="4953000"/>
            <a:ext cx="8467725"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Arial" charset="0"/>
                <a:cs typeface="Arial" charset="0"/>
              </a:defRPr>
            </a:lvl1pPr>
            <a:lvl2pPr>
              <a:defRPr sz="2800">
                <a:solidFill>
                  <a:schemeClr val="tx1"/>
                </a:solidFill>
                <a:latin typeface="Arial" charset="0"/>
                <a:cs typeface="Arial" charset="0"/>
              </a:defRPr>
            </a:lvl2pPr>
            <a:lvl3pPr>
              <a:defRPr sz="2400">
                <a:solidFill>
                  <a:schemeClr val="tx1"/>
                </a:solidFill>
                <a:latin typeface="Arial" charset="0"/>
                <a:cs typeface="Arial" charset="0"/>
              </a:defRPr>
            </a:lvl3pPr>
            <a:lvl4pPr>
              <a:defRPr sz="2000">
                <a:solidFill>
                  <a:schemeClr val="tx1"/>
                </a:solidFill>
                <a:latin typeface="Arial" charset="0"/>
                <a:cs typeface="Arial" charset="0"/>
              </a:defRPr>
            </a:lvl4pPr>
            <a:lvl5pPr>
              <a:defRPr sz="2000">
                <a:solidFill>
                  <a:schemeClr val="tx1"/>
                </a:solidFill>
                <a:latin typeface="Arial" charset="0"/>
                <a:cs typeface="Arial" charset="0"/>
              </a:defRPr>
            </a:lvl5pPr>
            <a:lvl6pPr eaLnBrk="0" hangingPunct="0">
              <a:defRPr sz="2000">
                <a:solidFill>
                  <a:schemeClr val="tx1"/>
                </a:solidFill>
                <a:latin typeface="Arial" charset="0"/>
                <a:cs typeface="Arial" charset="0"/>
              </a:defRPr>
            </a:lvl6pPr>
            <a:lvl7pPr eaLnBrk="0" hangingPunct="0">
              <a:defRPr sz="2000">
                <a:solidFill>
                  <a:schemeClr val="tx1"/>
                </a:solidFill>
                <a:latin typeface="Arial" charset="0"/>
                <a:cs typeface="Arial" charset="0"/>
              </a:defRPr>
            </a:lvl7pPr>
            <a:lvl8pPr eaLnBrk="0" hangingPunct="0">
              <a:defRPr sz="2000">
                <a:solidFill>
                  <a:schemeClr val="tx1"/>
                </a:solidFill>
                <a:latin typeface="Arial" charset="0"/>
                <a:cs typeface="Arial" charset="0"/>
              </a:defRPr>
            </a:lvl8pPr>
            <a:lvl9pPr eaLnBrk="0" hangingPunct="0">
              <a:defRPr sz="2000">
                <a:solidFill>
                  <a:schemeClr val="tx1"/>
                </a:solidFill>
                <a:latin typeface="Arial" charset="0"/>
                <a:cs typeface="Arial" charset="0"/>
              </a:defRPr>
            </a:lvl9pPr>
          </a:lstStyle>
          <a:p>
            <a:r>
              <a:rPr lang="en-US" altLang="en-US" sz="2000" dirty="0">
                <a:solidFill>
                  <a:srgbClr val="FF0000"/>
                </a:solidFill>
              </a:rPr>
              <a:t>The Warfarin distribution on these SNPs is clearly different.</a:t>
            </a:r>
          </a:p>
          <a:p>
            <a:r>
              <a:rPr lang="en-US" altLang="en-US" sz="2000" dirty="0">
                <a:solidFill>
                  <a:srgbClr val="FF0000"/>
                </a:solidFill>
              </a:rPr>
              <a:t>Assuming that Warfarin subjects are not CD patients, we can set a cutoff </a:t>
            </a:r>
          </a:p>
          <a:p>
            <a:r>
              <a:rPr lang="en-US" altLang="en-US" sz="2000" dirty="0">
                <a:solidFill>
                  <a:srgbClr val="FF0000"/>
                </a:solidFill>
              </a:rPr>
              <a:t>(&gt;0.2) to identify patients with high confidence.</a:t>
            </a:r>
          </a:p>
          <a:p>
            <a:r>
              <a:rPr lang="en-US" altLang="en-US" sz="2000" dirty="0">
                <a:solidFill>
                  <a:schemeClr val="tx2"/>
                </a:solidFill>
              </a:rPr>
              <a:t>(in retrospect 16 out of these 21 (76%) were indeed </a:t>
            </a:r>
            <a:r>
              <a:rPr lang="en-US" altLang="en-US" sz="2000" dirty="0" err="1" smtClean="0">
                <a:solidFill>
                  <a:schemeClr val="tx2"/>
                </a:solidFill>
              </a:rPr>
              <a:t>Crohn's</a:t>
            </a:r>
            <a:r>
              <a:rPr lang="en-US" altLang="en-US" sz="2000" dirty="0" smtClean="0">
                <a:solidFill>
                  <a:schemeClr val="tx2"/>
                </a:solidFill>
              </a:rPr>
              <a:t> patients</a:t>
            </a:r>
            <a:r>
              <a:rPr lang="en-US" altLang="en-US" sz="2000" dirty="0">
                <a:solidFill>
                  <a:schemeClr val="tx2"/>
                </a:solidFill>
              </a:rPr>
              <a:t>).</a:t>
            </a:r>
          </a:p>
        </p:txBody>
      </p:sp>
      <p:sp>
        <p:nvSpPr>
          <p:cNvPr id="8" name="TextBox 1"/>
          <p:cNvSpPr txBox="1">
            <a:spLocks noChangeArrowheads="1"/>
          </p:cNvSpPr>
          <p:nvPr/>
        </p:nvSpPr>
        <p:spPr bwMode="auto">
          <a:xfrm>
            <a:off x="231774" y="323275"/>
            <a:ext cx="86804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charset="0"/>
                <a:cs typeface="Arial" charset="0"/>
              </a:defRPr>
            </a:lvl1pPr>
            <a:lvl2pPr>
              <a:defRPr sz="2800">
                <a:solidFill>
                  <a:schemeClr val="tx1"/>
                </a:solidFill>
                <a:latin typeface="Arial" charset="0"/>
                <a:cs typeface="Arial" charset="0"/>
              </a:defRPr>
            </a:lvl2pPr>
            <a:lvl3pPr>
              <a:defRPr sz="2400">
                <a:solidFill>
                  <a:schemeClr val="tx1"/>
                </a:solidFill>
                <a:latin typeface="Arial" charset="0"/>
                <a:cs typeface="Arial" charset="0"/>
              </a:defRPr>
            </a:lvl3pPr>
            <a:lvl4pPr>
              <a:defRPr sz="2000">
                <a:solidFill>
                  <a:schemeClr val="tx1"/>
                </a:solidFill>
                <a:latin typeface="Arial" charset="0"/>
                <a:cs typeface="Arial" charset="0"/>
              </a:defRPr>
            </a:lvl4pPr>
            <a:lvl5pPr>
              <a:defRPr sz="2000">
                <a:solidFill>
                  <a:schemeClr val="tx1"/>
                </a:solidFill>
                <a:latin typeface="Arial" charset="0"/>
                <a:cs typeface="Arial" charset="0"/>
              </a:defRPr>
            </a:lvl5pPr>
            <a:lvl6pPr eaLnBrk="0" hangingPunct="0">
              <a:defRPr sz="2000">
                <a:solidFill>
                  <a:schemeClr val="tx1"/>
                </a:solidFill>
                <a:latin typeface="Arial" charset="0"/>
                <a:cs typeface="Arial" charset="0"/>
              </a:defRPr>
            </a:lvl6pPr>
            <a:lvl7pPr eaLnBrk="0" hangingPunct="0">
              <a:defRPr sz="2000">
                <a:solidFill>
                  <a:schemeClr val="tx1"/>
                </a:solidFill>
                <a:latin typeface="Arial" charset="0"/>
                <a:cs typeface="Arial" charset="0"/>
              </a:defRPr>
            </a:lvl7pPr>
            <a:lvl8pPr eaLnBrk="0" hangingPunct="0">
              <a:defRPr sz="2000">
                <a:solidFill>
                  <a:schemeClr val="tx1"/>
                </a:solidFill>
                <a:latin typeface="Arial" charset="0"/>
                <a:cs typeface="Arial" charset="0"/>
              </a:defRPr>
            </a:lvl8pPr>
            <a:lvl9pPr eaLnBrk="0" hangingPunct="0">
              <a:defRPr sz="2000">
                <a:solidFill>
                  <a:schemeClr val="tx1"/>
                </a:solidFill>
                <a:latin typeface="Arial" charset="0"/>
                <a:cs typeface="Arial" charset="0"/>
              </a:defRPr>
            </a:lvl9pPr>
          </a:lstStyle>
          <a:p>
            <a:pPr algn="ctr"/>
            <a:r>
              <a:rPr lang="en-US" altLang="en-US" dirty="0">
                <a:solidFill>
                  <a:schemeClr val="accent2"/>
                </a:solidFill>
              </a:rPr>
              <a:t>Warfarin </a:t>
            </a:r>
            <a:r>
              <a:rPr lang="en-US" altLang="en-US" dirty="0" err="1">
                <a:solidFill>
                  <a:schemeClr val="accent2"/>
                </a:solidFill>
              </a:rPr>
              <a:t>exomes</a:t>
            </a:r>
            <a:r>
              <a:rPr lang="en-US" altLang="en-US" dirty="0">
                <a:solidFill>
                  <a:schemeClr val="accent2"/>
                </a:solidFill>
              </a:rPr>
              <a:t> don’t show this trend</a:t>
            </a:r>
          </a:p>
        </p:txBody>
      </p:sp>
      <p:sp>
        <p:nvSpPr>
          <p:cNvPr id="6"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4</a:t>
            </a:r>
          </a:p>
        </p:txBody>
      </p:sp>
      <p:sp>
        <p:nvSpPr>
          <p:cNvPr id="7" name="Text Box 8"/>
          <p:cNvSpPr txBox="1">
            <a:spLocks noChangeArrowheads="1"/>
          </p:cNvSpPr>
          <p:nvPr/>
        </p:nvSpPr>
        <p:spPr bwMode="auto">
          <a:xfrm>
            <a:off x="6500778" y="6248400"/>
            <a:ext cx="226222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smtClean="0"/>
              <a:t>Johnathan</a:t>
            </a:r>
            <a:r>
              <a:rPr lang="en-US" altLang="en-US" dirty="0" smtClean="0"/>
              <a:t> R. </a:t>
            </a:r>
            <a:r>
              <a:rPr lang="en-US" altLang="en-US" dirty="0" err="1" smtClean="0"/>
              <a:t>Azaria</a:t>
            </a:r>
            <a:endParaRPr lang="en-US" altLang="en-US" dirty="0"/>
          </a:p>
        </p:txBody>
      </p:sp>
      <p:sp>
        <p:nvSpPr>
          <p:cNvPr id="9"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408" y="1219200"/>
            <a:ext cx="8735992" cy="36645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9" name="TextBox 11"/>
          <p:cNvSpPr txBox="1">
            <a:spLocks noChangeArrowheads="1"/>
          </p:cNvSpPr>
          <p:nvPr/>
        </p:nvSpPr>
        <p:spPr bwMode="auto">
          <a:xfrm>
            <a:off x="6132512" y="5802311"/>
            <a:ext cx="11461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Arial" charset="0"/>
                <a:cs typeface="Arial" charset="0"/>
              </a:defRPr>
            </a:lvl1pPr>
            <a:lvl2pPr>
              <a:defRPr sz="2800">
                <a:solidFill>
                  <a:schemeClr val="tx1"/>
                </a:solidFill>
                <a:latin typeface="Arial" charset="0"/>
                <a:cs typeface="Arial" charset="0"/>
              </a:defRPr>
            </a:lvl2pPr>
            <a:lvl3pPr>
              <a:defRPr sz="2400">
                <a:solidFill>
                  <a:schemeClr val="tx1"/>
                </a:solidFill>
                <a:latin typeface="Arial" charset="0"/>
                <a:cs typeface="Arial" charset="0"/>
              </a:defRPr>
            </a:lvl3pPr>
            <a:lvl4pPr>
              <a:defRPr sz="2000">
                <a:solidFill>
                  <a:schemeClr val="tx1"/>
                </a:solidFill>
                <a:latin typeface="Arial" charset="0"/>
                <a:cs typeface="Arial" charset="0"/>
              </a:defRPr>
            </a:lvl4pPr>
            <a:lvl5pPr>
              <a:defRPr sz="2000">
                <a:solidFill>
                  <a:schemeClr val="tx1"/>
                </a:solidFill>
                <a:latin typeface="Arial" charset="0"/>
                <a:cs typeface="Arial" charset="0"/>
              </a:defRPr>
            </a:lvl5pPr>
            <a:lvl6pPr eaLnBrk="0" hangingPunct="0">
              <a:defRPr sz="2000">
                <a:solidFill>
                  <a:schemeClr val="tx1"/>
                </a:solidFill>
                <a:latin typeface="Arial" charset="0"/>
                <a:cs typeface="Arial" charset="0"/>
              </a:defRPr>
            </a:lvl6pPr>
            <a:lvl7pPr eaLnBrk="0" hangingPunct="0">
              <a:defRPr sz="2000">
                <a:solidFill>
                  <a:schemeClr val="tx1"/>
                </a:solidFill>
                <a:latin typeface="Arial" charset="0"/>
                <a:cs typeface="Arial" charset="0"/>
              </a:defRPr>
            </a:lvl7pPr>
            <a:lvl8pPr eaLnBrk="0" hangingPunct="0">
              <a:defRPr sz="2000">
                <a:solidFill>
                  <a:schemeClr val="tx1"/>
                </a:solidFill>
                <a:latin typeface="Arial" charset="0"/>
                <a:cs typeface="Arial" charset="0"/>
              </a:defRPr>
            </a:lvl8pPr>
            <a:lvl9pPr eaLnBrk="0" hangingPunct="0">
              <a:defRPr sz="2000">
                <a:solidFill>
                  <a:schemeClr val="tx1"/>
                </a:solidFill>
                <a:latin typeface="Arial" charset="0"/>
                <a:cs typeface="Arial" charset="0"/>
              </a:defRPr>
            </a:lvl9pPr>
          </a:lstStyle>
          <a:p>
            <a:r>
              <a:rPr lang="en-US" altLang="en-US" sz="1800" dirty="0"/>
              <a:t>19 out 51</a:t>
            </a:r>
          </a:p>
        </p:txBody>
      </p:sp>
      <p:sp>
        <p:nvSpPr>
          <p:cNvPr id="13320" name="TextBox 14"/>
          <p:cNvSpPr txBox="1">
            <a:spLocks noChangeArrowheads="1"/>
          </p:cNvSpPr>
          <p:nvPr/>
        </p:nvSpPr>
        <p:spPr bwMode="auto">
          <a:xfrm>
            <a:off x="1678716" y="5802312"/>
            <a:ext cx="12747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Arial" charset="0"/>
                <a:cs typeface="Arial" charset="0"/>
              </a:defRPr>
            </a:lvl1pPr>
            <a:lvl2pPr>
              <a:defRPr sz="2800">
                <a:solidFill>
                  <a:schemeClr val="tx1"/>
                </a:solidFill>
                <a:latin typeface="Arial" charset="0"/>
                <a:cs typeface="Arial" charset="0"/>
              </a:defRPr>
            </a:lvl2pPr>
            <a:lvl3pPr>
              <a:defRPr sz="2400">
                <a:solidFill>
                  <a:schemeClr val="tx1"/>
                </a:solidFill>
                <a:latin typeface="Arial" charset="0"/>
                <a:cs typeface="Arial" charset="0"/>
              </a:defRPr>
            </a:lvl3pPr>
            <a:lvl4pPr>
              <a:defRPr sz="2000">
                <a:solidFill>
                  <a:schemeClr val="tx1"/>
                </a:solidFill>
                <a:latin typeface="Arial" charset="0"/>
                <a:cs typeface="Arial" charset="0"/>
              </a:defRPr>
            </a:lvl4pPr>
            <a:lvl5pPr>
              <a:defRPr sz="2000">
                <a:solidFill>
                  <a:schemeClr val="tx1"/>
                </a:solidFill>
                <a:latin typeface="Arial" charset="0"/>
                <a:cs typeface="Arial" charset="0"/>
              </a:defRPr>
            </a:lvl5pPr>
            <a:lvl6pPr eaLnBrk="0" hangingPunct="0">
              <a:defRPr sz="2000">
                <a:solidFill>
                  <a:schemeClr val="tx1"/>
                </a:solidFill>
                <a:latin typeface="Arial" charset="0"/>
                <a:cs typeface="Arial" charset="0"/>
              </a:defRPr>
            </a:lvl6pPr>
            <a:lvl7pPr eaLnBrk="0" hangingPunct="0">
              <a:defRPr sz="2000">
                <a:solidFill>
                  <a:schemeClr val="tx1"/>
                </a:solidFill>
                <a:latin typeface="Arial" charset="0"/>
                <a:cs typeface="Arial" charset="0"/>
              </a:defRPr>
            </a:lvl7pPr>
            <a:lvl8pPr eaLnBrk="0" hangingPunct="0">
              <a:defRPr sz="2000">
                <a:solidFill>
                  <a:schemeClr val="tx1"/>
                </a:solidFill>
                <a:latin typeface="Arial" charset="0"/>
                <a:cs typeface="Arial" charset="0"/>
              </a:defRPr>
            </a:lvl8pPr>
            <a:lvl9pPr eaLnBrk="0" hangingPunct="0">
              <a:defRPr sz="2000">
                <a:solidFill>
                  <a:schemeClr val="tx1"/>
                </a:solidFill>
                <a:latin typeface="Arial" charset="0"/>
                <a:cs typeface="Arial" charset="0"/>
              </a:defRPr>
            </a:lvl9pPr>
          </a:lstStyle>
          <a:p>
            <a:r>
              <a:rPr lang="en-US" altLang="en-US" sz="1800" dirty="0"/>
              <a:t>1 out of 15</a:t>
            </a:r>
          </a:p>
        </p:txBody>
      </p:sp>
      <p:sp>
        <p:nvSpPr>
          <p:cNvPr id="9" name="TextBox 1"/>
          <p:cNvSpPr txBox="1">
            <a:spLocks noChangeArrowheads="1"/>
          </p:cNvSpPr>
          <p:nvPr/>
        </p:nvSpPr>
        <p:spPr bwMode="auto">
          <a:xfrm>
            <a:off x="431977" y="323850"/>
            <a:ext cx="797365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Arial" charset="0"/>
                <a:cs typeface="Arial" charset="0"/>
              </a:defRPr>
            </a:lvl1pPr>
            <a:lvl2pPr>
              <a:defRPr sz="2800">
                <a:solidFill>
                  <a:schemeClr val="tx1"/>
                </a:solidFill>
                <a:latin typeface="Arial" charset="0"/>
                <a:cs typeface="Arial" charset="0"/>
              </a:defRPr>
            </a:lvl2pPr>
            <a:lvl3pPr>
              <a:defRPr sz="2400">
                <a:solidFill>
                  <a:schemeClr val="tx1"/>
                </a:solidFill>
                <a:latin typeface="Arial" charset="0"/>
                <a:cs typeface="Arial" charset="0"/>
              </a:defRPr>
            </a:lvl3pPr>
            <a:lvl4pPr>
              <a:defRPr sz="2000">
                <a:solidFill>
                  <a:schemeClr val="tx1"/>
                </a:solidFill>
                <a:latin typeface="Arial" charset="0"/>
                <a:cs typeface="Arial" charset="0"/>
              </a:defRPr>
            </a:lvl4pPr>
            <a:lvl5pPr>
              <a:defRPr sz="2000">
                <a:solidFill>
                  <a:schemeClr val="tx1"/>
                </a:solidFill>
                <a:latin typeface="Arial" charset="0"/>
                <a:cs typeface="Arial" charset="0"/>
              </a:defRPr>
            </a:lvl5pPr>
            <a:lvl6pPr eaLnBrk="0" hangingPunct="0">
              <a:defRPr sz="2000">
                <a:solidFill>
                  <a:schemeClr val="tx1"/>
                </a:solidFill>
                <a:latin typeface="Arial" charset="0"/>
                <a:cs typeface="Arial" charset="0"/>
              </a:defRPr>
            </a:lvl6pPr>
            <a:lvl7pPr eaLnBrk="0" hangingPunct="0">
              <a:defRPr sz="2000">
                <a:solidFill>
                  <a:schemeClr val="tx1"/>
                </a:solidFill>
                <a:latin typeface="Arial" charset="0"/>
                <a:cs typeface="Arial" charset="0"/>
              </a:defRPr>
            </a:lvl7pPr>
            <a:lvl8pPr eaLnBrk="0" hangingPunct="0">
              <a:defRPr sz="2000">
                <a:solidFill>
                  <a:schemeClr val="tx1"/>
                </a:solidFill>
                <a:latin typeface="Arial" charset="0"/>
                <a:cs typeface="Arial" charset="0"/>
              </a:defRPr>
            </a:lvl8pPr>
            <a:lvl9pPr eaLnBrk="0" hangingPunct="0">
              <a:defRPr sz="2000">
                <a:solidFill>
                  <a:schemeClr val="tx1"/>
                </a:solidFill>
                <a:latin typeface="Arial" charset="0"/>
                <a:cs typeface="Arial" charset="0"/>
              </a:defRPr>
            </a:lvl9pPr>
          </a:lstStyle>
          <a:p>
            <a:r>
              <a:rPr lang="en-US" altLang="en-US" dirty="0" smtClean="0">
                <a:solidFill>
                  <a:schemeClr val="accent2"/>
                </a:solidFill>
              </a:rPr>
              <a:t>Using CAGI 2013 data as further validation</a:t>
            </a:r>
            <a:endParaRPr lang="en-US" altLang="en-US" dirty="0"/>
          </a:p>
        </p:txBody>
      </p:sp>
      <p:sp>
        <p:nvSpPr>
          <p:cNvPr id="10"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4</a:t>
            </a:r>
          </a:p>
        </p:txBody>
      </p:sp>
      <p:sp>
        <p:nvSpPr>
          <p:cNvPr id="11" name="Text Box 8"/>
          <p:cNvSpPr txBox="1">
            <a:spLocks noChangeArrowheads="1"/>
          </p:cNvSpPr>
          <p:nvPr/>
        </p:nvSpPr>
        <p:spPr bwMode="auto">
          <a:xfrm>
            <a:off x="6500778" y="6248400"/>
            <a:ext cx="226222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smtClean="0"/>
              <a:t>Johnathan</a:t>
            </a:r>
            <a:r>
              <a:rPr lang="en-US" altLang="en-US" dirty="0" smtClean="0"/>
              <a:t> R. </a:t>
            </a:r>
            <a:r>
              <a:rPr lang="en-US" altLang="en-US" dirty="0" err="1" smtClean="0"/>
              <a:t>Azaria</a:t>
            </a:r>
            <a:endParaRPr lang="en-US" altLang="en-US" dirty="0"/>
          </a:p>
        </p:txBody>
      </p:sp>
      <p:sp>
        <p:nvSpPr>
          <p:cNvPr id="12"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2204" y="1371599"/>
            <a:ext cx="7964595" cy="45023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1" name="TextBox 12"/>
          <p:cNvSpPr txBox="1">
            <a:spLocks noChangeArrowheads="1"/>
          </p:cNvSpPr>
          <p:nvPr/>
        </p:nvSpPr>
        <p:spPr bwMode="auto">
          <a:xfrm>
            <a:off x="4191000" y="2133600"/>
            <a:ext cx="5257800"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Arial" charset="0"/>
                <a:cs typeface="Arial" charset="0"/>
              </a:defRPr>
            </a:lvl1pPr>
            <a:lvl2pPr>
              <a:defRPr sz="2800">
                <a:solidFill>
                  <a:schemeClr val="tx1"/>
                </a:solidFill>
                <a:latin typeface="Arial" charset="0"/>
                <a:cs typeface="Arial" charset="0"/>
              </a:defRPr>
            </a:lvl2pPr>
            <a:lvl3pPr>
              <a:defRPr sz="2400">
                <a:solidFill>
                  <a:schemeClr val="tx1"/>
                </a:solidFill>
                <a:latin typeface="Arial" charset="0"/>
                <a:cs typeface="Arial" charset="0"/>
              </a:defRPr>
            </a:lvl3pPr>
            <a:lvl4pPr>
              <a:defRPr sz="2000">
                <a:solidFill>
                  <a:schemeClr val="tx1"/>
                </a:solidFill>
                <a:latin typeface="Arial" charset="0"/>
                <a:cs typeface="Arial" charset="0"/>
              </a:defRPr>
            </a:lvl4pPr>
            <a:lvl5pPr>
              <a:defRPr sz="2000">
                <a:solidFill>
                  <a:schemeClr val="tx1"/>
                </a:solidFill>
                <a:latin typeface="Arial" charset="0"/>
                <a:cs typeface="Arial" charset="0"/>
              </a:defRPr>
            </a:lvl5pPr>
            <a:lvl6pPr eaLnBrk="0" hangingPunct="0">
              <a:defRPr sz="2000">
                <a:solidFill>
                  <a:schemeClr val="tx1"/>
                </a:solidFill>
                <a:latin typeface="Arial" charset="0"/>
                <a:cs typeface="Arial" charset="0"/>
              </a:defRPr>
            </a:lvl6pPr>
            <a:lvl7pPr eaLnBrk="0" hangingPunct="0">
              <a:defRPr sz="2000">
                <a:solidFill>
                  <a:schemeClr val="tx1"/>
                </a:solidFill>
                <a:latin typeface="Arial" charset="0"/>
                <a:cs typeface="Arial" charset="0"/>
              </a:defRPr>
            </a:lvl7pPr>
            <a:lvl8pPr eaLnBrk="0" hangingPunct="0">
              <a:defRPr sz="2000">
                <a:solidFill>
                  <a:schemeClr val="tx1"/>
                </a:solidFill>
                <a:latin typeface="Arial" charset="0"/>
                <a:cs typeface="Arial" charset="0"/>
              </a:defRPr>
            </a:lvl8pPr>
            <a:lvl9pPr eaLnBrk="0" hangingPunct="0">
              <a:defRPr sz="2000">
                <a:solidFill>
                  <a:schemeClr val="tx1"/>
                </a:solidFill>
                <a:latin typeface="Arial" charset="0"/>
                <a:cs typeface="Arial" charset="0"/>
              </a:defRPr>
            </a:lvl9pPr>
          </a:lstStyle>
          <a:p>
            <a:pPr>
              <a:lnSpc>
                <a:spcPct val="150000"/>
              </a:lnSpc>
            </a:pPr>
            <a:r>
              <a:rPr lang="en-US" altLang="en-US" sz="1800" dirty="0"/>
              <a:t>Clearly, there are CD patients with score &lt;0.2,</a:t>
            </a:r>
          </a:p>
          <a:p>
            <a:pPr>
              <a:lnSpc>
                <a:spcPct val="150000"/>
              </a:lnSpc>
            </a:pPr>
            <a:r>
              <a:rPr lang="en-US" altLang="en-US" sz="1800" dirty="0"/>
              <a:t>and anyhow we assumed that the dataset </a:t>
            </a:r>
            <a:r>
              <a:rPr lang="en-US" altLang="en-US" sz="1800" dirty="0" smtClean="0"/>
              <a:t>contains</a:t>
            </a:r>
            <a:r>
              <a:rPr lang="en-US" altLang="en-US" sz="1800" dirty="0"/>
              <a:t> </a:t>
            </a:r>
            <a:r>
              <a:rPr lang="en-US" altLang="en-US" sz="1800" dirty="0" smtClean="0"/>
              <a:t>more </a:t>
            </a:r>
            <a:r>
              <a:rPr lang="en-US" altLang="en-US" sz="1800" dirty="0"/>
              <a:t>than 21 patients</a:t>
            </a:r>
            <a:r>
              <a:rPr lang="en-US" altLang="en-US" sz="1800" dirty="0" smtClean="0"/>
              <a:t>.</a:t>
            </a:r>
          </a:p>
          <a:p>
            <a:pPr>
              <a:lnSpc>
                <a:spcPct val="150000"/>
              </a:lnSpc>
            </a:pPr>
            <a:r>
              <a:rPr lang="en-US" altLang="en-US" sz="1800" dirty="0" smtClean="0"/>
              <a:t>Thus</a:t>
            </a:r>
            <a:r>
              <a:rPr lang="en-US" altLang="en-US" sz="1800" dirty="0"/>
              <a:t>, we had to extend </a:t>
            </a:r>
            <a:r>
              <a:rPr lang="en-US" altLang="en-US" sz="1800" dirty="0" smtClean="0"/>
              <a:t>the list </a:t>
            </a:r>
            <a:r>
              <a:rPr lang="en-US" altLang="en-US" sz="1800" dirty="0"/>
              <a:t>of CD patients.</a:t>
            </a:r>
          </a:p>
        </p:txBody>
      </p:sp>
      <p:sp>
        <p:nvSpPr>
          <p:cNvPr id="14342" name="TextBox 13"/>
          <p:cNvSpPr txBox="1">
            <a:spLocks noChangeArrowheads="1"/>
          </p:cNvSpPr>
          <p:nvPr/>
        </p:nvSpPr>
        <p:spPr bwMode="auto">
          <a:xfrm>
            <a:off x="685800" y="5257800"/>
            <a:ext cx="77978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Arial" charset="0"/>
                <a:cs typeface="Arial" charset="0"/>
              </a:defRPr>
            </a:lvl1pPr>
            <a:lvl2pPr>
              <a:defRPr sz="2800">
                <a:solidFill>
                  <a:schemeClr val="tx1"/>
                </a:solidFill>
                <a:latin typeface="Arial" charset="0"/>
                <a:cs typeface="Arial" charset="0"/>
              </a:defRPr>
            </a:lvl2pPr>
            <a:lvl3pPr>
              <a:defRPr sz="2400">
                <a:solidFill>
                  <a:schemeClr val="tx1"/>
                </a:solidFill>
                <a:latin typeface="Arial" charset="0"/>
                <a:cs typeface="Arial" charset="0"/>
              </a:defRPr>
            </a:lvl3pPr>
            <a:lvl4pPr>
              <a:defRPr sz="2000">
                <a:solidFill>
                  <a:schemeClr val="tx1"/>
                </a:solidFill>
                <a:latin typeface="Arial" charset="0"/>
                <a:cs typeface="Arial" charset="0"/>
              </a:defRPr>
            </a:lvl4pPr>
            <a:lvl5pPr>
              <a:defRPr sz="2000">
                <a:solidFill>
                  <a:schemeClr val="tx1"/>
                </a:solidFill>
                <a:latin typeface="Arial" charset="0"/>
                <a:cs typeface="Arial" charset="0"/>
              </a:defRPr>
            </a:lvl5pPr>
            <a:lvl6pPr eaLnBrk="0" hangingPunct="0">
              <a:defRPr sz="2000">
                <a:solidFill>
                  <a:schemeClr val="tx1"/>
                </a:solidFill>
                <a:latin typeface="Arial" charset="0"/>
                <a:cs typeface="Arial" charset="0"/>
              </a:defRPr>
            </a:lvl6pPr>
            <a:lvl7pPr eaLnBrk="0" hangingPunct="0">
              <a:defRPr sz="2000">
                <a:solidFill>
                  <a:schemeClr val="tx1"/>
                </a:solidFill>
                <a:latin typeface="Arial" charset="0"/>
                <a:cs typeface="Arial" charset="0"/>
              </a:defRPr>
            </a:lvl7pPr>
            <a:lvl8pPr eaLnBrk="0" hangingPunct="0">
              <a:defRPr sz="2000">
                <a:solidFill>
                  <a:schemeClr val="tx1"/>
                </a:solidFill>
                <a:latin typeface="Arial" charset="0"/>
                <a:cs typeface="Arial" charset="0"/>
              </a:defRPr>
            </a:lvl8pPr>
            <a:lvl9pPr eaLnBrk="0" hangingPunct="0">
              <a:defRPr sz="2000">
                <a:solidFill>
                  <a:schemeClr val="tx1"/>
                </a:solidFill>
                <a:latin typeface="Arial" charset="0"/>
                <a:cs typeface="Arial" charset="0"/>
              </a:defRPr>
            </a:lvl9pPr>
          </a:lstStyle>
          <a:p>
            <a:r>
              <a:rPr lang="en-US" altLang="en-US" sz="1800" dirty="0"/>
              <a:t>We first used the score distribution, assigned status of 1 to the 21 patients </a:t>
            </a:r>
            <a:br>
              <a:rPr lang="en-US" altLang="en-US" sz="1800" dirty="0"/>
            </a:br>
            <a:r>
              <a:rPr lang="en-US" altLang="en-US" sz="1800" dirty="0"/>
              <a:t>with score &gt;0.2, and then converted the score into a range of 0.9 to 0.</a:t>
            </a:r>
          </a:p>
        </p:txBody>
      </p:sp>
      <p:sp>
        <p:nvSpPr>
          <p:cNvPr id="14343" name="TextBox 15"/>
          <p:cNvSpPr txBox="1">
            <a:spLocks noChangeArrowheads="1"/>
          </p:cNvSpPr>
          <p:nvPr/>
        </p:nvSpPr>
        <p:spPr bwMode="auto">
          <a:xfrm>
            <a:off x="685800" y="4724400"/>
            <a:ext cx="15700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Arial" charset="0"/>
                <a:cs typeface="Arial" charset="0"/>
              </a:defRPr>
            </a:lvl1pPr>
            <a:lvl2pPr>
              <a:defRPr sz="2800">
                <a:solidFill>
                  <a:schemeClr val="tx1"/>
                </a:solidFill>
                <a:latin typeface="Arial" charset="0"/>
                <a:cs typeface="Arial" charset="0"/>
              </a:defRPr>
            </a:lvl2pPr>
            <a:lvl3pPr>
              <a:defRPr sz="2400">
                <a:solidFill>
                  <a:schemeClr val="tx1"/>
                </a:solidFill>
                <a:latin typeface="Arial" charset="0"/>
                <a:cs typeface="Arial" charset="0"/>
              </a:defRPr>
            </a:lvl3pPr>
            <a:lvl4pPr>
              <a:defRPr sz="2000">
                <a:solidFill>
                  <a:schemeClr val="tx1"/>
                </a:solidFill>
                <a:latin typeface="Arial" charset="0"/>
                <a:cs typeface="Arial" charset="0"/>
              </a:defRPr>
            </a:lvl4pPr>
            <a:lvl5pPr>
              <a:defRPr sz="2000">
                <a:solidFill>
                  <a:schemeClr val="tx1"/>
                </a:solidFill>
                <a:latin typeface="Arial" charset="0"/>
                <a:cs typeface="Arial" charset="0"/>
              </a:defRPr>
            </a:lvl5pPr>
            <a:lvl6pPr eaLnBrk="0" hangingPunct="0">
              <a:defRPr sz="2000">
                <a:solidFill>
                  <a:schemeClr val="tx1"/>
                </a:solidFill>
                <a:latin typeface="Arial" charset="0"/>
                <a:cs typeface="Arial" charset="0"/>
              </a:defRPr>
            </a:lvl6pPr>
            <a:lvl7pPr eaLnBrk="0" hangingPunct="0">
              <a:defRPr sz="2000">
                <a:solidFill>
                  <a:schemeClr val="tx1"/>
                </a:solidFill>
                <a:latin typeface="Arial" charset="0"/>
                <a:cs typeface="Arial" charset="0"/>
              </a:defRPr>
            </a:lvl7pPr>
            <a:lvl8pPr eaLnBrk="0" hangingPunct="0">
              <a:defRPr sz="2000">
                <a:solidFill>
                  <a:schemeClr val="tx1"/>
                </a:solidFill>
                <a:latin typeface="Arial" charset="0"/>
                <a:cs typeface="Arial" charset="0"/>
              </a:defRPr>
            </a:lvl8pPr>
            <a:lvl9pPr eaLnBrk="0" hangingPunct="0">
              <a:defRPr sz="2000">
                <a:solidFill>
                  <a:schemeClr val="tx1"/>
                </a:solidFill>
                <a:latin typeface="Arial" charset="0"/>
                <a:cs typeface="Arial" charset="0"/>
              </a:defRPr>
            </a:lvl9pPr>
          </a:lstStyle>
          <a:p>
            <a:r>
              <a:rPr lang="en-US" altLang="en-US" sz="1800" dirty="0"/>
              <a:t>Submission</a:t>
            </a:r>
            <a:r>
              <a:rPr lang="en-US" altLang="en-US" sz="1800" dirty="0">
                <a:solidFill>
                  <a:schemeClr val="accent2"/>
                </a:solidFill>
              </a:rPr>
              <a:t> 1</a:t>
            </a:r>
          </a:p>
        </p:txBody>
      </p:sp>
      <p:sp>
        <p:nvSpPr>
          <p:cNvPr id="9" name="TextBox 1"/>
          <p:cNvSpPr txBox="1">
            <a:spLocks noChangeArrowheads="1"/>
          </p:cNvSpPr>
          <p:nvPr/>
        </p:nvSpPr>
        <p:spPr bwMode="auto">
          <a:xfrm>
            <a:off x="1537248" y="323850"/>
            <a:ext cx="57631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Arial" charset="0"/>
                <a:cs typeface="Arial" charset="0"/>
              </a:defRPr>
            </a:lvl1pPr>
            <a:lvl2pPr>
              <a:defRPr sz="2800">
                <a:solidFill>
                  <a:schemeClr val="tx1"/>
                </a:solidFill>
                <a:latin typeface="Arial" charset="0"/>
                <a:cs typeface="Arial" charset="0"/>
              </a:defRPr>
            </a:lvl2pPr>
            <a:lvl3pPr>
              <a:defRPr sz="2400">
                <a:solidFill>
                  <a:schemeClr val="tx1"/>
                </a:solidFill>
                <a:latin typeface="Arial" charset="0"/>
                <a:cs typeface="Arial" charset="0"/>
              </a:defRPr>
            </a:lvl3pPr>
            <a:lvl4pPr>
              <a:defRPr sz="2000">
                <a:solidFill>
                  <a:schemeClr val="tx1"/>
                </a:solidFill>
                <a:latin typeface="Arial" charset="0"/>
                <a:cs typeface="Arial" charset="0"/>
              </a:defRPr>
            </a:lvl4pPr>
            <a:lvl5pPr>
              <a:defRPr sz="2000">
                <a:solidFill>
                  <a:schemeClr val="tx1"/>
                </a:solidFill>
                <a:latin typeface="Arial" charset="0"/>
                <a:cs typeface="Arial" charset="0"/>
              </a:defRPr>
            </a:lvl5pPr>
            <a:lvl6pPr eaLnBrk="0" hangingPunct="0">
              <a:defRPr sz="2000">
                <a:solidFill>
                  <a:schemeClr val="tx1"/>
                </a:solidFill>
                <a:latin typeface="Arial" charset="0"/>
                <a:cs typeface="Arial" charset="0"/>
              </a:defRPr>
            </a:lvl6pPr>
            <a:lvl7pPr eaLnBrk="0" hangingPunct="0">
              <a:defRPr sz="2000">
                <a:solidFill>
                  <a:schemeClr val="tx1"/>
                </a:solidFill>
                <a:latin typeface="Arial" charset="0"/>
                <a:cs typeface="Arial" charset="0"/>
              </a:defRPr>
            </a:lvl7pPr>
            <a:lvl8pPr eaLnBrk="0" hangingPunct="0">
              <a:defRPr sz="2000">
                <a:solidFill>
                  <a:schemeClr val="tx1"/>
                </a:solidFill>
                <a:latin typeface="Arial" charset="0"/>
                <a:cs typeface="Arial" charset="0"/>
              </a:defRPr>
            </a:lvl8pPr>
            <a:lvl9pPr eaLnBrk="0" hangingPunct="0">
              <a:defRPr sz="2000">
                <a:solidFill>
                  <a:schemeClr val="tx1"/>
                </a:solidFill>
                <a:latin typeface="Arial" charset="0"/>
                <a:cs typeface="Arial" charset="0"/>
              </a:defRPr>
            </a:lvl9pPr>
          </a:lstStyle>
          <a:p>
            <a:r>
              <a:rPr lang="en-US" altLang="en-US" dirty="0" smtClean="0">
                <a:solidFill>
                  <a:schemeClr val="accent2"/>
                </a:solidFill>
              </a:rPr>
              <a:t>Looking further for CD patients</a:t>
            </a:r>
            <a:endParaRPr lang="en-US" altLang="en-US" dirty="0"/>
          </a:p>
        </p:txBody>
      </p:sp>
      <p:sp>
        <p:nvSpPr>
          <p:cNvPr id="8"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4</a:t>
            </a:r>
          </a:p>
        </p:txBody>
      </p:sp>
      <p:sp>
        <p:nvSpPr>
          <p:cNvPr id="12" name="Text Box 8"/>
          <p:cNvSpPr txBox="1">
            <a:spLocks noChangeArrowheads="1"/>
          </p:cNvSpPr>
          <p:nvPr/>
        </p:nvSpPr>
        <p:spPr bwMode="auto">
          <a:xfrm>
            <a:off x="6500778" y="6248400"/>
            <a:ext cx="226222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smtClean="0"/>
              <a:t>Johnathan</a:t>
            </a:r>
            <a:r>
              <a:rPr lang="en-US" altLang="en-US" dirty="0" smtClean="0"/>
              <a:t> R. </a:t>
            </a:r>
            <a:r>
              <a:rPr lang="en-US" altLang="en-US" dirty="0" err="1" smtClean="0"/>
              <a:t>Azaria</a:t>
            </a:r>
            <a:endParaRPr lang="en-US" altLang="en-US" dirty="0"/>
          </a:p>
        </p:txBody>
      </p:sp>
      <p:sp>
        <p:nvSpPr>
          <p:cNvPr id="13"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474" y="1066800"/>
            <a:ext cx="3531725" cy="34908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705600" y="1453265"/>
            <a:ext cx="242887" cy="1143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365" name="TextBox 5"/>
          <p:cNvSpPr txBox="1">
            <a:spLocks noChangeArrowheads="1"/>
          </p:cNvSpPr>
          <p:nvPr/>
        </p:nvSpPr>
        <p:spPr bwMode="auto">
          <a:xfrm>
            <a:off x="6641283" y="1730549"/>
            <a:ext cx="2350317" cy="954107"/>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sz="3200">
                <a:solidFill>
                  <a:schemeClr val="tx1"/>
                </a:solidFill>
                <a:latin typeface="Arial" charset="0"/>
                <a:cs typeface="Arial" charset="0"/>
              </a:defRPr>
            </a:lvl1pPr>
            <a:lvl2pPr>
              <a:defRPr sz="2800">
                <a:solidFill>
                  <a:schemeClr val="tx1"/>
                </a:solidFill>
                <a:latin typeface="Arial" charset="0"/>
                <a:cs typeface="Arial" charset="0"/>
              </a:defRPr>
            </a:lvl2pPr>
            <a:lvl3pPr>
              <a:defRPr sz="2400">
                <a:solidFill>
                  <a:schemeClr val="tx1"/>
                </a:solidFill>
                <a:latin typeface="Arial" charset="0"/>
                <a:cs typeface="Arial" charset="0"/>
              </a:defRPr>
            </a:lvl3pPr>
            <a:lvl4pPr>
              <a:defRPr sz="2000">
                <a:solidFill>
                  <a:schemeClr val="tx1"/>
                </a:solidFill>
                <a:latin typeface="Arial" charset="0"/>
                <a:cs typeface="Arial" charset="0"/>
              </a:defRPr>
            </a:lvl4pPr>
            <a:lvl5pPr>
              <a:defRPr sz="2000">
                <a:solidFill>
                  <a:schemeClr val="tx1"/>
                </a:solidFill>
                <a:latin typeface="Arial" charset="0"/>
                <a:cs typeface="Arial" charset="0"/>
              </a:defRPr>
            </a:lvl5pPr>
            <a:lvl6pPr eaLnBrk="0" hangingPunct="0">
              <a:defRPr sz="2000">
                <a:solidFill>
                  <a:schemeClr val="tx1"/>
                </a:solidFill>
                <a:latin typeface="Arial" charset="0"/>
                <a:cs typeface="Arial" charset="0"/>
              </a:defRPr>
            </a:lvl6pPr>
            <a:lvl7pPr eaLnBrk="0" hangingPunct="0">
              <a:defRPr sz="2000">
                <a:solidFill>
                  <a:schemeClr val="tx1"/>
                </a:solidFill>
                <a:latin typeface="Arial" charset="0"/>
                <a:cs typeface="Arial" charset="0"/>
              </a:defRPr>
            </a:lvl7pPr>
            <a:lvl8pPr eaLnBrk="0" hangingPunct="0">
              <a:defRPr sz="2000">
                <a:solidFill>
                  <a:schemeClr val="tx1"/>
                </a:solidFill>
                <a:latin typeface="Arial" charset="0"/>
                <a:cs typeface="Arial" charset="0"/>
              </a:defRPr>
            </a:lvl8pPr>
            <a:lvl9pPr eaLnBrk="0" hangingPunct="0">
              <a:defRPr sz="2000">
                <a:solidFill>
                  <a:schemeClr val="tx1"/>
                </a:solidFill>
                <a:latin typeface="Arial" charset="0"/>
                <a:cs typeface="Arial" charset="0"/>
              </a:defRPr>
            </a:lvl9pPr>
          </a:lstStyle>
          <a:p>
            <a:r>
              <a:rPr lang="en-US" altLang="en-US" sz="1400" dirty="0"/>
              <a:t>The 21 individuals considered sick </a:t>
            </a:r>
            <a:endParaRPr lang="en-US" altLang="en-US" sz="1400" dirty="0" smtClean="0"/>
          </a:p>
          <a:p>
            <a:r>
              <a:rPr lang="en-US" altLang="en-US" sz="1400" dirty="0" smtClean="0"/>
              <a:t>(</a:t>
            </a:r>
            <a:r>
              <a:rPr lang="en-US" altLang="en-US" sz="1400" dirty="0"/>
              <a:t>Score on SNPs &lt;0.2) </a:t>
            </a:r>
            <a:endParaRPr lang="en-US" altLang="en-US" sz="1400" dirty="0" smtClean="0"/>
          </a:p>
          <a:p>
            <a:endParaRPr lang="en-US" altLang="en-US" sz="1400" dirty="0"/>
          </a:p>
        </p:txBody>
      </p:sp>
      <p:sp>
        <p:nvSpPr>
          <p:cNvPr id="15366" name="TextBox 6"/>
          <p:cNvSpPr txBox="1">
            <a:spLocks noChangeArrowheads="1"/>
          </p:cNvSpPr>
          <p:nvPr/>
        </p:nvSpPr>
        <p:spPr bwMode="auto">
          <a:xfrm>
            <a:off x="6641283" y="3200400"/>
            <a:ext cx="235031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Arial" charset="0"/>
                <a:cs typeface="Arial" charset="0"/>
              </a:defRPr>
            </a:lvl1pPr>
            <a:lvl2pPr>
              <a:defRPr sz="2800">
                <a:solidFill>
                  <a:schemeClr val="tx1"/>
                </a:solidFill>
                <a:latin typeface="Arial" charset="0"/>
                <a:cs typeface="Arial" charset="0"/>
              </a:defRPr>
            </a:lvl2pPr>
            <a:lvl3pPr>
              <a:defRPr sz="2400">
                <a:solidFill>
                  <a:schemeClr val="tx1"/>
                </a:solidFill>
                <a:latin typeface="Arial" charset="0"/>
                <a:cs typeface="Arial" charset="0"/>
              </a:defRPr>
            </a:lvl3pPr>
            <a:lvl4pPr>
              <a:defRPr sz="2000">
                <a:solidFill>
                  <a:schemeClr val="tx1"/>
                </a:solidFill>
                <a:latin typeface="Arial" charset="0"/>
                <a:cs typeface="Arial" charset="0"/>
              </a:defRPr>
            </a:lvl4pPr>
            <a:lvl5pPr>
              <a:defRPr sz="2000">
                <a:solidFill>
                  <a:schemeClr val="tx1"/>
                </a:solidFill>
                <a:latin typeface="Arial" charset="0"/>
                <a:cs typeface="Arial" charset="0"/>
              </a:defRPr>
            </a:lvl5pPr>
            <a:lvl6pPr eaLnBrk="0" hangingPunct="0">
              <a:defRPr sz="2000">
                <a:solidFill>
                  <a:schemeClr val="tx1"/>
                </a:solidFill>
                <a:latin typeface="Arial" charset="0"/>
                <a:cs typeface="Arial" charset="0"/>
              </a:defRPr>
            </a:lvl6pPr>
            <a:lvl7pPr eaLnBrk="0" hangingPunct="0">
              <a:defRPr sz="2000">
                <a:solidFill>
                  <a:schemeClr val="tx1"/>
                </a:solidFill>
                <a:latin typeface="Arial" charset="0"/>
                <a:cs typeface="Arial" charset="0"/>
              </a:defRPr>
            </a:lvl7pPr>
            <a:lvl8pPr eaLnBrk="0" hangingPunct="0">
              <a:defRPr sz="2000">
                <a:solidFill>
                  <a:schemeClr val="tx1"/>
                </a:solidFill>
                <a:latin typeface="Arial" charset="0"/>
                <a:cs typeface="Arial" charset="0"/>
              </a:defRPr>
            </a:lvl8pPr>
            <a:lvl9pPr eaLnBrk="0" hangingPunct="0">
              <a:defRPr sz="2000">
                <a:solidFill>
                  <a:schemeClr val="tx1"/>
                </a:solidFill>
                <a:latin typeface="Arial" charset="0"/>
                <a:cs typeface="Arial" charset="0"/>
              </a:defRPr>
            </a:lvl9pPr>
          </a:lstStyle>
          <a:p>
            <a:r>
              <a:rPr lang="en-US" altLang="en-US" sz="1400" dirty="0"/>
              <a:t>90 individuals that were still unassigned  </a:t>
            </a:r>
            <a:endParaRPr lang="en-US" altLang="en-US" sz="1400" dirty="0" smtClean="0"/>
          </a:p>
          <a:p>
            <a:endParaRPr lang="en-US" altLang="en-US" sz="1400" dirty="0"/>
          </a:p>
        </p:txBody>
      </p:sp>
      <p:sp>
        <p:nvSpPr>
          <p:cNvPr id="15367" name="TextBox 8"/>
          <p:cNvSpPr txBox="1">
            <a:spLocks noChangeArrowheads="1"/>
          </p:cNvSpPr>
          <p:nvPr/>
        </p:nvSpPr>
        <p:spPr bwMode="auto">
          <a:xfrm>
            <a:off x="258763" y="4495800"/>
            <a:ext cx="8732837"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Arial" charset="0"/>
                <a:cs typeface="Arial" charset="0"/>
              </a:defRPr>
            </a:lvl1pPr>
            <a:lvl2pPr>
              <a:defRPr sz="2800">
                <a:solidFill>
                  <a:schemeClr val="tx1"/>
                </a:solidFill>
                <a:latin typeface="Arial" charset="0"/>
                <a:cs typeface="Arial" charset="0"/>
              </a:defRPr>
            </a:lvl2pPr>
            <a:lvl3pPr>
              <a:defRPr sz="2400">
                <a:solidFill>
                  <a:schemeClr val="tx1"/>
                </a:solidFill>
                <a:latin typeface="Arial" charset="0"/>
                <a:cs typeface="Arial" charset="0"/>
              </a:defRPr>
            </a:lvl3pPr>
            <a:lvl4pPr>
              <a:defRPr sz="2000">
                <a:solidFill>
                  <a:schemeClr val="tx1"/>
                </a:solidFill>
                <a:latin typeface="Arial" charset="0"/>
                <a:cs typeface="Arial" charset="0"/>
              </a:defRPr>
            </a:lvl4pPr>
            <a:lvl5pPr>
              <a:defRPr sz="2000">
                <a:solidFill>
                  <a:schemeClr val="tx1"/>
                </a:solidFill>
                <a:latin typeface="Arial" charset="0"/>
                <a:cs typeface="Arial" charset="0"/>
              </a:defRPr>
            </a:lvl5pPr>
            <a:lvl6pPr eaLnBrk="0" hangingPunct="0">
              <a:defRPr sz="2000">
                <a:solidFill>
                  <a:schemeClr val="tx1"/>
                </a:solidFill>
                <a:latin typeface="Arial" charset="0"/>
                <a:cs typeface="Arial" charset="0"/>
              </a:defRPr>
            </a:lvl6pPr>
            <a:lvl7pPr eaLnBrk="0" hangingPunct="0">
              <a:defRPr sz="2000">
                <a:solidFill>
                  <a:schemeClr val="tx1"/>
                </a:solidFill>
                <a:latin typeface="Arial" charset="0"/>
                <a:cs typeface="Arial" charset="0"/>
              </a:defRPr>
            </a:lvl7pPr>
            <a:lvl8pPr eaLnBrk="0" hangingPunct="0">
              <a:defRPr sz="2000">
                <a:solidFill>
                  <a:schemeClr val="tx1"/>
                </a:solidFill>
                <a:latin typeface="Arial" charset="0"/>
                <a:cs typeface="Arial" charset="0"/>
              </a:defRPr>
            </a:lvl8pPr>
            <a:lvl9pPr eaLnBrk="0" hangingPunct="0">
              <a:defRPr sz="2000">
                <a:solidFill>
                  <a:schemeClr val="tx1"/>
                </a:solidFill>
                <a:latin typeface="Arial" charset="0"/>
                <a:cs typeface="Arial" charset="0"/>
              </a:defRPr>
            </a:lvl9pPr>
          </a:lstStyle>
          <a:p>
            <a:r>
              <a:rPr lang="en-US" altLang="en-US" sz="1800" dirty="0" smtClean="0"/>
              <a:t>Submission </a:t>
            </a:r>
            <a:r>
              <a:rPr lang="en-US" altLang="en-US" sz="1800" dirty="0"/>
              <a:t>2: </a:t>
            </a:r>
            <a:endParaRPr lang="en-US" altLang="en-US" sz="1800" dirty="0" smtClean="0"/>
          </a:p>
          <a:p>
            <a:r>
              <a:rPr lang="en-US" altLang="en-US" sz="1800" dirty="0" smtClean="0"/>
              <a:t>Using </a:t>
            </a:r>
            <a:r>
              <a:rPr lang="en-US" altLang="en-US" sz="1800" dirty="0"/>
              <a:t>the weighted (using the same weights as for the SNPs) SNP </a:t>
            </a:r>
            <a:r>
              <a:rPr lang="en-US" altLang="en-US" sz="1800" dirty="0" smtClean="0"/>
              <a:t>load </a:t>
            </a:r>
            <a:r>
              <a:rPr lang="en-US" altLang="en-US" sz="1800" dirty="0"/>
              <a:t>on the 29 genes as </a:t>
            </a:r>
            <a:r>
              <a:rPr lang="en-US" altLang="en-US" sz="1800" dirty="0" smtClean="0"/>
              <a:t>an </a:t>
            </a:r>
            <a:r>
              <a:rPr lang="en-US" altLang="en-US" sz="1800" dirty="0"/>
              <a:t>additional </a:t>
            </a:r>
            <a:r>
              <a:rPr lang="en-US" altLang="en-US" sz="1800" dirty="0" smtClean="0"/>
              <a:t>criteria </a:t>
            </a:r>
            <a:r>
              <a:rPr lang="en-US" altLang="en-US" sz="1800" dirty="0"/>
              <a:t>to assign CD patients </a:t>
            </a:r>
          </a:p>
          <a:p>
            <a:r>
              <a:rPr lang="en-US" altLang="en-US" sz="1800" dirty="0"/>
              <a:t>Submission 3:  </a:t>
            </a:r>
            <a:endParaRPr lang="en-US" altLang="en-US" sz="1800" dirty="0" smtClean="0"/>
          </a:p>
          <a:p>
            <a:r>
              <a:rPr lang="en-US" altLang="en-US" sz="1800" dirty="0" smtClean="0"/>
              <a:t>Using </a:t>
            </a:r>
            <a:r>
              <a:rPr lang="en-US" altLang="en-US" sz="1800" dirty="0"/>
              <a:t>the count of SNPs on the 29 genes as </a:t>
            </a:r>
            <a:r>
              <a:rPr lang="en-US" altLang="en-US" sz="1800" dirty="0" smtClean="0"/>
              <a:t>an additional criteria to </a:t>
            </a:r>
            <a:r>
              <a:rPr lang="en-US" altLang="en-US" sz="1800" dirty="0"/>
              <a:t>assign CD patients </a:t>
            </a:r>
          </a:p>
          <a:p>
            <a:endParaRPr lang="en-US" altLang="en-US" sz="1800" dirty="0"/>
          </a:p>
        </p:txBody>
      </p:sp>
      <p:sp>
        <p:nvSpPr>
          <p:cNvPr id="11" name="Rectangle 10"/>
          <p:cNvSpPr/>
          <p:nvPr/>
        </p:nvSpPr>
        <p:spPr>
          <a:xfrm>
            <a:off x="6705600" y="2971800"/>
            <a:ext cx="239712" cy="114300"/>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TextBox 1"/>
          <p:cNvSpPr txBox="1">
            <a:spLocks noChangeArrowheads="1"/>
          </p:cNvSpPr>
          <p:nvPr/>
        </p:nvSpPr>
        <p:spPr bwMode="auto">
          <a:xfrm>
            <a:off x="258763" y="141982"/>
            <a:ext cx="8732837"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Arial" charset="0"/>
                <a:cs typeface="Arial" charset="0"/>
              </a:defRPr>
            </a:lvl1pPr>
            <a:lvl2pPr>
              <a:defRPr sz="2800">
                <a:solidFill>
                  <a:schemeClr val="tx1"/>
                </a:solidFill>
                <a:latin typeface="Arial" charset="0"/>
                <a:cs typeface="Arial" charset="0"/>
              </a:defRPr>
            </a:lvl2pPr>
            <a:lvl3pPr>
              <a:defRPr sz="2400">
                <a:solidFill>
                  <a:schemeClr val="tx1"/>
                </a:solidFill>
                <a:latin typeface="Arial" charset="0"/>
                <a:cs typeface="Arial" charset="0"/>
              </a:defRPr>
            </a:lvl3pPr>
            <a:lvl4pPr>
              <a:defRPr sz="2000">
                <a:solidFill>
                  <a:schemeClr val="tx1"/>
                </a:solidFill>
                <a:latin typeface="Arial" charset="0"/>
                <a:cs typeface="Arial" charset="0"/>
              </a:defRPr>
            </a:lvl4pPr>
            <a:lvl5pPr>
              <a:defRPr sz="2000">
                <a:solidFill>
                  <a:schemeClr val="tx1"/>
                </a:solidFill>
                <a:latin typeface="Arial" charset="0"/>
                <a:cs typeface="Arial" charset="0"/>
              </a:defRPr>
            </a:lvl5pPr>
            <a:lvl6pPr eaLnBrk="0" hangingPunct="0">
              <a:defRPr sz="2000">
                <a:solidFill>
                  <a:schemeClr val="tx1"/>
                </a:solidFill>
                <a:latin typeface="Arial" charset="0"/>
                <a:cs typeface="Arial" charset="0"/>
              </a:defRPr>
            </a:lvl6pPr>
            <a:lvl7pPr eaLnBrk="0" hangingPunct="0">
              <a:defRPr sz="2000">
                <a:solidFill>
                  <a:schemeClr val="tx1"/>
                </a:solidFill>
                <a:latin typeface="Arial" charset="0"/>
                <a:cs typeface="Arial" charset="0"/>
              </a:defRPr>
            </a:lvl7pPr>
            <a:lvl8pPr eaLnBrk="0" hangingPunct="0">
              <a:defRPr sz="2000">
                <a:solidFill>
                  <a:schemeClr val="tx1"/>
                </a:solidFill>
                <a:latin typeface="Arial" charset="0"/>
                <a:cs typeface="Arial" charset="0"/>
              </a:defRPr>
            </a:lvl8pPr>
            <a:lvl9pPr eaLnBrk="0" hangingPunct="0">
              <a:defRPr sz="2000">
                <a:solidFill>
                  <a:schemeClr val="tx1"/>
                </a:solidFill>
                <a:latin typeface="Arial" charset="0"/>
                <a:cs typeface="Arial" charset="0"/>
              </a:defRPr>
            </a:lvl9pPr>
          </a:lstStyle>
          <a:p>
            <a:pPr algn="ctr"/>
            <a:r>
              <a:rPr lang="en-US" altLang="en-US" dirty="0" smtClean="0">
                <a:solidFill>
                  <a:schemeClr val="accent2"/>
                </a:solidFill>
              </a:rPr>
              <a:t>SNP load on the entire 29 genes</a:t>
            </a:r>
          </a:p>
          <a:p>
            <a:pPr algn="ctr"/>
            <a:r>
              <a:rPr lang="en-US" altLang="en-US" dirty="0" smtClean="0">
                <a:solidFill>
                  <a:schemeClr val="accent2"/>
                </a:solidFill>
              </a:rPr>
              <a:t> harboring the original 29 SNPs </a:t>
            </a:r>
            <a:endParaRPr lang="en-US" altLang="en-US" dirty="0"/>
          </a:p>
        </p:txBody>
      </p:sp>
      <p:sp>
        <p:nvSpPr>
          <p:cNvPr id="12"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4</a:t>
            </a:r>
          </a:p>
        </p:txBody>
      </p:sp>
      <p:sp>
        <p:nvSpPr>
          <p:cNvPr id="13" name="Text Box 8"/>
          <p:cNvSpPr txBox="1">
            <a:spLocks noChangeArrowheads="1"/>
          </p:cNvSpPr>
          <p:nvPr/>
        </p:nvSpPr>
        <p:spPr bwMode="auto">
          <a:xfrm>
            <a:off x="6500778" y="6248400"/>
            <a:ext cx="226222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smtClean="0"/>
              <a:t>Johnathan</a:t>
            </a:r>
            <a:r>
              <a:rPr lang="en-US" altLang="en-US" dirty="0" smtClean="0"/>
              <a:t> R. </a:t>
            </a:r>
            <a:r>
              <a:rPr lang="en-US" altLang="en-US" dirty="0" err="1" smtClean="0"/>
              <a:t>Azaria</a:t>
            </a:r>
            <a:endParaRPr lang="en-US" altLang="en-US" dirty="0"/>
          </a:p>
        </p:txBody>
      </p:sp>
      <p:sp>
        <p:nvSpPr>
          <p:cNvPr id="14"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8225" y="1447800"/>
            <a:ext cx="5133975" cy="2809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extBox 4"/>
          <p:cNvSpPr txBox="1">
            <a:spLocks noChangeArrowheads="1"/>
          </p:cNvSpPr>
          <p:nvPr/>
        </p:nvSpPr>
        <p:spPr bwMode="auto">
          <a:xfrm>
            <a:off x="381000" y="1905000"/>
            <a:ext cx="8610600" cy="31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charset="0"/>
                <a:cs typeface="Arial" charset="0"/>
              </a:defRPr>
            </a:lvl1pPr>
            <a:lvl2pPr>
              <a:defRPr sz="2800">
                <a:solidFill>
                  <a:schemeClr val="tx1"/>
                </a:solidFill>
                <a:latin typeface="Arial" charset="0"/>
                <a:cs typeface="Arial" charset="0"/>
              </a:defRPr>
            </a:lvl2pPr>
            <a:lvl3pPr>
              <a:defRPr sz="2400">
                <a:solidFill>
                  <a:schemeClr val="tx1"/>
                </a:solidFill>
                <a:latin typeface="Arial" charset="0"/>
                <a:cs typeface="Arial" charset="0"/>
              </a:defRPr>
            </a:lvl3pPr>
            <a:lvl4pPr>
              <a:defRPr sz="2000">
                <a:solidFill>
                  <a:schemeClr val="tx1"/>
                </a:solidFill>
                <a:latin typeface="Arial" charset="0"/>
                <a:cs typeface="Arial" charset="0"/>
              </a:defRPr>
            </a:lvl4pPr>
            <a:lvl5pPr>
              <a:defRPr sz="2000">
                <a:solidFill>
                  <a:schemeClr val="tx1"/>
                </a:solidFill>
                <a:latin typeface="Arial" charset="0"/>
                <a:cs typeface="Arial" charset="0"/>
              </a:defRPr>
            </a:lvl5pPr>
            <a:lvl6pPr eaLnBrk="0" hangingPunct="0">
              <a:defRPr sz="2000">
                <a:solidFill>
                  <a:schemeClr val="tx1"/>
                </a:solidFill>
                <a:latin typeface="Arial" charset="0"/>
                <a:cs typeface="Arial" charset="0"/>
              </a:defRPr>
            </a:lvl6pPr>
            <a:lvl7pPr eaLnBrk="0" hangingPunct="0">
              <a:defRPr sz="2000">
                <a:solidFill>
                  <a:schemeClr val="tx1"/>
                </a:solidFill>
                <a:latin typeface="Arial" charset="0"/>
                <a:cs typeface="Arial" charset="0"/>
              </a:defRPr>
            </a:lvl7pPr>
            <a:lvl8pPr eaLnBrk="0" hangingPunct="0">
              <a:defRPr sz="2000">
                <a:solidFill>
                  <a:schemeClr val="tx1"/>
                </a:solidFill>
                <a:latin typeface="Arial" charset="0"/>
                <a:cs typeface="Arial" charset="0"/>
              </a:defRPr>
            </a:lvl8pPr>
            <a:lvl9pPr eaLnBrk="0" hangingPunct="0">
              <a:defRPr sz="2000">
                <a:solidFill>
                  <a:schemeClr val="tx1"/>
                </a:solidFill>
                <a:latin typeface="Arial" charset="0"/>
                <a:cs typeface="Arial" charset="0"/>
              </a:defRPr>
            </a:lvl9pPr>
          </a:lstStyle>
          <a:p>
            <a:r>
              <a:rPr lang="en-US" altLang="en-US" sz="1800" dirty="0"/>
              <a:t>Submission 4: </a:t>
            </a:r>
            <a:endParaRPr lang="en-US" altLang="en-US" sz="1800" dirty="0" smtClean="0"/>
          </a:p>
          <a:p>
            <a:r>
              <a:rPr lang="en-US" altLang="en-US" sz="1800" dirty="0" smtClean="0"/>
              <a:t>Counting </a:t>
            </a:r>
            <a:r>
              <a:rPr lang="en-US" altLang="en-US" sz="1800" dirty="0"/>
              <a:t>SNPs on a list of 120 genes that were </a:t>
            </a:r>
            <a:r>
              <a:rPr lang="en-US" altLang="en-US" sz="1800" dirty="0" smtClean="0"/>
              <a:t>associated with </a:t>
            </a:r>
            <a:r>
              <a:rPr lang="en-US" altLang="en-US" sz="1800" dirty="0" err="1"/>
              <a:t>Crohn's</a:t>
            </a:r>
            <a:r>
              <a:rPr lang="en-US" altLang="en-US" sz="1800" dirty="0"/>
              <a:t> in GWAS catalog</a:t>
            </a:r>
          </a:p>
          <a:p>
            <a:endParaRPr lang="en-US" altLang="en-US" sz="1800" dirty="0"/>
          </a:p>
          <a:p>
            <a:r>
              <a:rPr lang="en-US" altLang="en-US" sz="1800" dirty="0"/>
              <a:t>Submission 5: </a:t>
            </a:r>
            <a:endParaRPr lang="en-US" altLang="en-US" sz="1800" dirty="0" smtClean="0"/>
          </a:p>
          <a:p>
            <a:r>
              <a:rPr lang="en-US" altLang="en-US" sz="1800" dirty="0" smtClean="0"/>
              <a:t>Counting </a:t>
            </a:r>
            <a:r>
              <a:rPr lang="en-US" altLang="en-US" sz="1800" dirty="0"/>
              <a:t>SNPs on about 400 genes found in </a:t>
            </a:r>
            <a:r>
              <a:rPr lang="en-US" altLang="en-US" sz="1800" dirty="0" err="1"/>
              <a:t>Kegg</a:t>
            </a:r>
            <a:r>
              <a:rPr lang="en-US" altLang="en-US" sz="1800" dirty="0"/>
              <a:t> pathways </a:t>
            </a:r>
            <a:r>
              <a:rPr lang="en-US" altLang="en-US" sz="1800" dirty="0" smtClean="0"/>
              <a:t>related to </a:t>
            </a:r>
            <a:r>
              <a:rPr lang="en-US" altLang="en-US" sz="1800" dirty="0" err="1" smtClean="0"/>
              <a:t>Crohn's</a:t>
            </a:r>
            <a:endParaRPr lang="en-US" altLang="en-US" sz="1800" dirty="0" smtClean="0"/>
          </a:p>
          <a:p>
            <a:r>
              <a:rPr lang="en-US" altLang="en-US" sz="1800" dirty="0" smtClean="0"/>
              <a:t>(according </a:t>
            </a:r>
            <a:r>
              <a:rPr lang="en-US" altLang="en-US" sz="1800" dirty="0"/>
              <a:t>to a method published in </a:t>
            </a:r>
            <a:r>
              <a:rPr lang="en-US" altLang="en-US" sz="1800" dirty="0" err="1"/>
              <a:t>Brodi</a:t>
            </a:r>
            <a:r>
              <a:rPr lang="en-US" altLang="en-US" sz="1800" dirty="0"/>
              <a:t> et. al. </a:t>
            </a:r>
            <a:r>
              <a:rPr lang="en-US" altLang="en-US" sz="1800" dirty="0" err="1"/>
              <a:t>PLoS</a:t>
            </a:r>
            <a:r>
              <a:rPr lang="en-US" altLang="en-US" sz="1800" dirty="0"/>
              <a:t> One. 2014 9(7):e100887) </a:t>
            </a:r>
          </a:p>
          <a:p>
            <a:endParaRPr lang="en-US" altLang="en-US" sz="1800" dirty="0"/>
          </a:p>
          <a:p>
            <a:r>
              <a:rPr lang="en-US" altLang="en-US" sz="1800" dirty="0"/>
              <a:t>Submission 6: </a:t>
            </a:r>
            <a:endParaRPr lang="en-US" altLang="en-US" sz="1800" dirty="0" smtClean="0"/>
          </a:p>
          <a:p>
            <a:r>
              <a:rPr lang="en-US" altLang="en-US" sz="1800" dirty="0" smtClean="0"/>
              <a:t>Manually </a:t>
            </a:r>
            <a:r>
              <a:rPr lang="en-US" altLang="en-US" sz="1800" dirty="0"/>
              <a:t>picking the best candidates to be CD patients from all </a:t>
            </a:r>
            <a:r>
              <a:rPr lang="en-US" altLang="en-US" sz="1800" dirty="0" smtClean="0"/>
              <a:t>the other submissions</a:t>
            </a:r>
            <a:endParaRPr lang="en-US" altLang="en-US" sz="1800" dirty="0"/>
          </a:p>
        </p:txBody>
      </p:sp>
      <p:sp>
        <p:nvSpPr>
          <p:cNvPr id="4" name="TextBox 1"/>
          <p:cNvSpPr txBox="1">
            <a:spLocks noChangeArrowheads="1"/>
          </p:cNvSpPr>
          <p:nvPr/>
        </p:nvSpPr>
        <p:spPr bwMode="auto">
          <a:xfrm>
            <a:off x="96148" y="323850"/>
            <a:ext cx="864531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Arial" charset="0"/>
                <a:cs typeface="Arial" charset="0"/>
              </a:defRPr>
            </a:lvl1pPr>
            <a:lvl2pPr>
              <a:defRPr sz="2800">
                <a:solidFill>
                  <a:schemeClr val="tx1"/>
                </a:solidFill>
                <a:latin typeface="Arial" charset="0"/>
                <a:cs typeface="Arial" charset="0"/>
              </a:defRPr>
            </a:lvl2pPr>
            <a:lvl3pPr>
              <a:defRPr sz="2400">
                <a:solidFill>
                  <a:schemeClr val="tx1"/>
                </a:solidFill>
                <a:latin typeface="Arial" charset="0"/>
                <a:cs typeface="Arial" charset="0"/>
              </a:defRPr>
            </a:lvl3pPr>
            <a:lvl4pPr>
              <a:defRPr sz="2000">
                <a:solidFill>
                  <a:schemeClr val="tx1"/>
                </a:solidFill>
                <a:latin typeface="Arial" charset="0"/>
                <a:cs typeface="Arial" charset="0"/>
              </a:defRPr>
            </a:lvl4pPr>
            <a:lvl5pPr>
              <a:defRPr sz="2000">
                <a:solidFill>
                  <a:schemeClr val="tx1"/>
                </a:solidFill>
                <a:latin typeface="Arial" charset="0"/>
                <a:cs typeface="Arial" charset="0"/>
              </a:defRPr>
            </a:lvl5pPr>
            <a:lvl6pPr eaLnBrk="0" hangingPunct="0">
              <a:defRPr sz="2000">
                <a:solidFill>
                  <a:schemeClr val="tx1"/>
                </a:solidFill>
                <a:latin typeface="Arial" charset="0"/>
                <a:cs typeface="Arial" charset="0"/>
              </a:defRPr>
            </a:lvl6pPr>
            <a:lvl7pPr eaLnBrk="0" hangingPunct="0">
              <a:defRPr sz="2000">
                <a:solidFill>
                  <a:schemeClr val="tx1"/>
                </a:solidFill>
                <a:latin typeface="Arial" charset="0"/>
                <a:cs typeface="Arial" charset="0"/>
              </a:defRPr>
            </a:lvl7pPr>
            <a:lvl8pPr eaLnBrk="0" hangingPunct="0">
              <a:defRPr sz="2000">
                <a:solidFill>
                  <a:schemeClr val="tx1"/>
                </a:solidFill>
                <a:latin typeface="Arial" charset="0"/>
                <a:cs typeface="Arial" charset="0"/>
              </a:defRPr>
            </a:lvl8pPr>
            <a:lvl9pPr eaLnBrk="0" hangingPunct="0">
              <a:defRPr sz="2000">
                <a:solidFill>
                  <a:schemeClr val="tx1"/>
                </a:solidFill>
                <a:latin typeface="Arial" charset="0"/>
                <a:cs typeface="Arial" charset="0"/>
              </a:defRPr>
            </a:lvl9pPr>
          </a:lstStyle>
          <a:p>
            <a:r>
              <a:rPr lang="en-US" altLang="en-US" dirty="0">
                <a:solidFill>
                  <a:schemeClr val="accent2"/>
                </a:solidFill>
              </a:rPr>
              <a:t>Using additional </a:t>
            </a:r>
            <a:r>
              <a:rPr lang="en-US" altLang="en-US" dirty="0" err="1">
                <a:solidFill>
                  <a:schemeClr val="accent2"/>
                </a:solidFill>
              </a:rPr>
              <a:t>Crohn's</a:t>
            </a:r>
            <a:r>
              <a:rPr lang="en-US" altLang="en-US" dirty="0">
                <a:solidFill>
                  <a:schemeClr val="accent2"/>
                </a:solidFill>
              </a:rPr>
              <a:t> associated gene lists </a:t>
            </a:r>
            <a:endParaRPr lang="en-US" altLang="en-US" dirty="0"/>
          </a:p>
        </p:txBody>
      </p:sp>
      <p:sp>
        <p:nvSpPr>
          <p:cNvPr id="5"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4</a:t>
            </a:r>
          </a:p>
        </p:txBody>
      </p:sp>
      <p:sp>
        <p:nvSpPr>
          <p:cNvPr id="6" name="Text Box 8"/>
          <p:cNvSpPr txBox="1">
            <a:spLocks noChangeArrowheads="1"/>
          </p:cNvSpPr>
          <p:nvPr/>
        </p:nvSpPr>
        <p:spPr bwMode="auto">
          <a:xfrm>
            <a:off x="6500778" y="6248400"/>
            <a:ext cx="226222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smtClean="0"/>
              <a:t>Johnathan</a:t>
            </a:r>
            <a:r>
              <a:rPr lang="en-US" altLang="en-US" dirty="0" smtClean="0"/>
              <a:t> R. </a:t>
            </a:r>
            <a:r>
              <a:rPr lang="en-US" altLang="en-US" dirty="0" err="1" smtClean="0"/>
              <a:t>Azaria</a:t>
            </a:r>
            <a:endParaRPr lang="en-US" altLang="en-US" dirty="0"/>
          </a:p>
        </p:txBody>
      </p:sp>
      <p:sp>
        <p:nvSpPr>
          <p:cNvPr id="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2999" y="3428999"/>
            <a:ext cx="7824407" cy="25146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412" name="TextBox 4"/>
          <p:cNvSpPr txBox="1">
            <a:spLocks noChangeArrowheads="1"/>
          </p:cNvSpPr>
          <p:nvPr/>
        </p:nvSpPr>
        <p:spPr bwMode="auto">
          <a:xfrm>
            <a:off x="228600" y="1295400"/>
            <a:ext cx="87388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Arial" charset="0"/>
                <a:cs typeface="Arial" charset="0"/>
              </a:defRPr>
            </a:lvl1pPr>
            <a:lvl2pPr>
              <a:defRPr sz="2800">
                <a:solidFill>
                  <a:schemeClr val="tx1"/>
                </a:solidFill>
                <a:latin typeface="Arial" charset="0"/>
                <a:cs typeface="Arial" charset="0"/>
              </a:defRPr>
            </a:lvl2pPr>
            <a:lvl3pPr>
              <a:defRPr sz="2400">
                <a:solidFill>
                  <a:schemeClr val="tx1"/>
                </a:solidFill>
                <a:latin typeface="Arial" charset="0"/>
                <a:cs typeface="Arial" charset="0"/>
              </a:defRPr>
            </a:lvl3pPr>
            <a:lvl4pPr>
              <a:defRPr sz="2000">
                <a:solidFill>
                  <a:schemeClr val="tx1"/>
                </a:solidFill>
                <a:latin typeface="Arial" charset="0"/>
                <a:cs typeface="Arial" charset="0"/>
              </a:defRPr>
            </a:lvl4pPr>
            <a:lvl5pPr>
              <a:defRPr sz="2000">
                <a:solidFill>
                  <a:schemeClr val="tx1"/>
                </a:solidFill>
                <a:latin typeface="Arial" charset="0"/>
                <a:cs typeface="Arial" charset="0"/>
              </a:defRPr>
            </a:lvl5pPr>
            <a:lvl6pPr eaLnBrk="0" hangingPunct="0">
              <a:defRPr sz="2000">
                <a:solidFill>
                  <a:schemeClr val="tx1"/>
                </a:solidFill>
                <a:latin typeface="Arial" charset="0"/>
                <a:cs typeface="Arial" charset="0"/>
              </a:defRPr>
            </a:lvl6pPr>
            <a:lvl7pPr eaLnBrk="0" hangingPunct="0">
              <a:defRPr sz="2000">
                <a:solidFill>
                  <a:schemeClr val="tx1"/>
                </a:solidFill>
                <a:latin typeface="Arial" charset="0"/>
                <a:cs typeface="Arial" charset="0"/>
              </a:defRPr>
            </a:lvl7pPr>
            <a:lvl8pPr eaLnBrk="0" hangingPunct="0">
              <a:defRPr sz="2000">
                <a:solidFill>
                  <a:schemeClr val="tx1"/>
                </a:solidFill>
                <a:latin typeface="Arial" charset="0"/>
                <a:cs typeface="Arial" charset="0"/>
              </a:defRPr>
            </a:lvl8pPr>
            <a:lvl9pPr eaLnBrk="0" hangingPunct="0">
              <a:defRPr sz="2000">
                <a:solidFill>
                  <a:schemeClr val="tx1"/>
                </a:solidFill>
                <a:latin typeface="Arial" charset="0"/>
                <a:cs typeface="Arial" charset="0"/>
              </a:defRPr>
            </a:lvl9pPr>
          </a:lstStyle>
          <a:p>
            <a:r>
              <a:rPr lang="en-US" altLang="en-US" sz="1800" dirty="0"/>
              <a:t>From the answers it was revealed that there are  64 </a:t>
            </a:r>
            <a:r>
              <a:rPr lang="en-US" altLang="en-US" sz="1800" dirty="0" err="1" smtClean="0"/>
              <a:t>Crohn's</a:t>
            </a:r>
            <a:r>
              <a:rPr lang="en-US" altLang="en-US" sz="1800" dirty="0" smtClean="0"/>
              <a:t> patients </a:t>
            </a:r>
            <a:r>
              <a:rPr lang="en-US" altLang="en-US" sz="1800" dirty="0"/>
              <a:t>and 47 healthy.</a:t>
            </a:r>
          </a:p>
        </p:txBody>
      </p:sp>
      <p:sp>
        <p:nvSpPr>
          <p:cNvPr id="5" name="TextBox 1"/>
          <p:cNvSpPr txBox="1">
            <a:spLocks noChangeArrowheads="1"/>
          </p:cNvSpPr>
          <p:nvPr/>
        </p:nvSpPr>
        <p:spPr bwMode="auto">
          <a:xfrm>
            <a:off x="231774" y="323275"/>
            <a:ext cx="86804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charset="0"/>
                <a:cs typeface="Arial" charset="0"/>
              </a:defRPr>
            </a:lvl1pPr>
            <a:lvl2pPr>
              <a:defRPr sz="2800">
                <a:solidFill>
                  <a:schemeClr val="tx1"/>
                </a:solidFill>
                <a:latin typeface="Arial" charset="0"/>
                <a:cs typeface="Arial" charset="0"/>
              </a:defRPr>
            </a:lvl2pPr>
            <a:lvl3pPr>
              <a:defRPr sz="2400">
                <a:solidFill>
                  <a:schemeClr val="tx1"/>
                </a:solidFill>
                <a:latin typeface="Arial" charset="0"/>
                <a:cs typeface="Arial" charset="0"/>
              </a:defRPr>
            </a:lvl3pPr>
            <a:lvl4pPr>
              <a:defRPr sz="2000">
                <a:solidFill>
                  <a:schemeClr val="tx1"/>
                </a:solidFill>
                <a:latin typeface="Arial" charset="0"/>
                <a:cs typeface="Arial" charset="0"/>
              </a:defRPr>
            </a:lvl4pPr>
            <a:lvl5pPr>
              <a:defRPr sz="2000">
                <a:solidFill>
                  <a:schemeClr val="tx1"/>
                </a:solidFill>
                <a:latin typeface="Arial" charset="0"/>
                <a:cs typeface="Arial" charset="0"/>
              </a:defRPr>
            </a:lvl5pPr>
            <a:lvl6pPr eaLnBrk="0" hangingPunct="0">
              <a:defRPr sz="2000">
                <a:solidFill>
                  <a:schemeClr val="tx1"/>
                </a:solidFill>
                <a:latin typeface="Arial" charset="0"/>
                <a:cs typeface="Arial" charset="0"/>
              </a:defRPr>
            </a:lvl6pPr>
            <a:lvl7pPr eaLnBrk="0" hangingPunct="0">
              <a:defRPr sz="2000">
                <a:solidFill>
                  <a:schemeClr val="tx1"/>
                </a:solidFill>
                <a:latin typeface="Arial" charset="0"/>
                <a:cs typeface="Arial" charset="0"/>
              </a:defRPr>
            </a:lvl7pPr>
            <a:lvl8pPr eaLnBrk="0" hangingPunct="0">
              <a:defRPr sz="2000">
                <a:solidFill>
                  <a:schemeClr val="tx1"/>
                </a:solidFill>
                <a:latin typeface="Arial" charset="0"/>
                <a:cs typeface="Arial" charset="0"/>
              </a:defRPr>
            </a:lvl8pPr>
            <a:lvl9pPr eaLnBrk="0" hangingPunct="0">
              <a:defRPr sz="2000">
                <a:solidFill>
                  <a:schemeClr val="tx1"/>
                </a:solidFill>
                <a:latin typeface="Arial" charset="0"/>
                <a:cs typeface="Arial" charset="0"/>
              </a:defRPr>
            </a:lvl9pPr>
          </a:lstStyle>
          <a:p>
            <a:pPr algn="ctr"/>
            <a:r>
              <a:rPr lang="en-US" altLang="en-US" dirty="0" smtClean="0">
                <a:solidFill>
                  <a:schemeClr val="accent2"/>
                </a:solidFill>
              </a:rPr>
              <a:t>Results</a:t>
            </a:r>
            <a:endParaRPr lang="en-US" altLang="en-US" dirty="0">
              <a:solidFill>
                <a:schemeClr val="accent2"/>
              </a:solidFill>
            </a:endParaRPr>
          </a:p>
        </p:txBody>
      </p:sp>
      <p:sp>
        <p:nvSpPr>
          <p:cNvPr id="2" name="Right Brace 1"/>
          <p:cNvSpPr/>
          <p:nvPr/>
        </p:nvSpPr>
        <p:spPr>
          <a:xfrm rot="16200000">
            <a:off x="7233771" y="1695364"/>
            <a:ext cx="533398" cy="2933871"/>
          </a:xfrm>
          <a:prstGeom prst="rightBrac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Right Brace 5"/>
          <p:cNvSpPr/>
          <p:nvPr/>
        </p:nvSpPr>
        <p:spPr>
          <a:xfrm rot="16200000">
            <a:off x="3238500" y="800097"/>
            <a:ext cx="533399" cy="4724402"/>
          </a:xfrm>
          <a:prstGeom prst="righ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Box 1"/>
          <p:cNvSpPr txBox="1">
            <a:spLocks noChangeArrowheads="1"/>
          </p:cNvSpPr>
          <p:nvPr/>
        </p:nvSpPr>
        <p:spPr bwMode="auto">
          <a:xfrm>
            <a:off x="3013799" y="2310825"/>
            <a:ext cx="117720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Arial" charset="0"/>
                <a:cs typeface="Arial" charset="0"/>
              </a:defRPr>
            </a:lvl1pPr>
            <a:lvl2pPr>
              <a:defRPr sz="2800">
                <a:solidFill>
                  <a:schemeClr val="tx1"/>
                </a:solidFill>
                <a:latin typeface="Arial" charset="0"/>
                <a:cs typeface="Arial" charset="0"/>
              </a:defRPr>
            </a:lvl2pPr>
            <a:lvl3pPr>
              <a:defRPr sz="2400">
                <a:solidFill>
                  <a:schemeClr val="tx1"/>
                </a:solidFill>
                <a:latin typeface="Arial" charset="0"/>
                <a:cs typeface="Arial" charset="0"/>
              </a:defRPr>
            </a:lvl3pPr>
            <a:lvl4pPr>
              <a:defRPr sz="2000">
                <a:solidFill>
                  <a:schemeClr val="tx1"/>
                </a:solidFill>
                <a:latin typeface="Arial" charset="0"/>
                <a:cs typeface="Arial" charset="0"/>
              </a:defRPr>
            </a:lvl4pPr>
            <a:lvl5pPr>
              <a:defRPr sz="2000">
                <a:solidFill>
                  <a:schemeClr val="tx1"/>
                </a:solidFill>
                <a:latin typeface="Arial" charset="0"/>
                <a:cs typeface="Arial" charset="0"/>
              </a:defRPr>
            </a:lvl5pPr>
            <a:lvl6pPr eaLnBrk="0" hangingPunct="0">
              <a:defRPr sz="2000">
                <a:solidFill>
                  <a:schemeClr val="tx1"/>
                </a:solidFill>
                <a:latin typeface="Arial" charset="0"/>
                <a:cs typeface="Arial" charset="0"/>
              </a:defRPr>
            </a:lvl6pPr>
            <a:lvl7pPr eaLnBrk="0" hangingPunct="0">
              <a:defRPr sz="2000">
                <a:solidFill>
                  <a:schemeClr val="tx1"/>
                </a:solidFill>
                <a:latin typeface="Arial" charset="0"/>
                <a:cs typeface="Arial" charset="0"/>
              </a:defRPr>
            </a:lvl7pPr>
            <a:lvl8pPr eaLnBrk="0" hangingPunct="0">
              <a:defRPr sz="2000">
                <a:solidFill>
                  <a:schemeClr val="tx1"/>
                </a:solidFill>
                <a:latin typeface="Arial" charset="0"/>
                <a:cs typeface="Arial" charset="0"/>
              </a:defRPr>
            </a:lvl8pPr>
            <a:lvl9pPr eaLnBrk="0" hangingPunct="0">
              <a:defRPr sz="2000">
                <a:solidFill>
                  <a:schemeClr val="tx1"/>
                </a:solidFill>
                <a:latin typeface="Arial" charset="0"/>
                <a:cs typeface="Arial" charset="0"/>
              </a:defRPr>
            </a:lvl9pPr>
          </a:lstStyle>
          <a:p>
            <a:pPr algn="ctr"/>
            <a:r>
              <a:rPr lang="en-US" altLang="en-US" dirty="0" smtClean="0">
                <a:solidFill>
                  <a:schemeClr val="accent2"/>
                </a:solidFill>
              </a:rPr>
              <a:t>Sick</a:t>
            </a:r>
            <a:endParaRPr lang="en-US" altLang="en-US" dirty="0">
              <a:solidFill>
                <a:schemeClr val="accent2"/>
              </a:solidFill>
            </a:endParaRPr>
          </a:p>
        </p:txBody>
      </p:sp>
      <p:sp>
        <p:nvSpPr>
          <p:cNvPr id="8" name="TextBox 1"/>
          <p:cNvSpPr txBox="1">
            <a:spLocks noChangeArrowheads="1"/>
          </p:cNvSpPr>
          <p:nvPr/>
        </p:nvSpPr>
        <p:spPr bwMode="auto">
          <a:xfrm>
            <a:off x="6642283" y="2356122"/>
            <a:ext cx="172606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Arial" charset="0"/>
                <a:cs typeface="Arial" charset="0"/>
              </a:defRPr>
            </a:lvl1pPr>
            <a:lvl2pPr>
              <a:defRPr sz="2800">
                <a:solidFill>
                  <a:schemeClr val="tx1"/>
                </a:solidFill>
                <a:latin typeface="Arial" charset="0"/>
                <a:cs typeface="Arial" charset="0"/>
              </a:defRPr>
            </a:lvl2pPr>
            <a:lvl3pPr>
              <a:defRPr sz="2400">
                <a:solidFill>
                  <a:schemeClr val="tx1"/>
                </a:solidFill>
                <a:latin typeface="Arial" charset="0"/>
                <a:cs typeface="Arial" charset="0"/>
              </a:defRPr>
            </a:lvl3pPr>
            <a:lvl4pPr>
              <a:defRPr sz="2000">
                <a:solidFill>
                  <a:schemeClr val="tx1"/>
                </a:solidFill>
                <a:latin typeface="Arial" charset="0"/>
                <a:cs typeface="Arial" charset="0"/>
              </a:defRPr>
            </a:lvl4pPr>
            <a:lvl5pPr>
              <a:defRPr sz="2000">
                <a:solidFill>
                  <a:schemeClr val="tx1"/>
                </a:solidFill>
                <a:latin typeface="Arial" charset="0"/>
                <a:cs typeface="Arial" charset="0"/>
              </a:defRPr>
            </a:lvl5pPr>
            <a:lvl6pPr eaLnBrk="0" hangingPunct="0">
              <a:defRPr sz="2000">
                <a:solidFill>
                  <a:schemeClr val="tx1"/>
                </a:solidFill>
                <a:latin typeface="Arial" charset="0"/>
                <a:cs typeface="Arial" charset="0"/>
              </a:defRPr>
            </a:lvl6pPr>
            <a:lvl7pPr eaLnBrk="0" hangingPunct="0">
              <a:defRPr sz="2000">
                <a:solidFill>
                  <a:schemeClr val="tx1"/>
                </a:solidFill>
                <a:latin typeface="Arial" charset="0"/>
                <a:cs typeface="Arial" charset="0"/>
              </a:defRPr>
            </a:lvl7pPr>
            <a:lvl8pPr eaLnBrk="0" hangingPunct="0">
              <a:defRPr sz="2000">
                <a:solidFill>
                  <a:schemeClr val="tx1"/>
                </a:solidFill>
                <a:latin typeface="Arial" charset="0"/>
                <a:cs typeface="Arial" charset="0"/>
              </a:defRPr>
            </a:lvl8pPr>
            <a:lvl9pPr eaLnBrk="0" hangingPunct="0">
              <a:defRPr sz="2000">
                <a:solidFill>
                  <a:schemeClr val="tx1"/>
                </a:solidFill>
                <a:latin typeface="Arial" charset="0"/>
                <a:cs typeface="Arial" charset="0"/>
              </a:defRPr>
            </a:lvl9pPr>
          </a:lstStyle>
          <a:p>
            <a:pPr algn="ctr"/>
            <a:r>
              <a:rPr lang="en-US" altLang="en-US" dirty="0" smtClean="0">
                <a:solidFill>
                  <a:schemeClr val="accent2"/>
                </a:solidFill>
              </a:rPr>
              <a:t>Healthy</a:t>
            </a:r>
            <a:endParaRPr lang="en-US" altLang="en-US" dirty="0">
              <a:solidFill>
                <a:schemeClr val="accent2"/>
              </a:solidFill>
            </a:endParaRPr>
          </a:p>
        </p:txBody>
      </p:sp>
      <p:sp>
        <p:nvSpPr>
          <p:cNvPr id="4" name="TextBox 3"/>
          <p:cNvSpPr txBox="1"/>
          <p:nvPr/>
        </p:nvSpPr>
        <p:spPr>
          <a:xfrm>
            <a:off x="0" y="4191000"/>
            <a:ext cx="1142999" cy="1720151"/>
          </a:xfrm>
          <a:prstGeom prst="rect">
            <a:avLst/>
          </a:prstGeom>
          <a:noFill/>
        </p:spPr>
        <p:txBody>
          <a:bodyPr wrap="square" rtlCol="0">
            <a:spAutoFit/>
          </a:bodyPr>
          <a:lstStyle/>
          <a:p>
            <a:pPr>
              <a:lnSpc>
                <a:spcPct val="150000"/>
              </a:lnSpc>
            </a:pPr>
            <a:r>
              <a:rPr lang="en-US" sz="1200" dirty="0" smtClean="0"/>
              <a:t>Submission 1</a:t>
            </a:r>
          </a:p>
          <a:p>
            <a:pPr>
              <a:lnSpc>
                <a:spcPct val="150000"/>
              </a:lnSpc>
            </a:pPr>
            <a:r>
              <a:rPr lang="en-US" sz="1200" dirty="0" smtClean="0"/>
              <a:t>Submission 2</a:t>
            </a:r>
          </a:p>
          <a:p>
            <a:pPr>
              <a:lnSpc>
                <a:spcPct val="150000"/>
              </a:lnSpc>
            </a:pPr>
            <a:r>
              <a:rPr lang="en-US" sz="1200" dirty="0" smtClean="0"/>
              <a:t>Submission </a:t>
            </a:r>
            <a:r>
              <a:rPr lang="en-US" sz="1200" dirty="0"/>
              <a:t>3</a:t>
            </a:r>
            <a:endParaRPr lang="en-US" sz="1200" dirty="0" smtClean="0"/>
          </a:p>
          <a:p>
            <a:pPr>
              <a:lnSpc>
                <a:spcPct val="150000"/>
              </a:lnSpc>
            </a:pPr>
            <a:r>
              <a:rPr lang="en-US" sz="1200" dirty="0"/>
              <a:t>Submission </a:t>
            </a:r>
            <a:r>
              <a:rPr lang="en-US" sz="1200" dirty="0" smtClean="0"/>
              <a:t>4</a:t>
            </a:r>
            <a:endParaRPr lang="en-US" sz="1200" dirty="0"/>
          </a:p>
          <a:p>
            <a:pPr>
              <a:lnSpc>
                <a:spcPct val="150000"/>
              </a:lnSpc>
            </a:pPr>
            <a:r>
              <a:rPr lang="en-US" sz="1200" dirty="0"/>
              <a:t>Submission 5</a:t>
            </a:r>
            <a:endParaRPr lang="en-US" sz="1200" dirty="0" smtClean="0"/>
          </a:p>
          <a:p>
            <a:pPr>
              <a:lnSpc>
                <a:spcPct val="150000"/>
              </a:lnSpc>
            </a:pPr>
            <a:r>
              <a:rPr lang="en-US" sz="1200" dirty="0"/>
              <a:t>Submission 6</a:t>
            </a:r>
          </a:p>
        </p:txBody>
      </p:sp>
      <p:sp>
        <p:nvSpPr>
          <p:cNvPr id="10" name="TextBox 9"/>
          <p:cNvSpPr txBox="1"/>
          <p:nvPr/>
        </p:nvSpPr>
        <p:spPr>
          <a:xfrm>
            <a:off x="0" y="3733800"/>
            <a:ext cx="1142999" cy="335156"/>
          </a:xfrm>
          <a:prstGeom prst="rect">
            <a:avLst/>
          </a:prstGeom>
          <a:noFill/>
        </p:spPr>
        <p:txBody>
          <a:bodyPr wrap="square" rtlCol="0">
            <a:spAutoFit/>
          </a:bodyPr>
          <a:lstStyle/>
          <a:p>
            <a:pPr>
              <a:lnSpc>
                <a:spcPct val="150000"/>
              </a:lnSpc>
            </a:pPr>
            <a:r>
              <a:rPr lang="en-US" sz="1200" dirty="0" err="1" smtClean="0"/>
              <a:t>Exomes</a:t>
            </a:r>
            <a:endParaRPr lang="en-US" sz="1200" dirty="0"/>
          </a:p>
        </p:txBody>
      </p:sp>
      <p:sp>
        <p:nvSpPr>
          <p:cNvPr id="11"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4</a:t>
            </a:r>
          </a:p>
        </p:txBody>
      </p:sp>
      <p:sp>
        <p:nvSpPr>
          <p:cNvPr id="12" name="Text Box 8"/>
          <p:cNvSpPr txBox="1">
            <a:spLocks noChangeArrowheads="1"/>
          </p:cNvSpPr>
          <p:nvPr/>
        </p:nvSpPr>
        <p:spPr bwMode="auto">
          <a:xfrm>
            <a:off x="6500778" y="6248400"/>
            <a:ext cx="226222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smtClean="0"/>
              <a:t>Johnathan</a:t>
            </a:r>
            <a:r>
              <a:rPr lang="en-US" altLang="en-US" dirty="0" smtClean="0"/>
              <a:t> R. </a:t>
            </a:r>
            <a:r>
              <a:rPr lang="en-US" altLang="en-US" dirty="0" err="1" smtClean="0"/>
              <a:t>Azaria</a:t>
            </a:r>
            <a:endParaRPr lang="en-US" altLang="en-US" dirty="0"/>
          </a:p>
        </p:txBody>
      </p:sp>
      <p:sp>
        <p:nvSpPr>
          <p:cNvPr id="13"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95625" y="5334000"/>
            <a:ext cx="5713413" cy="1697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436"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6888" y="5341938"/>
            <a:ext cx="2598737" cy="165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437" name="TextBox 5"/>
          <p:cNvSpPr txBox="1">
            <a:spLocks noChangeArrowheads="1"/>
          </p:cNvSpPr>
          <p:nvPr/>
        </p:nvSpPr>
        <p:spPr bwMode="auto">
          <a:xfrm>
            <a:off x="685800" y="5638800"/>
            <a:ext cx="77171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Arial" charset="0"/>
                <a:cs typeface="Arial" charset="0"/>
              </a:defRPr>
            </a:lvl1pPr>
            <a:lvl2pPr>
              <a:defRPr sz="2800">
                <a:solidFill>
                  <a:schemeClr val="tx1"/>
                </a:solidFill>
                <a:latin typeface="Arial" charset="0"/>
                <a:cs typeface="Arial" charset="0"/>
              </a:defRPr>
            </a:lvl2pPr>
            <a:lvl3pPr>
              <a:defRPr sz="2400">
                <a:solidFill>
                  <a:schemeClr val="tx1"/>
                </a:solidFill>
                <a:latin typeface="Arial" charset="0"/>
                <a:cs typeface="Arial" charset="0"/>
              </a:defRPr>
            </a:lvl3pPr>
            <a:lvl4pPr>
              <a:defRPr sz="2000">
                <a:solidFill>
                  <a:schemeClr val="tx1"/>
                </a:solidFill>
                <a:latin typeface="Arial" charset="0"/>
                <a:cs typeface="Arial" charset="0"/>
              </a:defRPr>
            </a:lvl4pPr>
            <a:lvl5pPr>
              <a:defRPr sz="2000">
                <a:solidFill>
                  <a:schemeClr val="tx1"/>
                </a:solidFill>
                <a:latin typeface="Arial" charset="0"/>
                <a:cs typeface="Arial" charset="0"/>
              </a:defRPr>
            </a:lvl5pPr>
            <a:lvl6pPr eaLnBrk="0" hangingPunct="0">
              <a:defRPr sz="2000">
                <a:solidFill>
                  <a:schemeClr val="tx1"/>
                </a:solidFill>
                <a:latin typeface="Arial" charset="0"/>
                <a:cs typeface="Arial" charset="0"/>
              </a:defRPr>
            </a:lvl6pPr>
            <a:lvl7pPr eaLnBrk="0" hangingPunct="0">
              <a:defRPr sz="2000">
                <a:solidFill>
                  <a:schemeClr val="tx1"/>
                </a:solidFill>
                <a:latin typeface="Arial" charset="0"/>
                <a:cs typeface="Arial" charset="0"/>
              </a:defRPr>
            </a:lvl7pPr>
            <a:lvl8pPr eaLnBrk="0" hangingPunct="0">
              <a:defRPr sz="2000">
                <a:solidFill>
                  <a:schemeClr val="tx1"/>
                </a:solidFill>
                <a:latin typeface="Arial" charset="0"/>
                <a:cs typeface="Arial" charset="0"/>
              </a:defRPr>
            </a:lvl8pPr>
            <a:lvl9pPr eaLnBrk="0" hangingPunct="0">
              <a:defRPr sz="2000">
                <a:solidFill>
                  <a:schemeClr val="tx1"/>
                </a:solidFill>
                <a:latin typeface="Arial" charset="0"/>
                <a:cs typeface="Arial" charset="0"/>
              </a:defRPr>
            </a:lvl9pPr>
          </a:lstStyle>
          <a:p>
            <a:r>
              <a:rPr lang="en-US" altLang="en-US" sz="1800" dirty="0"/>
              <a:t>From the 42 people that got score </a:t>
            </a:r>
            <a:r>
              <a:rPr lang="en-US" altLang="en-US" sz="1800" dirty="0" smtClean="0"/>
              <a:t>&gt;=0.7, </a:t>
            </a:r>
            <a:r>
              <a:rPr lang="en-US" altLang="en-US" sz="1800" dirty="0"/>
              <a:t>31 </a:t>
            </a:r>
            <a:r>
              <a:rPr lang="en-US" altLang="en-US" sz="1800" dirty="0" smtClean="0"/>
              <a:t>(74%) </a:t>
            </a:r>
            <a:r>
              <a:rPr lang="en-US" altLang="en-US" sz="1800" dirty="0"/>
              <a:t>were </a:t>
            </a:r>
            <a:r>
              <a:rPr lang="en-US" altLang="en-US" sz="1800" dirty="0" err="1" smtClean="0"/>
              <a:t>Crohn's</a:t>
            </a:r>
            <a:r>
              <a:rPr lang="en-US" altLang="en-US" sz="1800" dirty="0" smtClean="0"/>
              <a:t> patients </a:t>
            </a:r>
            <a:endParaRPr lang="en-US" altLang="en-US" sz="1800" dirty="0"/>
          </a:p>
        </p:txBody>
      </p:sp>
      <p:cxnSp>
        <p:nvCxnSpPr>
          <p:cNvPr id="8" name="Straight Arrow Connector 7"/>
          <p:cNvCxnSpPr/>
          <p:nvPr/>
        </p:nvCxnSpPr>
        <p:spPr>
          <a:xfrm>
            <a:off x="3962400" y="5029200"/>
            <a:ext cx="0" cy="304800"/>
          </a:xfrm>
          <a:prstGeom prst="straightConnector1">
            <a:avLst/>
          </a:prstGeom>
          <a:ln w="34925">
            <a:solidFill>
              <a:srgbClr val="0070C0"/>
            </a:solidFill>
            <a:tailEnd type="arrow"/>
          </a:ln>
        </p:spPr>
        <p:style>
          <a:lnRef idx="1">
            <a:schemeClr val="accent1"/>
          </a:lnRef>
          <a:fillRef idx="0">
            <a:schemeClr val="accent1"/>
          </a:fillRef>
          <a:effectRef idx="0">
            <a:schemeClr val="accent1"/>
          </a:effectRef>
          <a:fontRef idx="minor">
            <a:schemeClr val="tx1"/>
          </a:fontRef>
        </p:style>
      </p:cxnSp>
      <p:pic>
        <p:nvPicPr>
          <p:cNvPr id="18439" name="Picture 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8200" y="868363"/>
            <a:ext cx="7467598" cy="34750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440" name="TextBox 1"/>
          <p:cNvSpPr txBox="1">
            <a:spLocks noChangeArrowheads="1"/>
          </p:cNvSpPr>
          <p:nvPr/>
        </p:nvSpPr>
        <p:spPr bwMode="auto">
          <a:xfrm>
            <a:off x="685800" y="4383087"/>
            <a:ext cx="81232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Arial" charset="0"/>
                <a:cs typeface="Arial" charset="0"/>
              </a:defRPr>
            </a:lvl1pPr>
            <a:lvl2pPr>
              <a:defRPr sz="2800">
                <a:solidFill>
                  <a:schemeClr val="tx1"/>
                </a:solidFill>
                <a:latin typeface="Arial" charset="0"/>
                <a:cs typeface="Arial" charset="0"/>
              </a:defRPr>
            </a:lvl2pPr>
            <a:lvl3pPr>
              <a:defRPr sz="2400">
                <a:solidFill>
                  <a:schemeClr val="tx1"/>
                </a:solidFill>
                <a:latin typeface="Arial" charset="0"/>
                <a:cs typeface="Arial" charset="0"/>
              </a:defRPr>
            </a:lvl3pPr>
            <a:lvl4pPr>
              <a:defRPr sz="2000">
                <a:solidFill>
                  <a:schemeClr val="tx1"/>
                </a:solidFill>
                <a:latin typeface="Arial" charset="0"/>
                <a:cs typeface="Arial" charset="0"/>
              </a:defRPr>
            </a:lvl4pPr>
            <a:lvl5pPr>
              <a:defRPr sz="2000">
                <a:solidFill>
                  <a:schemeClr val="tx1"/>
                </a:solidFill>
                <a:latin typeface="Arial" charset="0"/>
                <a:cs typeface="Arial" charset="0"/>
              </a:defRPr>
            </a:lvl5pPr>
            <a:lvl6pPr eaLnBrk="0" hangingPunct="0">
              <a:defRPr sz="2000">
                <a:solidFill>
                  <a:schemeClr val="tx1"/>
                </a:solidFill>
                <a:latin typeface="Arial" charset="0"/>
                <a:cs typeface="Arial" charset="0"/>
              </a:defRPr>
            </a:lvl6pPr>
            <a:lvl7pPr eaLnBrk="0" hangingPunct="0">
              <a:defRPr sz="2000">
                <a:solidFill>
                  <a:schemeClr val="tx1"/>
                </a:solidFill>
                <a:latin typeface="Arial" charset="0"/>
                <a:cs typeface="Arial" charset="0"/>
              </a:defRPr>
            </a:lvl7pPr>
            <a:lvl8pPr eaLnBrk="0" hangingPunct="0">
              <a:defRPr sz="2000">
                <a:solidFill>
                  <a:schemeClr val="tx1"/>
                </a:solidFill>
                <a:latin typeface="Arial" charset="0"/>
                <a:cs typeface="Arial" charset="0"/>
              </a:defRPr>
            </a:lvl8pPr>
            <a:lvl9pPr eaLnBrk="0" hangingPunct="0">
              <a:defRPr sz="2000">
                <a:solidFill>
                  <a:schemeClr val="tx1"/>
                </a:solidFill>
                <a:latin typeface="Arial" charset="0"/>
                <a:cs typeface="Arial" charset="0"/>
              </a:defRPr>
            </a:lvl9pPr>
          </a:lstStyle>
          <a:p>
            <a:r>
              <a:rPr lang="en-US" altLang="en-US" sz="1800" dirty="0"/>
              <a:t>It seems that our best submission was number 2 where we used the weighted</a:t>
            </a:r>
            <a:br>
              <a:rPr lang="en-US" altLang="en-US" sz="1800" dirty="0"/>
            </a:br>
            <a:r>
              <a:rPr lang="en-US" altLang="en-US" sz="1800" dirty="0"/>
              <a:t>SNP load on the entire 29 genes harboring the original 29 SNPs of Wei et. al. </a:t>
            </a:r>
          </a:p>
        </p:txBody>
      </p:sp>
      <p:sp>
        <p:nvSpPr>
          <p:cNvPr id="9" name="TextBox 1"/>
          <p:cNvSpPr txBox="1">
            <a:spLocks noChangeArrowheads="1"/>
          </p:cNvSpPr>
          <p:nvPr/>
        </p:nvSpPr>
        <p:spPr bwMode="auto">
          <a:xfrm>
            <a:off x="231774" y="323275"/>
            <a:ext cx="86804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charset="0"/>
                <a:cs typeface="Arial" charset="0"/>
              </a:defRPr>
            </a:lvl1pPr>
            <a:lvl2pPr>
              <a:defRPr sz="2800">
                <a:solidFill>
                  <a:schemeClr val="tx1"/>
                </a:solidFill>
                <a:latin typeface="Arial" charset="0"/>
                <a:cs typeface="Arial" charset="0"/>
              </a:defRPr>
            </a:lvl2pPr>
            <a:lvl3pPr>
              <a:defRPr sz="2400">
                <a:solidFill>
                  <a:schemeClr val="tx1"/>
                </a:solidFill>
                <a:latin typeface="Arial" charset="0"/>
                <a:cs typeface="Arial" charset="0"/>
              </a:defRPr>
            </a:lvl3pPr>
            <a:lvl4pPr>
              <a:defRPr sz="2000">
                <a:solidFill>
                  <a:schemeClr val="tx1"/>
                </a:solidFill>
                <a:latin typeface="Arial" charset="0"/>
                <a:cs typeface="Arial" charset="0"/>
              </a:defRPr>
            </a:lvl4pPr>
            <a:lvl5pPr>
              <a:defRPr sz="2000">
                <a:solidFill>
                  <a:schemeClr val="tx1"/>
                </a:solidFill>
                <a:latin typeface="Arial" charset="0"/>
                <a:cs typeface="Arial" charset="0"/>
              </a:defRPr>
            </a:lvl5pPr>
            <a:lvl6pPr eaLnBrk="0" hangingPunct="0">
              <a:defRPr sz="2000">
                <a:solidFill>
                  <a:schemeClr val="tx1"/>
                </a:solidFill>
                <a:latin typeface="Arial" charset="0"/>
                <a:cs typeface="Arial" charset="0"/>
              </a:defRPr>
            </a:lvl6pPr>
            <a:lvl7pPr eaLnBrk="0" hangingPunct="0">
              <a:defRPr sz="2000">
                <a:solidFill>
                  <a:schemeClr val="tx1"/>
                </a:solidFill>
                <a:latin typeface="Arial" charset="0"/>
                <a:cs typeface="Arial" charset="0"/>
              </a:defRPr>
            </a:lvl7pPr>
            <a:lvl8pPr eaLnBrk="0" hangingPunct="0">
              <a:defRPr sz="2000">
                <a:solidFill>
                  <a:schemeClr val="tx1"/>
                </a:solidFill>
                <a:latin typeface="Arial" charset="0"/>
                <a:cs typeface="Arial" charset="0"/>
              </a:defRPr>
            </a:lvl8pPr>
            <a:lvl9pPr eaLnBrk="0" hangingPunct="0">
              <a:defRPr sz="2000">
                <a:solidFill>
                  <a:schemeClr val="tx1"/>
                </a:solidFill>
                <a:latin typeface="Arial" charset="0"/>
                <a:cs typeface="Arial" charset="0"/>
              </a:defRPr>
            </a:lvl9pPr>
          </a:lstStyle>
          <a:p>
            <a:pPr algn="ctr"/>
            <a:r>
              <a:rPr lang="en-US" altLang="en-US" dirty="0" smtClean="0">
                <a:solidFill>
                  <a:schemeClr val="accent2"/>
                </a:solidFill>
              </a:rPr>
              <a:t>Results</a:t>
            </a:r>
            <a:endParaRPr lang="en-US" altLang="en-US" dirty="0">
              <a:solidFill>
                <a:schemeClr val="accent2"/>
              </a:solidFill>
            </a:endParaRPr>
          </a:p>
        </p:txBody>
      </p:sp>
      <p:sp>
        <p:nvSpPr>
          <p:cNvPr id="10"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4</a:t>
            </a:r>
          </a:p>
        </p:txBody>
      </p:sp>
      <p:sp>
        <p:nvSpPr>
          <p:cNvPr id="11" name="Text Box 8"/>
          <p:cNvSpPr txBox="1">
            <a:spLocks noChangeArrowheads="1"/>
          </p:cNvSpPr>
          <p:nvPr/>
        </p:nvSpPr>
        <p:spPr bwMode="auto">
          <a:xfrm>
            <a:off x="6500778" y="6248400"/>
            <a:ext cx="226222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smtClean="0"/>
              <a:t>Johnathan</a:t>
            </a:r>
            <a:r>
              <a:rPr lang="en-US" altLang="en-US" dirty="0" smtClean="0"/>
              <a:t> R. </a:t>
            </a:r>
            <a:r>
              <a:rPr lang="en-US" altLang="en-US" dirty="0" err="1" smtClean="0"/>
              <a:t>Azaria</a:t>
            </a:r>
            <a:endParaRPr lang="en-US" altLang="en-US" dirty="0"/>
          </a:p>
        </p:txBody>
      </p:sp>
      <p:sp>
        <p:nvSpPr>
          <p:cNvPr id="12"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9"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73788" y="4143574"/>
            <a:ext cx="4196422" cy="2104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0" name="TextBox 5"/>
          <p:cNvSpPr txBox="1">
            <a:spLocks noChangeArrowheads="1"/>
          </p:cNvSpPr>
          <p:nvPr/>
        </p:nvSpPr>
        <p:spPr bwMode="auto">
          <a:xfrm>
            <a:off x="381000" y="1828800"/>
            <a:ext cx="800100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charset="0"/>
                <a:cs typeface="Arial" charset="0"/>
              </a:defRPr>
            </a:lvl1pPr>
            <a:lvl2pPr>
              <a:defRPr sz="2800">
                <a:solidFill>
                  <a:schemeClr val="tx1"/>
                </a:solidFill>
                <a:latin typeface="Arial" charset="0"/>
                <a:cs typeface="Arial" charset="0"/>
              </a:defRPr>
            </a:lvl2pPr>
            <a:lvl3pPr>
              <a:defRPr sz="2400">
                <a:solidFill>
                  <a:schemeClr val="tx1"/>
                </a:solidFill>
                <a:latin typeface="Arial" charset="0"/>
                <a:cs typeface="Arial" charset="0"/>
              </a:defRPr>
            </a:lvl3pPr>
            <a:lvl4pPr>
              <a:defRPr sz="2000">
                <a:solidFill>
                  <a:schemeClr val="tx1"/>
                </a:solidFill>
                <a:latin typeface="Arial" charset="0"/>
                <a:cs typeface="Arial" charset="0"/>
              </a:defRPr>
            </a:lvl4pPr>
            <a:lvl5pPr>
              <a:defRPr sz="2000">
                <a:solidFill>
                  <a:schemeClr val="tx1"/>
                </a:solidFill>
                <a:latin typeface="Arial" charset="0"/>
                <a:cs typeface="Arial" charset="0"/>
              </a:defRPr>
            </a:lvl5pPr>
            <a:lvl6pPr eaLnBrk="0" hangingPunct="0">
              <a:defRPr sz="2000">
                <a:solidFill>
                  <a:schemeClr val="tx1"/>
                </a:solidFill>
                <a:latin typeface="Arial" charset="0"/>
                <a:cs typeface="Arial" charset="0"/>
              </a:defRPr>
            </a:lvl6pPr>
            <a:lvl7pPr eaLnBrk="0" hangingPunct="0">
              <a:defRPr sz="2000">
                <a:solidFill>
                  <a:schemeClr val="tx1"/>
                </a:solidFill>
                <a:latin typeface="Arial" charset="0"/>
                <a:cs typeface="Arial" charset="0"/>
              </a:defRPr>
            </a:lvl7pPr>
            <a:lvl8pPr eaLnBrk="0" hangingPunct="0">
              <a:defRPr sz="2000">
                <a:solidFill>
                  <a:schemeClr val="tx1"/>
                </a:solidFill>
                <a:latin typeface="Arial" charset="0"/>
                <a:cs typeface="Arial" charset="0"/>
              </a:defRPr>
            </a:lvl8pPr>
            <a:lvl9pPr eaLnBrk="0" hangingPunct="0">
              <a:defRPr sz="2000">
                <a:solidFill>
                  <a:schemeClr val="tx1"/>
                </a:solidFill>
                <a:latin typeface="Arial" charset="0"/>
                <a:cs typeface="Arial" charset="0"/>
              </a:defRPr>
            </a:lvl9pPr>
          </a:lstStyle>
          <a:p>
            <a:r>
              <a:rPr lang="en-US" altLang="en-US" sz="1800" dirty="0"/>
              <a:t>We used </a:t>
            </a:r>
            <a:r>
              <a:rPr lang="en-US" altLang="en-US" sz="1800" dirty="0" err="1"/>
              <a:t>SNPeff</a:t>
            </a:r>
            <a:r>
              <a:rPr lang="en-US" altLang="en-US" sz="1800" dirty="0"/>
              <a:t> to evaluate the importance of each SNP. Among the SNPS that are considered deleterious by the program we score 1 point for weak, 2 points for moderate, and 5 points for high impact mutations. Homozygote SNPs were multiplied by 2. We sum the total on </a:t>
            </a:r>
            <a:r>
              <a:rPr lang="en-US" altLang="en-US" sz="1800" b="1" dirty="0"/>
              <a:t>all</a:t>
            </a:r>
            <a:r>
              <a:rPr lang="en-US" altLang="en-US" sz="1800" dirty="0"/>
              <a:t> genes in the </a:t>
            </a:r>
            <a:r>
              <a:rPr lang="en-US" altLang="en-US" sz="1800" dirty="0" err="1" smtClean="0"/>
              <a:t>Exomes</a:t>
            </a:r>
            <a:r>
              <a:rPr lang="en-US" altLang="en-US" sz="1800" dirty="0" smtClean="0"/>
              <a:t>, and discarded </a:t>
            </a:r>
            <a:r>
              <a:rPr lang="en-US" altLang="en-US" sz="1800" dirty="0"/>
              <a:t>120 GWAS </a:t>
            </a:r>
            <a:r>
              <a:rPr lang="en-US" altLang="en-US" sz="1800" dirty="0" err="1" smtClean="0"/>
              <a:t>Crohn's</a:t>
            </a:r>
            <a:r>
              <a:rPr lang="en-US" altLang="en-US" sz="1800" dirty="0" smtClean="0"/>
              <a:t> genes </a:t>
            </a:r>
            <a:r>
              <a:rPr lang="en-US" altLang="en-US" sz="1800" dirty="0"/>
              <a:t>since it is expected that </a:t>
            </a:r>
            <a:r>
              <a:rPr lang="en-US" altLang="en-US" sz="1800" dirty="0" err="1" smtClean="0"/>
              <a:t>Crohn's</a:t>
            </a:r>
            <a:r>
              <a:rPr lang="en-US" altLang="en-US" sz="1800" dirty="0" smtClean="0"/>
              <a:t> patients </a:t>
            </a:r>
            <a:r>
              <a:rPr lang="en-US" altLang="en-US" sz="1800" dirty="0"/>
              <a:t>will have higher score on these genes. The histogram </a:t>
            </a:r>
            <a:r>
              <a:rPr lang="en-US" altLang="en-US" sz="1800" dirty="0" smtClean="0"/>
              <a:t>shows </a:t>
            </a:r>
            <a:r>
              <a:rPr lang="en-US" altLang="en-US" sz="1800" dirty="0"/>
              <a:t>a clear shift </a:t>
            </a:r>
            <a:r>
              <a:rPr lang="en-US" altLang="en-US" sz="1800" dirty="0" smtClean="0"/>
              <a:t>toward </a:t>
            </a:r>
            <a:r>
              <a:rPr lang="en-US" altLang="en-US" sz="1800" dirty="0"/>
              <a:t>higher </a:t>
            </a:r>
            <a:r>
              <a:rPr lang="en-US" altLang="en-US" sz="1800" dirty="0" smtClean="0"/>
              <a:t>values </a:t>
            </a:r>
            <a:r>
              <a:rPr lang="en-US" altLang="en-US" sz="1800" dirty="0"/>
              <a:t>for </a:t>
            </a:r>
            <a:r>
              <a:rPr lang="en-US" altLang="en-US" sz="1800" dirty="0" err="1" smtClean="0"/>
              <a:t>Crohn’s</a:t>
            </a:r>
            <a:r>
              <a:rPr lang="en-US" altLang="en-US" sz="1800" dirty="0" smtClean="0"/>
              <a:t> patients. </a:t>
            </a:r>
            <a:r>
              <a:rPr lang="en-US" altLang="en-US" sz="1800" dirty="0"/>
              <a:t>We are repeating this calculation using other impact annotation programs. </a:t>
            </a:r>
          </a:p>
        </p:txBody>
      </p:sp>
      <p:sp>
        <p:nvSpPr>
          <p:cNvPr id="5" name="TextBox 1"/>
          <p:cNvSpPr txBox="1">
            <a:spLocks noChangeArrowheads="1"/>
          </p:cNvSpPr>
          <p:nvPr/>
        </p:nvSpPr>
        <p:spPr bwMode="auto">
          <a:xfrm>
            <a:off x="231774" y="323275"/>
            <a:ext cx="8680450"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charset="0"/>
                <a:cs typeface="Arial" charset="0"/>
              </a:defRPr>
            </a:lvl1pPr>
            <a:lvl2pPr>
              <a:defRPr sz="2800">
                <a:solidFill>
                  <a:schemeClr val="tx1"/>
                </a:solidFill>
                <a:latin typeface="Arial" charset="0"/>
                <a:cs typeface="Arial" charset="0"/>
              </a:defRPr>
            </a:lvl2pPr>
            <a:lvl3pPr>
              <a:defRPr sz="2400">
                <a:solidFill>
                  <a:schemeClr val="tx1"/>
                </a:solidFill>
                <a:latin typeface="Arial" charset="0"/>
                <a:cs typeface="Arial" charset="0"/>
              </a:defRPr>
            </a:lvl3pPr>
            <a:lvl4pPr>
              <a:defRPr sz="2000">
                <a:solidFill>
                  <a:schemeClr val="tx1"/>
                </a:solidFill>
                <a:latin typeface="Arial" charset="0"/>
                <a:cs typeface="Arial" charset="0"/>
              </a:defRPr>
            </a:lvl4pPr>
            <a:lvl5pPr>
              <a:defRPr sz="2000">
                <a:solidFill>
                  <a:schemeClr val="tx1"/>
                </a:solidFill>
                <a:latin typeface="Arial" charset="0"/>
                <a:cs typeface="Arial" charset="0"/>
              </a:defRPr>
            </a:lvl5pPr>
            <a:lvl6pPr eaLnBrk="0" hangingPunct="0">
              <a:defRPr sz="2000">
                <a:solidFill>
                  <a:schemeClr val="tx1"/>
                </a:solidFill>
                <a:latin typeface="Arial" charset="0"/>
                <a:cs typeface="Arial" charset="0"/>
              </a:defRPr>
            </a:lvl6pPr>
            <a:lvl7pPr eaLnBrk="0" hangingPunct="0">
              <a:defRPr sz="2000">
                <a:solidFill>
                  <a:schemeClr val="tx1"/>
                </a:solidFill>
                <a:latin typeface="Arial" charset="0"/>
                <a:cs typeface="Arial" charset="0"/>
              </a:defRPr>
            </a:lvl7pPr>
            <a:lvl8pPr eaLnBrk="0" hangingPunct="0">
              <a:defRPr sz="2000">
                <a:solidFill>
                  <a:schemeClr val="tx1"/>
                </a:solidFill>
                <a:latin typeface="Arial" charset="0"/>
                <a:cs typeface="Arial" charset="0"/>
              </a:defRPr>
            </a:lvl8pPr>
            <a:lvl9pPr eaLnBrk="0" hangingPunct="0">
              <a:defRPr sz="2000">
                <a:solidFill>
                  <a:schemeClr val="tx1"/>
                </a:solidFill>
                <a:latin typeface="Arial" charset="0"/>
                <a:cs typeface="Arial" charset="0"/>
              </a:defRPr>
            </a:lvl9pPr>
          </a:lstStyle>
          <a:p>
            <a:pPr algn="ctr"/>
            <a:r>
              <a:rPr lang="en-US" altLang="en-US" dirty="0" smtClean="0">
                <a:solidFill>
                  <a:schemeClr val="accent2"/>
                </a:solidFill>
              </a:rPr>
              <a:t>Do CD patients have more deleterious SNPs in their entire </a:t>
            </a:r>
            <a:r>
              <a:rPr lang="en-US" altLang="en-US" dirty="0" err="1" smtClean="0">
                <a:solidFill>
                  <a:schemeClr val="accent2"/>
                </a:solidFill>
              </a:rPr>
              <a:t>exome</a:t>
            </a:r>
            <a:r>
              <a:rPr lang="en-US" altLang="en-US" dirty="0" smtClean="0">
                <a:solidFill>
                  <a:schemeClr val="accent2"/>
                </a:solidFill>
              </a:rPr>
              <a:t>?</a:t>
            </a:r>
            <a:br>
              <a:rPr lang="en-US" altLang="en-US" dirty="0" smtClean="0">
                <a:solidFill>
                  <a:schemeClr val="accent2"/>
                </a:solidFill>
              </a:rPr>
            </a:br>
            <a:r>
              <a:rPr lang="en-US" altLang="en-US" sz="2800" dirty="0">
                <a:solidFill>
                  <a:schemeClr val="accent2"/>
                </a:solidFill>
              </a:rPr>
              <a:t>A preliminary observation: </a:t>
            </a:r>
            <a:r>
              <a:rPr lang="en-US" altLang="en-US" sz="2800" dirty="0" smtClean="0">
                <a:solidFill>
                  <a:schemeClr val="accent2"/>
                </a:solidFill>
              </a:rPr>
              <a:t/>
            </a:r>
            <a:br>
              <a:rPr lang="en-US" altLang="en-US" sz="2800" dirty="0" smtClean="0">
                <a:solidFill>
                  <a:schemeClr val="accent2"/>
                </a:solidFill>
              </a:rPr>
            </a:br>
            <a:endParaRPr lang="en-US" altLang="en-US" dirty="0">
              <a:solidFill>
                <a:schemeClr val="accent2"/>
              </a:solidFill>
            </a:endParaRPr>
          </a:p>
        </p:txBody>
      </p:sp>
      <p:sp>
        <p:nvSpPr>
          <p:cNvPr id="6"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4</a:t>
            </a:r>
          </a:p>
        </p:txBody>
      </p:sp>
      <p:sp>
        <p:nvSpPr>
          <p:cNvPr id="7" name="Text Box 8"/>
          <p:cNvSpPr txBox="1">
            <a:spLocks noChangeArrowheads="1"/>
          </p:cNvSpPr>
          <p:nvPr/>
        </p:nvSpPr>
        <p:spPr bwMode="auto">
          <a:xfrm>
            <a:off x="6500778" y="6248400"/>
            <a:ext cx="226222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smtClean="0"/>
              <a:t>Johnathan</a:t>
            </a:r>
            <a:r>
              <a:rPr lang="en-US" altLang="en-US" dirty="0" smtClean="0"/>
              <a:t> R. </a:t>
            </a:r>
            <a:r>
              <a:rPr lang="en-US" altLang="en-US" dirty="0" err="1" smtClean="0"/>
              <a:t>Azaria</a:t>
            </a:r>
            <a:endParaRPr lang="en-US" altLang="en-US" dirty="0"/>
          </a:p>
        </p:txBody>
      </p:sp>
      <p:sp>
        <p:nvSpPr>
          <p:cNvPr id="8"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TextBox 4"/>
          <p:cNvSpPr txBox="1">
            <a:spLocks noChangeArrowheads="1"/>
          </p:cNvSpPr>
          <p:nvPr/>
        </p:nvSpPr>
        <p:spPr bwMode="auto">
          <a:xfrm>
            <a:off x="609600" y="1752600"/>
            <a:ext cx="3133725" cy="258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Arial" charset="0"/>
                <a:cs typeface="Arial" charset="0"/>
              </a:defRPr>
            </a:lvl1pPr>
            <a:lvl2pPr>
              <a:defRPr sz="2800">
                <a:solidFill>
                  <a:schemeClr val="tx1"/>
                </a:solidFill>
                <a:latin typeface="Arial" charset="0"/>
                <a:cs typeface="Arial" charset="0"/>
              </a:defRPr>
            </a:lvl2pPr>
            <a:lvl3pPr>
              <a:defRPr sz="2400">
                <a:solidFill>
                  <a:schemeClr val="tx1"/>
                </a:solidFill>
                <a:latin typeface="Arial" charset="0"/>
                <a:cs typeface="Arial" charset="0"/>
              </a:defRPr>
            </a:lvl3pPr>
            <a:lvl4pPr>
              <a:defRPr sz="2000">
                <a:solidFill>
                  <a:schemeClr val="tx1"/>
                </a:solidFill>
                <a:latin typeface="Arial" charset="0"/>
                <a:cs typeface="Arial" charset="0"/>
              </a:defRPr>
            </a:lvl4pPr>
            <a:lvl5pPr>
              <a:defRPr sz="2000">
                <a:solidFill>
                  <a:schemeClr val="tx1"/>
                </a:solidFill>
                <a:latin typeface="Arial" charset="0"/>
                <a:cs typeface="Arial" charset="0"/>
              </a:defRPr>
            </a:lvl5pPr>
            <a:lvl6pPr eaLnBrk="0" hangingPunct="0">
              <a:defRPr sz="2000">
                <a:solidFill>
                  <a:schemeClr val="tx1"/>
                </a:solidFill>
                <a:latin typeface="Arial" charset="0"/>
                <a:cs typeface="Arial" charset="0"/>
              </a:defRPr>
            </a:lvl6pPr>
            <a:lvl7pPr eaLnBrk="0" hangingPunct="0">
              <a:defRPr sz="2000">
                <a:solidFill>
                  <a:schemeClr val="tx1"/>
                </a:solidFill>
                <a:latin typeface="Arial" charset="0"/>
                <a:cs typeface="Arial" charset="0"/>
              </a:defRPr>
            </a:lvl7pPr>
            <a:lvl8pPr eaLnBrk="0" hangingPunct="0">
              <a:defRPr sz="2000">
                <a:solidFill>
                  <a:schemeClr val="tx1"/>
                </a:solidFill>
                <a:latin typeface="Arial" charset="0"/>
                <a:cs typeface="Arial" charset="0"/>
              </a:defRPr>
            </a:lvl8pPr>
            <a:lvl9pPr eaLnBrk="0" hangingPunct="0">
              <a:defRPr sz="2000">
                <a:solidFill>
                  <a:schemeClr val="tx1"/>
                </a:solidFill>
                <a:latin typeface="Arial" charset="0"/>
                <a:cs typeface="Arial" charset="0"/>
              </a:defRPr>
            </a:lvl9pPr>
          </a:lstStyle>
          <a:p>
            <a:r>
              <a:rPr lang="en-US" altLang="en-US" sz="1800" dirty="0">
                <a:solidFill>
                  <a:srgbClr val="FF0000"/>
                </a:solidFill>
              </a:rPr>
              <a:t>Bar-</a:t>
            </a:r>
            <a:r>
              <a:rPr lang="en-US" altLang="en-US" sz="1800" dirty="0" err="1">
                <a:solidFill>
                  <a:srgbClr val="FF0000"/>
                </a:solidFill>
              </a:rPr>
              <a:t>Ilan</a:t>
            </a:r>
            <a:endParaRPr lang="en-US" altLang="en-US" sz="1800" dirty="0">
              <a:solidFill>
                <a:srgbClr val="FF0000"/>
              </a:solidFill>
            </a:endParaRPr>
          </a:p>
          <a:p>
            <a:endParaRPr lang="en-US" altLang="en-US" sz="1800" dirty="0"/>
          </a:p>
          <a:p>
            <a:r>
              <a:rPr lang="en-US" altLang="en-US" sz="1800" dirty="0" err="1"/>
              <a:t>Avi</a:t>
            </a:r>
            <a:r>
              <a:rPr lang="en-US" altLang="en-US" sz="1800" dirty="0"/>
              <a:t> </a:t>
            </a:r>
            <a:r>
              <a:rPr lang="en-US" altLang="en-US" sz="1800" dirty="0" smtClean="0"/>
              <a:t>Levi</a:t>
            </a:r>
            <a:endParaRPr lang="en-US" altLang="en-US" sz="1800" dirty="0"/>
          </a:p>
          <a:p>
            <a:endParaRPr lang="en-US" altLang="en-US" sz="1800" dirty="0"/>
          </a:p>
          <a:p>
            <a:endParaRPr lang="en-US" altLang="en-US" sz="1800" dirty="0"/>
          </a:p>
          <a:p>
            <a:r>
              <a:rPr lang="en-US" altLang="en-US" sz="1800" dirty="0">
                <a:solidFill>
                  <a:srgbClr val="FF0000"/>
                </a:solidFill>
              </a:rPr>
              <a:t>IBBR, University of Maryland</a:t>
            </a:r>
          </a:p>
          <a:p>
            <a:endParaRPr lang="en-US" altLang="en-US" sz="1800" dirty="0"/>
          </a:p>
          <a:p>
            <a:r>
              <a:rPr lang="en-US" altLang="en-US" sz="1800" dirty="0"/>
              <a:t>John </a:t>
            </a:r>
            <a:r>
              <a:rPr lang="en-US" altLang="en-US" sz="1800" dirty="0" err="1"/>
              <a:t>Moult</a:t>
            </a:r>
            <a:endParaRPr lang="en-US" altLang="en-US" sz="1800" dirty="0"/>
          </a:p>
          <a:p>
            <a:r>
              <a:rPr lang="en-US" altLang="en-US" sz="1800" dirty="0" err="1"/>
              <a:t>Lipika</a:t>
            </a:r>
            <a:r>
              <a:rPr lang="en-US" altLang="en-US" sz="1800" dirty="0"/>
              <a:t> Ray </a:t>
            </a:r>
          </a:p>
        </p:txBody>
      </p:sp>
      <p:sp>
        <p:nvSpPr>
          <p:cNvPr id="4" name="TextBox 1"/>
          <p:cNvSpPr txBox="1">
            <a:spLocks noChangeArrowheads="1"/>
          </p:cNvSpPr>
          <p:nvPr/>
        </p:nvSpPr>
        <p:spPr bwMode="auto">
          <a:xfrm>
            <a:off x="231774" y="323275"/>
            <a:ext cx="86804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charset="0"/>
                <a:cs typeface="Arial" charset="0"/>
              </a:defRPr>
            </a:lvl1pPr>
            <a:lvl2pPr>
              <a:defRPr sz="2800">
                <a:solidFill>
                  <a:schemeClr val="tx1"/>
                </a:solidFill>
                <a:latin typeface="Arial" charset="0"/>
                <a:cs typeface="Arial" charset="0"/>
              </a:defRPr>
            </a:lvl2pPr>
            <a:lvl3pPr>
              <a:defRPr sz="2400">
                <a:solidFill>
                  <a:schemeClr val="tx1"/>
                </a:solidFill>
                <a:latin typeface="Arial" charset="0"/>
                <a:cs typeface="Arial" charset="0"/>
              </a:defRPr>
            </a:lvl3pPr>
            <a:lvl4pPr>
              <a:defRPr sz="2000">
                <a:solidFill>
                  <a:schemeClr val="tx1"/>
                </a:solidFill>
                <a:latin typeface="Arial" charset="0"/>
                <a:cs typeface="Arial" charset="0"/>
              </a:defRPr>
            </a:lvl4pPr>
            <a:lvl5pPr>
              <a:defRPr sz="2000">
                <a:solidFill>
                  <a:schemeClr val="tx1"/>
                </a:solidFill>
                <a:latin typeface="Arial" charset="0"/>
                <a:cs typeface="Arial" charset="0"/>
              </a:defRPr>
            </a:lvl5pPr>
            <a:lvl6pPr eaLnBrk="0" hangingPunct="0">
              <a:defRPr sz="2000">
                <a:solidFill>
                  <a:schemeClr val="tx1"/>
                </a:solidFill>
                <a:latin typeface="Arial" charset="0"/>
                <a:cs typeface="Arial" charset="0"/>
              </a:defRPr>
            </a:lvl6pPr>
            <a:lvl7pPr eaLnBrk="0" hangingPunct="0">
              <a:defRPr sz="2000">
                <a:solidFill>
                  <a:schemeClr val="tx1"/>
                </a:solidFill>
                <a:latin typeface="Arial" charset="0"/>
                <a:cs typeface="Arial" charset="0"/>
              </a:defRPr>
            </a:lvl7pPr>
            <a:lvl8pPr eaLnBrk="0" hangingPunct="0">
              <a:defRPr sz="2000">
                <a:solidFill>
                  <a:schemeClr val="tx1"/>
                </a:solidFill>
                <a:latin typeface="Arial" charset="0"/>
                <a:cs typeface="Arial" charset="0"/>
              </a:defRPr>
            </a:lvl8pPr>
            <a:lvl9pPr eaLnBrk="0" hangingPunct="0">
              <a:defRPr sz="2000">
                <a:solidFill>
                  <a:schemeClr val="tx1"/>
                </a:solidFill>
                <a:latin typeface="Arial" charset="0"/>
                <a:cs typeface="Arial" charset="0"/>
              </a:defRPr>
            </a:lvl9pPr>
          </a:lstStyle>
          <a:p>
            <a:pPr algn="ctr"/>
            <a:r>
              <a:rPr lang="en-US" altLang="en-US" dirty="0" smtClean="0">
                <a:solidFill>
                  <a:schemeClr val="accent2"/>
                </a:solidFill>
              </a:rPr>
              <a:t>Acknowledgements </a:t>
            </a:r>
            <a:endParaRPr lang="en-US" altLang="en-US" dirty="0">
              <a:solidFill>
                <a:schemeClr val="accent2"/>
              </a:solidFill>
            </a:endParaRPr>
          </a:p>
        </p:txBody>
      </p:sp>
      <p:sp>
        <p:nvSpPr>
          <p:cNvPr id="5"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4</a:t>
            </a:r>
          </a:p>
        </p:txBody>
      </p:sp>
      <p:sp>
        <p:nvSpPr>
          <p:cNvPr id="6" name="Text Box 8"/>
          <p:cNvSpPr txBox="1">
            <a:spLocks noChangeArrowheads="1"/>
          </p:cNvSpPr>
          <p:nvPr/>
        </p:nvSpPr>
        <p:spPr bwMode="auto">
          <a:xfrm>
            <a:off x="6500778" y="6248400"/>
            <a:ext cx="226222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smtClean="0"/>
              <a:t>Johnathan</a:t>
            </a:r>
            <a:r>
              <a:rPr lang="en-US" altLang="en-US" dirty="0" smtClean="0"/>
              <a:t> R. </a:t>
            </a:r>
            <a:r>
              <a:rPr lang="en-US" altLang="en-US" dirty="0" err="1" smtClean="0"/>
              <a:t>Azaria</a:t>
            </a:r>
            <a:endParaRPr lang="en-US" altLang="en-US" dirty="0"/>
          </a:p>
        </p:txBody>
      </p:sp>
      <p:sp>
        <p:nvSpPr>
          <p:cNvPr id="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11098</TotalTime>
  <Words>1495</Words>
  <Application>Microsoft Office PowerPoint</Application>
  <PresentationFormat>On-screen Show (4:3)</PresentationFormat>
  <Paragraphs>227</Paragraphs>
  <Slides>20</Slides>
  <Notes>19</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Equity</vt:lpstr>
      <vt:lpstr>CAGI slide pack guidelines I agree to my slides being used according to the following terms: Johnathan R. Azaria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Histogram of weighted SNP load of CAGI 2015 exomes, based on the 29 coding SNPs.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UNGER</dc:creator>
  <cp:lastModifiedBy>UNGER</cp:lastModifiedBy>
  <cp:revision>133</cp:revision>
  <cp:lastPrinted>1601-01-01T00:00:00Z</cp:lastPrinted>
  <dcterms:created xsi:type="dcterms:W3CDTF">1601-01-01T00:00:00Z</dcterms:created>
  <dcterms:modified xsi:type="dcterms:W3CDTF">2016-04-05T11:59:40Z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