
<file path=[Content_Types].xml><?xml version="1.0" encoding="utf-8"?>
<Types xmlns="http://schemas.openxmlformats.org/package/2006/content-types">
  <Default Extension="xml" ContentType="application/xml"/>
  <Default Extension="jpeg" ContentType="image/jpeg"/>
  <Default Extension="tif" ContentType="image/tif"/>
  <Default Extension="png" ContentType="image/png"/>
  <Default Extension="xlsx" ContentType="application/vnd.openxmlformats-officedocument.spreadsheetml.sheet"/>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4" r:id="rId1"/>
  </p:sldMasterIdLst>
  <p:notesMasterIdLst>
    <p:notesMasterId r:id="rId28"/>
  </p:notesMasterIdLst>
  <p:handoutMasterIdLst>
    <p:handoutMasterId r:id="rId29"/>
  </p:handoutMasterIdLst>
  <p:sldIdLst>
    <p:sldId id="308" r:id="rId2"/>
    <p:sldId id="278" r:id="rId3"/>
    <p:sldId id="279" r:id="rId4"/>
    <p:sldId id="306" r:id="rId5"/>
    <p:sldId id="280" r:id="rId6"/>
    <p:sldId id="282" r:id="rId7"/>
    <p:sldId id="283" r:id="rId8"/>
    <p:sldId id="284" r:id="rId9"/>
    <p:sldId id="297" r:id="rId10"/>
    <p:sldId id="286" r:id="rId11"/>
    <p:sldId id="299" r:id="rId12"/>
    <p:sldId id="287" r:id="rId13"/>
    <p:sldId id="290" r:id="rId14"/>
    <p:sldId id="291" r:id="rId15"/>
    <p:sldId id="292" r:id="rId16"/>
    <p:sldId id="293" r:id="rId17"/>
    <p:sldId id="294" r:id="rId18"/>
    <p:sldId id="300" r:id="rId19"/>
    <p:sldId id="303" r:id="rId20"/>
    <p:sldId id="301" r:id="rId21"/>
    <p:sldId id="304" r:id="rId22"/>
    <p:sldId id="305" r:id="rId23"/>
    <p:sldId id="302" r:id="rId24"/>
    <p:sldId id="288" r:id="rId25"/>
    <p:sldId id="289" r:id="rId26"/>
    <p:sldId id="295" r:id="rId27"/>
  </p:sldIdLst>
  <p:sldSz cx="13004800" cy="9753600"/>
  <p:notesSz cx="6858000" cy="9144000"/>
  <p:defaultTextStyle>
    <a:defPPr marL="0" marR="0" indent="0" algn="l" defTabSz="913744"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3782"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1pPr>
    <a:lvl2pPr marL="0" marR="0" indent="228437" algn="ctr" defTabSz="583782"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2pPr>
    <a:lvl3pPr marL="0" marR="0" indent="456869" algn="ctr" defTabSz="583782"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3pPr>
    <a:lvl4pPr marL="0" marR="0" indent="685308" algn="ctr" defTabSz="583782"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4pPr>
    <a:lvl5pPr marL="0" marR="0" indent="913744" algn="ctr" defTabSz="583782"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5pPr>
    <a:lvl6pPr marL="0" marR="0" indent="1142183" algn="ctr" defTabSz="583782"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6pPr>
    <a:lvl7pPr marL="0" marR="0" indent="1370613" algn="ctr" defTabSz="583782"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7pPr>
    <a:lvl8pPr marL="0" marR="0" indent="1599052" algn="ctr" defTabSz="583782"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8pPr>
    <a:lvl9pPr marL="0" marR="0" indent="1827489" algn="ctr" defTabSz="583782"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Yana Bromberg"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8"/>
    <p:restoredTop sz="94231"/>
  </p:normalViewPr>
  <p:slideViewPr>
    <p:cSldViewPr snapToGrid="0" snapToObjects="1">
      <p:cViewPr>
        <p:scale>
          <a:sx n="60" d="100"/>
          <a:sy n="60" d="100"/>
        </p:scale>
        <p:origin x="856" y="-72"/>
      </p:cViewPr>
      <p:guideLst>
        <p:guide orient="horz" pos="3072"/>
        <p:guide pos="4096"/>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commentAuthors" Target="commentAuthors.xml"/><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0413019"/>
          <c:y val="0.0"/>
          <c:w val="0.860499839293989"/>
          <c:h val="1.0"/>
        </c:manualLayout>
      </c:layout>
      <c:pieChart>
        <c:varyColors val="0"/>
        <c:ser>
          <c:idx val="0"/>
          <c:order val="0"/>
          <c:tx>
            <c:strRef>
              <c:f>Sheet1!$A$2</c:f>
              <c:strCache>
                <c:ptCount val="1"/>
              </c:strCache>
            </c:strRef>
          </c:tx>
          <c:spPr>
            <a:solidFill>
              <a:srgbClr val="00A3D7"/>
            </a:solidFill>
            <a:ln w="12700" cap="flat">
              <a:noFill/>
              <a:miter lim="400000"/>
            </a:ln>
            <a:effectLst/>
          </c:spPr>
          <c:dPt>
            <c:idx val="0"/>
            <c:bubble3D val="0"/>
          </c:dPt>
          <c:dPt>
            <c:idx val="1"/>
            <c:bubble3D val="0"/>
            <c:spPr>
              <a:solidFill>
                <a:srgbClr val="6EBB46"/>
              </a:solidFill>
              <a:ln w="12700" cap="flat">
                <a:noFill/>
                <a:miter lim="400000"/>
              </a:ln>
              <a:effectLst/>
            </c:spPr>
          </c:dPt>
          <c:dPt>
            <c:idx val="2"/>
            <c:bubble3D val="0"/>
            <c:spPr>
              <a:solidFill>
                <a:srgbClr val="F6C100"/>
              </a:solidFill>
              <a:ln w="12700" cap="flat">
                <a:noFill/>
                <a:miter lim="400000"/>
              </a:ln>
              <a:effectLst/>
            </c:spPr>
          </c:dPt>
          <c:dPt>
            <c:idx val="3"/>
            <c:bubble3D val="0"/>
            <c:spPr>
              <a:solidFill>
                <a:srgbClr val="FF6A00"/>
              </a:solidFill>
              <a:ln w="12700" cap="flat">
                <a:noFill/>
                <a:miter lim="400000"/>
              </a:ln>
              <a:effectLst/>
            </c:spPr>
          </c:dPt>
          <c:dPt>
            <c:idx val="4"/>
            <c:bubble3D val="0"/>
            <c:spPr>
              <a:solidFill>
                <a:srgbClr val="E32400"/>
              </a:solidFill>
              <a:ln w="12700" cap="flat">
                <a:noFill/>
                <a:miter lim="400000"/>
              </a:ln>
              <a:effectLst/>
            </c:spPr>
          </c:dPt>
          <c:cat>
            <c:strRef>
              <c:f>Sheet1!$B$1:$F$1</c:f>
              <c:strCache>
                <c:ptCount val="5"/>
                <c:pt idx="0">
                  <c:v>synonymous</c:v>
                </c:pt>
                <c:pt idx="1">
                  <c:v>non-synonymous</c:v>
                </c:pt>
                <c:pt idx="2">
                  <c:v>stopgain</c:v>
                </c:pt>
                <c:pt idx="3">
                  <c:v>stoploss</c:v>
                </c:pt>
                <c:pt idx="4">
                  <c:v>unknown</c:v>
                </c:pt>
              </c:strCache>
            </c:strRef>
          </c:cat>
          <c:val>
            <c:numRef>
              <c:f>Sheet1!$B$2:$F$2</c:f>
              <c:numCache>
                <c:formatCode>General</c:formatCode>
                <c:ptCount val="5"/>
                <c:pt idx="0">
                  <c:v>111792.0</c:v>
                </c:pt>
                <c:pt idx="1">
                  <c:v>175726.0</c:v>
                </c:pt>
                <c:pt idx="2">
                  <c:v>3962.0</c:v>
                </c:pt>
                <c:pt idx="3">
                  <c:v>180.0</c:v>
                </c:pt>
                <c:pt idx="4">
                  <c:v>2706.0</c:v>
                </c:pt>
              </c:numCache>
            </c:numRef>
          </c:val>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191198059112098"/>
          <c:y val="0.0776473822615348"/>
          <c:w val="0.942030430289295"/>
          <c:h val="0.788408080325125"/>
        </c:manualLayout>
      </c:layout>
      <c:pieChart>
        <c:varyColors val="1"/>
        <c:ser>
          <c:idx val="0"/>
          <c:order val="0"/>
          <c:tx>
            <c:strRef>
              <c:f>Sheet1!$A$2</c:f>
              <c:strCache>
                <c:ptCount val="1"/>
              </c:strCache>
            </c:strRef>
          </c:tx>
          <c:spPr>
            <a:solidFill>
              <a:srgbClr val="00A3D7"/>
            </a:solidFill>
            <a:ln w="12700" cap="flat">
              <a:noFill/>
              <a:miter lim="400000"/>
            </a:ln>
            <a:effectLst/>
          </c:spPr>
          <c:dPt>
            <c:idx val="0"/>
            <c:bubble3D val="0"/>
          </c:dPt>
          <c:dPt>
            <c:idx val="1"/>
            <c:bubble3D val="0"/>
            <c:spPr>
              <a:solidFill>
                <a:srgbClr val="6EBB46"/>
              </a:solidFill>
              <a:ln w="12700" cap="flat">
                <a:noFill/>
                <a:miter lim="400000"/>
              </a:ln>
              <a:effectLst/>
            </c:spPr>
          </c:dPt>
          <c:dPt>
            <c:idx val="2"/>
            <c:bubble3D val="0"/>
            <c:spPr>
              <a:solidFill>
                <a:srgbClr val="F6C100"/>
              </a:solidFill>
              <a:ln w="12700" cap="flat">
                <a:noFill/>
                <a:miter lim="400000"/>
              </a:ln>
              <a:effectLst/>
            </c:spPr>
          </c:dPt>
          <c:dPt>
            <c:idx val="3"/>
            <c:bubble3D val="0"/>
            <c:spPr>
              <a:solidFill>
                <a:srgbClr val="FF6A00"/>
              </a:solidFill>
              <a:ln w="12700" cap="flat">
                <a:noFill/>
                <a:miter lim="400000"/>
              </a:ln>
              <a:effectLst/>
            </c:spPr>
          </c:dPt>
          <c:dPt>
            <c:idx val="4"/>
            <c:bubble3D val="0"/>
            <c:spPr>
              <a:solidFill>
                <a:srgbClr val="E32400"/>
              </a:solidFill>
              <a:ln w="12700" cap="flat">
                <a:noFill/>
                <a:miter lim="400000"/>
              </a:ln>
              <a:effectLst/>
            </c:spPr>
          </c:dPt>
          <c:cat>
            <c:strRef>
              <c:f>Sheet1!$B$1:$F$1</c:f>
              <c:strCache>
                <c:ptCount val="5"/>
                <c:pt idx="0">
                  <c:v>synonymous</c:v>
                </c:pt>
                <c:pt idx="1">
                  <c:v>non-synonymous</c:v>
                </c:pt>
                <c:pt idx="2">
                  <c:v>stopgain</c:v>
                </c:pt>
                <c:pt idx="3">
                  <c:v>stoploss</c:v>
                </c:pt>
                <c:pt idx="4">
                  <c:v>unknown</c:v>
                </c:pt>
              </c:strCache>
            </c:strRef>
          </c:cat>
          <c:val>
            <c:numRef>
              <c:f>Sheet1!$B$2:$F$2</c:f>
              <c:numCache>
                <c:formatCode>General</c:formatCode>
                <c:ptCount val="5"/>
                <c:pt idx="0">
                  <c:v>8692.76</c:v>
                </c:pt>
                <c:pt idx="1">
                  <c:v>7293.12</c:v>
                </c:pt>
                <c:pt idx="2">
                  <c:v>47.0</c:v>
                </c:pt>
                <c:pt idx="3">
                  <c:v>9.6</c:v>
                </c:pt>
                <c:pt idx="4">
                  <c:v>205.26</c:v>
                </c:pt>
              </c:numCache>
            </c:numRef>
          </c:val>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1AA8918-26D7-D64D-B3FE-2AAA82DF9740}" type="datetimeFigureOut">
              <a:rPr lang="en-US" smtClean="0"/>
              <a:t>4/5/16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197F170-7B3B-EC45-83B4-C812866B40A1}" type="slidenum">
              <a:rPr lang="en-US" smtClean="0"/>
              <a:t>‹#›</a:t>
            </a:fld>
            <a:endParaRPr lang="en-US"/>
          </a:p>
        </p:txBody>
      </p:sp>
    </p:spTree>
    <p:extLst>
      <p:ext uri="{BB962C8B-B14F-4D97-AF65-F5344CB8AC3E}">
        <p14:creationId xmlns:p14="http://schemas.microsoft.com/office/powerpoint/2010/main" val="194785995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059010918"/>
      </p:ext>
    </p:extLst>
  </p:cSld>
  <p:clrMap bg1="lt1" tx1="dk1" bg2="lt2" tx2="dk2" accent1="accent1" accent2="accent2" accent3="accent3" accent4="accent4" accent5="accent5" accent6="accent6" hlink="hlink" folHlink="folHlink"/>
  <p:hf hdr="0" ftr="0" dt="0"/>
  <p:notesStyle>
    <a:lvl1pPr defTabSz="456869" latinLnBrk="0">
      <a:lnSpc>
        <a:spcPct val="117999"/>
      </a:lnSpc>
      <a:defRPr sz="2100">
        <a:latin typeface="Helvetica Neue"/>
        <a:ea typeface="Helvetica Neue"/>
        <a:cs typeface="Helvetica Neue"/>
        <a:sym typeface="Helvetica Neue"/>
      </a:defRPr>
    </a:lvl1pPr>
    <a:lvl2pPr indent="228437" defTabSz="456869" latinLnBrk="0">
      <a:lnSpc>
        <a:spcPct val="117999"/>
      </a:lnSpc>
      <a:defRPr sz="2100">
        <a:latin typeface="Helvetica Neue"/>
        <a:ea typeface="Helvetica Neue"/>
        <a:cs typeface="Helvetica Neue"/>
        <a:sym typeface="Helvetica Neue"/>
      </a:defRPr>
    </a:lvl2pPr>
    <a:lvl3pPr indent="456869" defTabSz="456869" latinLnBrk="0">
      <a:lnSpc>
        <a:spcPct val="117999"/>
      </a:lnSpc>
      <a:defRPr sz="2100">
        <a:latin typeface="Helvetica Neue"/>
        <a:ea typeface="Helvetica Neue"/>
        <a:cs typeface="Helvetica Neue"/>
        <a:sym typeface="Helvetica Neue"/>
      </a:defRPr>
    </a:lvl3pPr>
    <a:lvl4pPr indent="685308" defTabSz="456869" latinLnBrk="0">
      <a:lnSpc>
        <a:spcPct val="117999"/>
      </a:lnSpc>
      <a:defRPr sz="2100">
        <a:latin typeface="Helvetica Neue"/>
        <a:ea typeface="Helvetica Neue"/>
        <a:cs typeface="Helvetica Neue"/>
        <a:sym typeface="Helvetica Neue"/>
      </a:defRPr>
    </a:lvl4pPr>
    <a:lvl5pPr indent="913744" defTabSz="456869" latinLnBrk="0">
      <a:lnSpc>
        <a:spcPct val="117999"/>
      </a:lnSpc>
      <a:defRPr sz="2100">
        <a:latin typeface="Helvetica Neue"/>
        <a:ea typeface="Helvetica Neue"/>
        <a:cs typeface="Helvetica Neue"/>
        <a:sym typeface="Helvetica Neue"/>
      </a:defRPr>
    </a:lvl5pPr>
    <a:lvl6pPr indent="1142183" defTabSz="456869" latinLnBrk="0">
      <a:lnSpc>
        <a:spcPct val="117999"/>
      </a:lnSpc>
      <a:defRPr sz="2100">
        <a:latin typeface="Helvetica Neue"/>
        <a:ea typeface="Helvetica Neue"/>
        <a:cs typeface="Helvetica Neue"/>
        <a:sym typeface="Helvetica Neue"/>
      </a:defRPr>
    </a:lvl6pPr>
    <a:lvl7pPr indent="1370613" defTabSz="456869" latinLnBrk="0">
      <a:lnSpc>
        <a:spcPct val="117999"/>
      </a:lnSpc>
      <a:defRPr sz="2100">
        <a:latin typeface="Helvetica Neue"/>
        <a:ea typeface="Helvetica Neue"/>
        <a:cs typeface="Helvetica Neue"/>
        <a:sym typeface="Helvetica Neue"/>
      </a:defRPr>
    </a:lvl7pPr>
    <a:lvl8pPr indent="1599052" defTabSz="456869" latinLnBrk="0">
      <a:lnSpc>
        <a:spcPct val="117999"/>
      </a:lnSpc>
      <a:defRPr sz="2100">
        <a:latin typeface="Helvetica Neue"/>
        <a:ea typeface="Helvetica Neue"/>
        <a:cs typeface="Helvetica Neue"/>
        <a:sym typeface="Helvetica Neue"/>
      </a:defRPr>
    </a:lvl8pPr>
    <a:lvl9pPr indent="1827489" defTabSz="456869" latinLnBrk="0">
      <a:lnSpc>
        <a:spcPct val="117999"/>
      </a:lnSpc>
      <a:defRPr sz="21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Gene scores = functionality</a:t>
            </a:r>
            <a:r>
              <a:rPr lang="en-US" baseline="0" dirty="0" smtClean="0"/>
              <a:t> as compared to wild type</a:t>
            </a:r>
            <a:endParaRPr lang="en-US" dirty="0"/>
          </a:p>
        </p:txBody>
      </p:sp>
    </p:spTree>
    <p:extLst>
      <p:ext uri="{BB962C8B-B14F-4D97-AF65-F5344CB8AC3E}">
        <p14:creationId xmlns:p14="http://schemas.microsoft.com/office/powerpoint/2010/main" val="583551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Unknown</a:t>
            </a:r>
            <a:r>
              <a:rPr lang="en-US" baseline="0" dirty="0" smtClean="0"/>
              <a:t> also get a small constant</a:t>
            </a:r>
            <a:endParaRPr lang="en-US" dirty="0"/>
          </a:p>
        </p:txBody>
      </p:sp>
    </p:spTree>
    <p:extLst>
      <p:ext uri="{BB962C8B-B14F-4D97-AF65-F5344CB8AC3E}">
        <p14:creationId xmlns:p14="http://schemas.microsoft.com/office/powerpoint/2010/main" val="70113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Total variants includes</a:t>
            </a:r>
            <a:r>
              <a:rPr lang="is-IS" dirty="0" smtClean="0"/>
              <a:t>….</a:t>
            </a:r>
          </a:p>
          <a:p>
            <a:r>
              <a:rPr lang="en-US" dirty="0" smtClean="0"/>
              <a:t>E</a:t>
            </a:r>
            <a:r>
              <a:rPr lang="is-IS" dirty="0" smtClean="0"/>
              <a:t>ven though these</a:t>
            </a:r>
            <a:r>
              <a:rPr lang="is-IS" baseline="0" dirty="0" smtClean="0"/>
              <a:t> were exome sequences, the data included regulatory gerion and other non-coding regions captured with exome capturer.</a:t>
            </a:r>
            <a:endParaRPr lang="en-US" dirty="0"/>
          </a:p>
        </p:txBody>
      </p:sp>
    </p:spTree>
    <p:extLst>
      <p:ext uri="{BB962C8B-B14F-4D97-AF65-F5344CB8AC3E}">
        <p14:creationId xmlns:p14="http://schemas.microsoft.com/office/powerpoint/2010/main" val="211821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Total variants includes</a:t>
            </a:r>
            <a:r>
              <a:rPr lang="is-IS" dirty="0" smtClean="0"/>
              <a:t>….</a:t>
            </a:r>
          </a:p>
          <a:p>
            <a:r>
              <a:rPr lang="en-US" dirty="0" smtClean="0"/>
              <a:t>M</a:t>
            </a:r>
            <a:r>
              <a:rPr lang="is-IS" dirty="0" smtClean="0"/>
              <a:t>ore individual-specific than non-synonymous ones.</a:t>
            </a:r>
            <a:endParaRPr lang="en-US" dirty="0"/>
          </a:p>
        </p:txBody>
      </p:sp>
    </p:spTree>
    <p:extLst>
      <p:ext uri="{BB962C8B-B14F-4D97-AF65-F5344CB8AC3E}">
        <p14:creationId xmlns:p14="http://schemas.microsoft.com/office/powerpoint/2010/main" val="211821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Also translation speeds (</a:t>
            </a:r>
            <a:r>
              <a:rPr lang="en-US" dirty="0" err="1" smtClean="0"/>
              <a:t>synonymours</a:t>
            </a:r>
            <a:r>
              <a:rPr lang="en-US" dirty="0" smtClean="0"/>
              <a:t>)</a:t>
            </a:r>
            <a:endParaRPr lang="en-US" dirty="0"/>
          </a:p>
        </p:txBody>
      </p:sp>
    </p:spTree>
    <p:extLst>
      <p:ext uri="{BB962C8B-B14F-4D97-AF65-F5344CB8AC3E}">
        <p14:creationId xmlns:p14="http://schemas.microsoft.com/office/powerpoint/2010/main" val="20346964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defTabSz="456893" eaLnBrk="1" fontAlgn="auto" latinLnBrk="0" hangingPunct="1">
              <a:lnSpc>
                <a:spcPct val="117999"/>
              </a:lnSpc>
              <a:spcBef>
                <a:spcPts val="0"/>
              </a:spcBef>
              <a:spcAft>
                <a:spcPts val="0"/>
              </a:spcAft>
              <a:buClrTx/>
              <a:buSzTx/>
              <a:buFontTx/>
              <a:buNone/>
              <a:tabLst/>
              <a:defRPr/>
            </a:pPr>
            <a:r>
              <a:rPr lang="is-IS" sz="2400" b="1" i="1" dirty="0" smtClean="0">
                <a:latin typeface="Helvetica"/>
                <a:ea typeface="Helvetica"/>
                <a:cs typeface="Helvetica"/>
                <a:sym typeface="Helvetica"/>
              </a:rPr>
              <a:t> 09/25/2015</a:t>
            </a:r>
          </a:p>
        </p:txBody>
      </p:sp>
    </p:spTree>
    <p:extLst>
      <p:ext uri="{BB962C8B-B14F-4D97-AF65-F5344CB8AC3E}">
        <p14:creationId xmlns:p14="http://schemas.microsoft.com/office/powerpoint/2010/main" val="41141659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Frederick mentions, multiplying</a:t>
            </a:r>
            <a:r>
              <a:rPr lang="en-US" baseline="0" dirty="0" smtClean="0"/>
              <a:t> variants rather than adding them</a:t>
            </a:r>
          </a:p>
          <a:p>
            <a:r>
              <a:rPr lang="en-US" baseline="0" dirty="0" smtClean="0"/>
              <a:t>5 pictures relate to saying</a:t>
            </a:r>
          </a:p>
          <a:p>
            <a:endParaRPr lang="en-US" baseline="0" dirty="0" smtClean="0"/>
          </a:p>
          <a:p>
            <a:r>
              <a:rPr lang="en-US" baseline="0" dirty="0" smtClean="0"/>
              <a:t>Only 2 </a:t>
            </a:r>
            <a:r>
              <a:rPr lang="en-US" baseline="0" dirty="0" err="1" smtClean="0"/>
              <a:t>pics</a:t>
            </a:r>
            <a:r>
              <a:rPr lang="en-US" baseline="0" dirty="0" smtClean="0"/>
              <a:t>.</a:t>
            </a:r>
          </a:p>
          <a:p>
            <a:r>
              <a:rPr lang="en-US" baseline="0" dirty="0" smtClean="0"/>
              <a:t>We cannot account for compound het.   2) we only sum up individual variant, and don’t consider the variant combination.</a:t>
            </a:r>
            <a:endParaRPr lang="en-US" dirty="0"/>
          </a:p>
        </p:txBody>
      </p:sp>
    </p:spTree>
    <p:extLst>
      <p:ext uri="{BB962C8B-B14F-4D97-AF65-F5344CB8AC3E}">
        <p14:creationId xmlns:p14="http://schemas.microsoft.com/office/powerpoint/2010/main" val="16140259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500 fold cross</a:t>
            </a:r>
            <a:r>
              <a:rPr lang="en-US" baseline="0" dirty="0" smtClean="0"/>
              <a:t> validation from FCBF</a:t>
            </a:r>
          </a:p>
          <a:p>
            <a:pPr algn="l" defTabSz="456893">
              <a:lnSpc>
                <a:spcPct val="120000"/>
              </a:lnSpc>
              <a:defRPr sz="2600">
                <a:latin typeface="Helvetica"/>
                <a:ea typeface="Helvetica"/>
                <a:cs typeface="Helvetica"/>
                <a:sym typeface="Helvetica"/>
              </a:defRPr>
            </a:pPr>
            <a:r>
              <a:rPr lang="en-US" dirty="0" err="1" smtClean="0"/>
              <a:t>Cfs</a:t>
            </a:r>
            <a:r>
              <a:rPr lang="en-US" baseline="0" dirty="0" smtClean="0"/>
              <a:t> </a:t>
            </a:r>
            <a:r>
              <a:rPr lang="en-US" dirty="0" smtClean="0"/>
              <a:t>evaluates subsets of features on the basis of the following hypothesis: "Good feature subsets contain features highly correlated with the classification, yet uncorrelated to each other”.</a:t>
            </a:r>
            <a:r>
              <a:rPr lang="en-US" baseline="0" dirty="0" smtClean="0"/>
              <a:t> </a:t>
            </a:r>
            <a:r>
              <a:rPr lang="en-US" dirty="0" smtClean="0"/>
              <a:t>The acceptance of a feature will depend on the extent to which it predicts classes in areas of the instance space not already predicted by other features. </a:t>
            </a:r>
          </a:p>
          <a:p>
            <a:pPr marL="0" indent="0" algn="l">
              <a:buSzPct val="75000"/>
              <a:buNone/>
              <a:defRPr sz="2600">
                <a:latin typeface="Helvetica"/>
                <a:ea typeface="Helvetica"/>
                <a:cs typeface="Helvetica"/>
                <a:sym typeface="Helvetica"/>
              </a:defRPr>
            </a:pPr>
            <a:r>
              <a:rPr lang="en-US" dirty="0" smtClean="0"/>
              <a:t>FCBF is a filter model that aims to iteratively remove both irrelevant and redundant features.</a:t>
            </a:r>
            <a:r>
              <a:rPr lang="en-US" baseline="0" dirty="0" smtClean="0"/>
              <a:t> </a:t>
            </a:r>
            <a:r>
              <a:rPr lang="en-US" dirty="0" smtClean="0"/>
              <a:t>Less costly in computation than </a:t>
            </a:r>
            <a:r>
              <a:rPr lang="en-US" dirty="0" err="1" smtClean="0"/>
              <a:t>Cfs</a:t>
            </a:r>
            <a:r>
              <a:rPr lang="en-US" dirty="0" smtClean="0"/>
              <a:t>. </a:t>
            </a:r>
          </a:p>
          <a:p>
            <a:pPr algn="l" defTabSz="456893">
              <a:lnSpc>
                <a:spcPct val="120000"/>
              </a:lnSpc>
              <a:defRPr sz="2600">
                <a:latin typeface="Helvetica"/>
                <a:ea typeface="Helvetica"/>
                <a:cs typeface="Helvetica"/>
                <a:sym typeface="Helvetica"/>
              </a:defRPr>
            </a:pPr>
            <a:endParaRPr lang="en-US" dirty="0" smtClean="0"/>
          </a:p>
          <a:p>
            <a:pPr algn="l" defTabSz="456893">
              <a:lnSpc>
                <a:spcPct val="120000"/>
              </a:lnSpc>
              <a:defRPr sz="2600">
                <a:latin typeface="Helvetica"/>
                <a:ea typeface="Helvetica"/>
                <a:cs typeface="Helvetica"/>
                <a:sym typeface="Helvetica"/>
              </a:defRPr>
            </a:pPr>
            <a:endParaRPr lang="en-US" dirty="0" smtClean="0"/>
          </a:p>
          <a:p>
            <a:endParaRPr lang="en-US" dirty="0"/>
          </a:p>
        </p:txBody>
      </p:sp>
    </p:spTree>
    <p:extLst>
      <p:ext uri="{BB962C8B-B14F-4D97-AF65-F5344CB8AC3E}">
        <p14:creationId xmlns:p14="http://schemas.microsoft.com/office/powerpoint/2010/main" val="4106272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defTabSz="456893" eaLnBrk="1" fontAlgn="auto" latinLnBrk="0" hangingPunct="1">
              <a:lnSpc>
                <a:spcPct val="117999"/>
              </a:lnSpc>
              <a:spcBef>
                <a:spcPts val="0"/>
              </a:spcBef>
              <a:spcAft>
                <a:spcPts val="0"/>
              </a:spcAft>
              <a:buClrTx/>
              <a:buSzTx/>
              <a:buFontTx/>
              <a:buNone/>
              <a:tabLst/>
              <a:defRPr/>
            </a:pPr>
            <a:r>
              <a:rPr lang="en-US" dirty="0" smtClean="0"/>
              <a:t>http://</a:t>
            </a:r>
            <a:r>
              <a:rPr lang="en-US" dirty="0" err="1" smtClean="0"/>
              <a:t>kernelsvm.tripod.com</a:t>
            </a:r>
            <a:endParaRPr lang="en-US" dirty="0" smtClean="0"/>
          </a:p>
          <a:p>
            <a:pPr marL="0" marR="0" indent="0" defTabSz="456893" eaLnBrk="1" fontAlgn="auto" latinLnBrk="0" hangingPunct="1">
              <a:lnSpc>
                <a:spcPct val="117999"/>
              </a:lnSpc>
              <a:spcBef>
                <a:spcPts val="0"/>
              </a:spcBef>
              <a:spcAft>
                <a:spcPts val="0"/>
              </a:spcAft>
              <a:buClrTx/>
              <a:buSzTx/>
              <a:buFontTx/>
              <a:buNone/>
              <a:tabLst/>
              <a:defRPr/>
            </a:pPr>
            <a:r>
              <a:rPr lang="en-US" dirty="0" smtClean="0"/>
              <a:t>http://opinions5.blogspot.com/2013/08/random-forest-</a:t>
            </a:r>
            <a:r>
              <a:rPr lang="en-US" dirty="0" err="1" smtClean="0"/>
              <a:t>confidence.html</a:t>
            </a:r>
            <a:endParaRPr lang="en-US" dirty="0" smtClean="0"/>
          </a:p>
          <a:p>
            <a:pPr marL="0" marR="0" indent="0" defTabSz="456893" eaLnBrk="1" fontAlgn="auto" latinLnBrk="0" hangingPunct="1">
              <a:lnSpc>
                <a:spcPct val="117999"/>
              </a:lnSpc>
              <a:spcBef>
                <a:spcPts val="0"/>
              </a:spcBef>
              <a:spcAft>
                <a:spcPts val="0"/>
              </a:spcAft>
              <a:buClrTx/>
              <a:buSzTx/>
              <a:buFontTx/>
              <a:buNone/>
              <a:tabLst/>
              <a:defRPr/>
            </a:pPr>
            <a:endParaRPr lang="en-US" dirty="0" smtClean="0"/>
          </a:p>
          <a:p>
            <a:endParaRPr lang="en-US" dirty="0"/>
          </a:p>
        </p:txBody>
      </p:sp>
    </p:spTree>
    <p:extLst>
      <p:ext uri="{BB962C8B-B14F-4D97-AF65-F5344CB8AC3E}">
        <p14:creationId xmlns:p14="http://schemas.microsoft.com/office/powerpoint/2010/main" val="18989878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SD or SE?</a:t>
            </a:r>
            <a:endParaRPr lang="en-US" dirty="0"/>
          </a:p>
        </p:txBody>
      </p:sp>
    </p:spTree>
    <p:extLst>
      <p:ext uri="{BB962C8B-B14F-4D97-AF65-F5344CB8AC3E}">
        <p14:creationId xmlns:p14="http://schemas.microsoft.com/office/powerpoint/2010/main" val="3079622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Over-fitting!</a:t>
            </a:r>
            <a:endParaRPr lang="en-US" dirty="0"/>
          </a:p>
        </p:txBody>
      </p:sp>
    </p:spTree>
    <p:extLst>
      <p:ext uri="{BB962C8B-B14F-4D97-AF65-F5344CB8AC3E}">
        <p14:creationId xmlns:p14="http://schemas.microsoft.com/office/powerpoint/2010/main" val="67167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unknown/</a:t>
            </a:r>
            <a:r>
              <a:rPr lang="en-US" dirty="0" err="1" smtClean="0"/>
              <a:t>unmappable</a:t>
            </a:r>
            <a:endParaRPr lang="en-US" dirty="0"/>
          </a:p>
        </p:txBody>
      </p:sp>
    </p:spTree>
    <p:extLst>
      <p:ext uri="{BB962C8B-B14F-4D97-AF65-F5344CB8AC3E}">
        <p14:creationId xmlns:p14="http://schemas.microsoft.com/office/powerpoint/2010/main" val="1774939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about diagnostic</a:t>
            </a:r>
            <a:r>
              <a:rPr lang="en-US" baseline="0" dirty="0" smtClean="0"/>
              <a:t> accuracy?</a:t>
            </a:r>
            <a:endParaRPr lang="en-US" dirty="0"/>
          </a:p>
        </p:txBody>
      </p:sp>
    </p:spTree>
    <p:extLst>
      <p:ext uri="{BB962C8B-B14F-4D97-AF65-F5344CB8AC3E}">
        <p14:creationId xmlns:p14="http://schemas.microsoft.com/office/powerpoint/2010/main" val="12528526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Network and bipolar</a:t>
            </a:r>
            <a:r>
              <a:rPr lang="en-US" baseline="0" dirty="0" smtClean="0"/>
              <a:t> inference? Set gene </a:t>
            </a:r>
            <a:r>
              <a:rPr lang="en-US" baseline="0" smtClean="0"/>
              <a:t>set extraction?</a:t>
            </a:r>
            <a:endParaRPr lang="en-US" dirty="0"/>
          </a:p>
        </p:txBody>
      </p:sp>
    </p:spTree>
    <p:extLst>
      <p:ext uri="{BB962C8B-B14F-4D97-AF65-F5344CB8AC3E}">
        <p14:creationId xmlns:p14="http://schemas.microsoft.com/office/powerpoint/2010/main" val="38751999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16386" name="Notes Placeholder 2"/>
          <p:cNvSpPr>
            <a:spLocks noGrp="1"/>
          </p:cNvSpPr>
          <p:nvPr>
            <p:ph type="body" idx="1"/>
          </p:nvPr>
        </p:nvSpPr>
        <p:spPr bwMode="auto">
          <a:noFill/>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latin typeface="Calibri" charset="0"/>
              </a:rPr>
              <a:t>Max Miller and NIGMS funding</a:t>
            </a:r>
          </a:p>
          <a:p>
            <a:pPr eaLnBrk="1" hangingPunct="1">
              <a:spcBef>
                <a:spcPct val="0"/>
              </a:spcBef>
            </a:pPr>
            <a:r>
              <a:rPr lang="en-US" dirty="0" smtClean="0">
                <a:latin typeface="Calibri" charset="0"/>
              </a:rPr>
              <a:t>Data provider assessor</a:t>
            </a:r>
          </a:p>
          <a:p>
            <a:pPr eaLnBrk="1" hangingPunct="1">
              <a:spcBef>
                <a:spcPct val="0"/>
              </a:spcBef>
            </a:pPr>
            <a:r>
              <a:rPr lang="en-US" dirty="0" smtClean="0">
                <a:latin typeface="Calibri" charset="0"/>
              </a:rPr>
              <a:t>Bipolar provider</a:t>
            </a:r>
            <a:endParaRPr lang="en-US" dirty="0">
              <a:latin typeface="Calibri" charset="0"/>
            </a:endParaRPr>
          </a:p>
        </p:txBody>
      </p:sp>
      <p:sp>
        <p:nvSpPr>
          <p:cNvPr id="16387" name="Slide Number Placeholder 3"/>
          <p:cNvSpPr>
            <a:spLocks noGrp="1"/>
          </p:cNvSpPr>
          <p:nvPr>
            <p:ph type="sldNum" sz="quarter" idx="5"/>
          </p:nvPr>
        </p:nvSpPr>
        <p:spPr bwMode="auto">
          <a:xfrm>
            <a:off x="3884613" y="8685213"/>
            <a:ext cx="29718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fld id="{499F55B9-B3F7-EF48-9BAA-63C15736EAAD}" type="slidenum">
              <a:rPr lang="en-US" sz="1200"/>
              <a:pPr eaLnBrk="1" fontAlgn="base" hangingPunct="1">
                <a:spcBef>
                  <a:spcPct val="0"/>
                </a:spcBef>
                <a:spcAft>
                  <a:spcPct val="0"/>
                </a:spcAft>
              </a:pPr>
              <a:t>23</a:t>
            </a:fld>
            <a:endParaRPr lang="en-US" sz="1200"/>
          </a:p>
        </p:txBody>
      </p:sp>
    </p:spTree>
    <p:extLst>
      <p:ext uri="{BB962C8B-B14F-4D97-AF65-F5344CB8AC3E}">
        <p14:creationId xmlns:p14="http://schemas.microsoft.com/office/powerpoint/2010/main" val="561423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2192303"/>
            <a:ext cx="13004800" cy="2743199"/>
          </a:xfrm>
          <a:prstGeom prst="rect">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lIns="130019" tIns="65010" rIns="130019" bIns="65010" anchor="ctr"/>
          <a:lstStyle/>
          <a:p>
            <a:pPr algn="ctr"/>
            <a:endParaRPr lang="en-US" sz="5800" dirty="0">
              <a:solidFill>
                <a:schemeClr val="bg1"/>
              </a:solidFill>
              <a:ea typeface="Arial" charset="0"/>
            </a:endParaRPr>
          </a:p>
        </p:txBody>
      </p:sp>
      <p:sp>
        <p:nvSpPr>
          <p:cNvPr id="2" name="Title 1"/>
          <p:cNvSpPr>
            <a:spLocks noGrp="1"/>
          </p:cNvSpPr>
          <p:nvPr>
            <p:ph type="ctrTitle"/>
          </p:nvPr>
        </p:nvSpPr>
        <p:spPr>
          <a:xfrm>
            <a:off x="975360" y="2192306"/>
            <a:ext cx="11054080" cy="2743199"/>
          </a:xfrm>
        </p:spPr>
        <p:txBody>
          <a:bodyPr/>
          <a:lstStyle>
            <a:lvl1pPr>
              <a:defRPr i="1">
                <a:solidFill>
                  <a:srgbClr val="FFFFFF"/>
                </a:solidFill>
                <a:latin typeface="Arial Black"/>
                <a:cs typeface="Arial Black"/>
              </a:defRPr>
            </a:lvl1pPr>
          </a:lstStyle>
          <a:p>
            <a:r>
              <a:rPr lang="en-US" smtClean="0"/>
              <a:t>Click to edit Master title style</a:t>
            </a:r>
            <a:endParaRPr lang="en-US" dirty="0"/>
          </a:p>
        </p:txBody>
      </p:sp>
      <p:sp>
        <p:nvSpPr>
          <p:cNvPr id="3" name="Subtitle 2"/>
          <p:cNvSpPr>
            <a:spLocks noGrp="1"/>
          </p:cNvSpPr>
          <p:nvPr>
            <p:ph type="subTitle" idx="1"/>
          </p:nvPr>
        </p:nvSpPr>
        <p:spPr>
          <a:xfrm>
            <a:off x="1950720" y="5527040"/>
            <a:ext cx="9103360" cy="2492587"/>
          </a:xfrm>
        </p:spPr>
        <p:txBody>
          <a:bodyPr/>
          <a:lstStyle>
            <a:lvl1pPr marL="0" indent="0" algn="ctr">
              <a:buNone/>
              <a:defRPr>
                <a:solidFill>
                  <a:schemeClr val="tx1">
                    <a:tint val="75000"/>
                  </a:schemeClr>
                </a:solidFill>
              </a:defRPr>
            </a:lvl1pPr>
            <a:lvl2pPr marL="650096" indent="0" algn="ctr">
              <a:buNone/>
              <a:defRPr>
                <a:solidFill>
                  <a:schemeClr val="tx1">
                    <a:tint val="75000"/>
                  </a:schemeClr>
                </a:solidFill>
              </a:defRPr>
            </a:lvl2pPr>
            <a:lvl3pPr marL="1300192" indent="0" algn="ctr">
              <a:buNone/>
              <a:defRPr>
                <a:solidFill>
                  <a:schemeClr val="tx1">
                    <a:tint val="75000"/>
                  </a:schemeClr>
                </a:solidFill>
              </a:defRPr>
            </a:lvl3pPr>
            <a:lvl4pPr marL="1950291" indent="0" algn="ctr">
              <a:buNone/>
              <a:defRPr>
                <a:solidFill>
                  <a:schemeClr val="tx1">
                    <a:tint val="75000"/>
                  </a:schemeClr>
                </a:solidFill>
              </a:defRPr>
            </a:lvl4pPr>
            <a:lvl5pPr marL="2600387" indent="0" algn="ctr">
              <a:buNone/>
              <a:defRPr>
                <a:solidFill>
                  <a:schemeClr val="tx1">
                    <a:tint val="75000"/>
                  </a:schemeClr>
                </a:solidFill>
              </a:defRPr>
            </a:lvl5pPr>
            <a:lvl6pPr marL="3250484" indent="0" algn="ctr">
              <a:buNone/>
              <a:defRPr>
                <a:solidFill>
                  <a:schemeClr val="tx1">
                    <a:tint val="75000"/>
                  </a:schemeClr>
                </a:solidFill>
              </a:defRPr>
            </a:lvl6pPr>
            <a:lvl7pPr marL="3900583" indent="0" algn="ctr">
              <a:buNone/>
              <a:defRPr>
                <a:solidFill>
                  <a:schemeClr val="tx1">
                    <a:tint val="75000"/>
                  </a:schemeClr>
                </a:solidFill>
              </a:defRPr>
            </a:lvl7pPr>
            <a:lvl8pPr marL="4550676" indent="0" algn="ctr">
              <a:buNone/>
              <a:defRPr>
                <a:solidFill>
                  <a:schemeClr val="tx1">
                    <a:tint val="75000"/>
                  </a:schemeClr>
                </a:solidFill>
              </a:defRPr>
            </a:lvl8pPr>
            <a:lvl9pPr marL="5200775"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E09660-F0EA-0047-9A7F-6BE209B2D836}" type="slidenum">
              <a:rPr lang="en-US" smtClean="0"/>
              <a:t>‹#›</a:t>
            </a:fld>
            <a:endParaRPr lang="en-US"/>
          </a:p>
        </p:txBody>
      </p:sp>
      <p:sp>
        <p:nvSpPr>
          <p:cNvPr id="8" name="Rectangle 7"/>
          <p:cNvSpPr/>
          <p:nvPr/>
        </p:nvSpPr>
        <p:spPr>
          <a:xfrm>
            <a:off x="0" y="2192303"/>
            <a:ext cx="13004800" cy="2743199"/>
          </a:xfrm>
          <a:prstGeom prst="rect">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lIns="130019" tIns="65010" rIns="130019" bIns="65010" anchor="ctr"/>
          <a:lstStyle/>
          <a:p>
            <a:pPr algn="ctr"/>
            <a:endParaRPr lang="en-US" sz="5800" dirty="0">
              <a:solidFill>
                <a:schemeClr val="bg1"/>
              </a:solidFill>
              <a:ea typeface="Arial" charset="0"/>
            </a:endParaRPr>
          </a:p>
        </p:txBody>
      </p:sp>
    </p:spTree>
    <p:extLst>
      <p:ext uri="{BB962C8B-B14F-4D97-AF65-F5344CB8AC3E}">
        <p14:creationId xmlns:p14="http://schemas.microsoft.com/office/powerpoint/2010/main" val="2120776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650240" y="9040149"/>
            <a:ext cx="10662906" cy="519289"/>
          </a:xfrm>
        </p:spPr>
        <p:txBody>
          <a:bodyPr/>
          <a:lstStyle>
            <a:lvl1pPr algn="l">
              <a:defRPr/>
            </a:lvl1pPr>
          </a:lstStyle>
          <a:p>
            <a:endParaRPr lang="en-US" dirty="0"/>
          </a:p>
        </p:txBody>
      </p:sp>
      <p:sp>
        <p:nvSpPr>
          <p:cNvPr id="7" name="Rectangle 6"/>
          <p:cNvSpPr/>
          <p:nvPr/>
        </p:nvSpPr>
        <p:spPr>
          <a:xfrm>
            <a:off x="0" y="426727"/>
            <a:ext cx="13004800" cy="1040835"/>
          </a:xfrm>
          <a:prstGeom prst="rect">
            <a:avLst/>
          </a:prstGeom>
          <a:solidFill>
            <a:srgbClr val="FF0000"/>
          </a:solidFill>
          <a:ln/>
        </p:spPr>
        <p:style>
          <a:lnRef idx="1">
            <a:schemeClr val="accent2"/>
          </a:lnRef>
          <a:fillRef idx="3">
            <a:schemeClr val="accent2"/>
          </a:fillRef>
          <a:effectRef idx="2">
            <a:schemeClr val="accent2"/>
          </a:effectRef>
          <a:fontRef idx="minor">
            <a:schemeClr val="lt1"/>
          </a:fontRef>
        </p:style>
        <p:txBody>
          <a:bodyPr lIns="130019" tIns="65010" rIns="130019" bIns="65010" anchor="ctr"/>
          <a:lstStyle/>
          <a:p>
            <a:pPr algn="ctr" fontAlgn="auto">
              <a:spcBef>
                <a:spcPts val="0"/>
              </a:spcBef>
              <a:spcAft>
                <a:spcPts val="0"/>
              </a:spcAft>
              <a:defRPr/>
            </a:pPr>
            <a:endParaRPr lang="en-US" sz="3700" b="1" i="1" dirty="0">
              <a:solidFill>
                <a:schemeClr val="bg1"/>
              </a:solidFill>
              <a:latin typeface="Arial Black"/>
              <a:ea typeface="Arial" charset="0"/>
              <a:cs typeface="Arial Black"/>
            </a:endParaRPr>
          </a:p>
        </p:txBody>
      </p:sp>
      <p:sp>
        <p:nvSpPr>
          <p:cNvPr id="2" name="Title 1"/>
          <p:cNvSpPr>
            <a:spLocks noGrp="1"/>
          </p:cNvSpPr>
          <p:nvPr>
            <p:ph type="title"/>
          </p:nvPr>
        </p:nvSpPr>
        <p:spPr>
          <a:xfrm>
            <a:off x="0" y="426727"/>
            <a:ext cx="13004800" cy="1040835"/>
          </a:xfrm>
        </p:spPr>
        <p:txBody>
          <a:bodyPr>
            <a:noAutofit/>
          </a:bodyPr>
          <a:lstStyle>
            <a:lvl1pPr>
              <a:defRPr sz="3700" i="1" baseline="0">
                <a:solidFill>
                  <a:schemeClr val="bg1"/>
                </a:solidFill>
                <a:latin typeface="Arial Black"/>
                <a:cs typeface="Arial Black"/>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8" name="Group 7"/>
          <p:cNvGrpSpPr/>
          <p:nvPr/>
        </p:nvGrpSpPr>
        <p:grpSpPr>
          <a:xfrm>
            <a:off x="5012992" y="8983699"/>
            <a:ext cx="7991811" cy="772160"/>
            <a:chOff x="3524759" y="6316663"/>
            <a:chExt cx="5619242" cy="542925"/>
          </a:xfrm>
        </p:grpSpPr>
        <p:pic>
          <p:nvPicPr>
            <p:cNvPr id="9" name="Picture 43" descr="Unknown"/>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8636000" y="6402388"/>
              <a:ext cx="457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0" name="Straight Connector 9"/>
            <p:cNvCxnSpPr/>
            <p:nvPr userDrawn="1"/>
          </p:nvCxnSpPr>
          <p:spPr>
            <a:xfrm flipV="1">
              <a:off x="3524759" y="6316663"/>
              <a:ext cx="5619242" cy="25400"/>
            </a:xfrm>
            <a:prstGeom prst="line">
              <a:avLst/>
            </a:prstGeom>
            <a:ln w="38100" cap="flat" cmpd="sng">
              <a:solidFill>
                <a:srgbClr val="FF2929"/>
              </a:solidFill>
              <a:round/>
              <a:headEnd type="oval"/>
              <a:tailEnd type="none"/>
            </a:ln>
          </p:spPr>
          <p:style>
            <a:lnRef idx="2">
              <a:schemeClr val="accent1"/>
            </a:lnRef>
            <a:fillRef idx="0">
              <a:schemeClr val="accent1"/>
            </a:fillRef>
            <a:effectRef idx="1">
              <a:schemeClr val="accent1"/>
            </a:effectRef>
            <a:fontRef idx="minor">
              <a:schemeClr val="tx1"/>
            </a:fontRef>
          </p:style>
        </p:cxnSp>
        <p:pic>
          <p:nvPicPr>
            <p:cNvPr id="11" name="Picture 10" descr="TUM_IAS_MS_farbig_RGB.jp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954556" y="6373295"/>
              <a:ext cx="671291" cy="484705"/>
            </a:xfrm>
            <a:prstGeom prst="rect">
              <a:avLst/>
            </a:prstGeom>
          </p:spPr>
        </p:pic>
      </p:grpSp>
      <p:sp>
        <p:nvSpPr>
          <p:cNvPr id="12" name="Rectangle 11"/>
          <p:cNvSpPr/>
          <p:nvPr/>
        </p:nvSpPr>
        <p:spPr>
          <a:xfrm>
            <a:off x="0" y="426727"/>
            <a:ext cx="13004800" cy="1040835"/>
          </a:xfrm>
          <a:prstGeom prst="rect">
            <a:avLst/>
          </a:prstGeom>
          <a:solidFill>
            <a:srgbClr val="FF0000"/>
          </a:solidFill>
          <a:ln/>
        </p:spPr>
        <p:style>
          <a:lnRef idx="1">
            <a:schemeClr val="accent2"/>
          </a:lnRef>
          <a:fillRef idx="3">
            <a:schemeClr val="accent2"/>
          </a:fillRef>
          <a:effectRef idx="2">
            <a:schemeClr val="accent2"/>
          </a:effectRef>
          <a:fontRef idx="minor">
            <a:schemeClr val="lt1"/>
          </a:fontRef>
        </p:style>
        <p:txBody>
          <a:bodyPr lIns="130019" tIns="65010" rIns="130019" bIns="65010" anchor="ctr"/>
          <a:lstStyle/>
          <a:p>
            <a:pPr algn="ctr" fontAlgn="auto">
              <a:spcBef>
                <a:spcPts val="0"/>
              </a:spcBef>
              <a:spcAft>
                <a:spcPts val="0"/>
              </a:spcAft>
              <a:defRPr/>
            </a:pPr>
            <a:endParaRPr lang="en-US" sz="3700" b="1" i="1" dirty="0">
              <a:solidFill>
                <a:schemeClr val="bg1"/>
              </a:solidFill>
              <a:latin typeface="Arial Black"/>
              <a:ea typeface="Arial" charset="0"/>
              <a:cs typeface="Arial Black"/>
            </a:endParaRPr>
          </a:p>
        </p:txBody>
      </p:sp>
      <p:grpSp>
        <p:nvGrpSpPr>
          <p:cNvPr id="13" name="Group 12"/>
          <p:cNvGrpSpPr/>
          <p:nvPr/>
        </p:nvGrpSpPr>
        <p:grpSpPr>
          <a:xfrm>
            <a:off x="5012992" y="8983699"/>
            <a:ext cx="7991811" cy="772160"/>
            <a:chOff x="3524759" y="6316663"/>
            <a:chExt cx="5619242" cy="542925"/>
          </a:xfrm>
        </p:grpSpPr>
        <p:pic>
          <p:nvPicPr>
            <p:cNvPr id="14" name="Picture 43" descr="Unknown"/>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8636000" y="6402388"/>
              <a:ext cx="457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5" name="Straight Connector 14"/>
            <p:cNvCxnSpPr/>
            <p:nvPr userDrawn="1"/>
          </p:nvCxnSpPr>
          <p:spPr>
            <a:xfrm flipV="1">
              <a:off x="3524759" y="6316663"/>
              <a:ext cx="5619242" cy="25400"/>
            </a:xfrm>
            <a:prstGeom prst="line">
              <a:avLst/>
            </a:prstGeom>
            <a:ln w="38100" cap="flat" cmpd="sng">
              <a:solidFill>
                <a:srgbClr val="FF2929"/>
              </a:solidFill>
              <a:round/>
              <a:headEnd type="oval"/>
              <a:tailEnd type="none"/>
            </a:ln>
          </p:spPr>
          <p:style>
            <a:lnRef idx="2">
              <a:schemeClr val="accent1"/>
            </a:lnRef>
            <a:fillRef idx="0">
              <a:schemeClr val="accent1"/>
            </a:fillRef>
            <a:effectRef idx="1">
              <a:schemeClr val="accent1"/>
            </a:effectRef>
            <a:fontRef idx="minor">
              <a:schemeClr val="tx1"/>
            </a:fontRef>
          </p:style>
        </p:cxnSp>
        <p:pic>
          <p:nvPicPr>
            <p:cNvPr id="16" name="Picture 15" descr="TUM_IAS_MS_farbig_RGB.jp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954556" y="6373295"/>
              <a:ext cx="671291" cy="484705"/>
            </a:xfrm>
            <a:prstGeom prst="rect">
              <a:avLst/>
            </a:prstGeom>
          </p:spPr>
        </p:pic>
      </p:grpSp>
    </p:spTree>
    <p:extLst>
      <p:ext uri="{BB962C8B-B14F-4D97-AF65-F5344CB8AC3E}">
        <p14:creationId xmlns:p14="http://schemas.microsoft.com/office/powerpoint/2010/main" val="2799082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290" y="6267598"/>
            <a:ext cx="11054080" cy="1937173"/>
          </a:xfrm>
        </p:spPr>
        <p:txBody>
          <a:bodyPr anchor="t"/>
          <a:lstStyle>
            <a:lvl1pPr algn="l">
              <a:defRPr sz="5700" b="1" cap="all"/>
            </a:lvl1pPr>
          </a:lstStyle>
          <a:p>
            <a:r>
              <a:rPr lang="en-US" smtClean="0"/>
              <a:t>Click to edit Master title style</a:t>
            </a:r>
            <a:endParaRPr lang="en-US"/>
          </a:p>
        </p:txBody>
      </p:sp>
      <p:sp>
        <p:nvSpPr>
          <p:cNvPr id="3" name="Text Placeholder 2"/>
          <p:cNvSpPr>
            <a:spLocks noGrp="1"/>
          </p:cNvSpPr>
          <p:nvPr>
            <p:ph type="body" idx="1"/>
          </p:nvPr>
        </p:nvSpPr>
        <p:spPr>
          <a:xfrm>
            <a:off x="1027290" y="4133998"/>
            <a:ext cx="11054080" cy="2133599"/>
          </a:xfrm>
        </p:spPr>
        <p:txBody>
          <a:bodyPr anchor="b"/>
          <a:lstStyle>
            <a:lvl1pPr marL="0" indent="0">
              <a:buNone/>
              <a:defRPr sz="2800">
                <a:solidFill>
                  <a:schemeClr val="tx1">
                    <a:tint val="75000"/>
                  </a:schemeClr>
                </a:solidFill>
              </a:defRPr>
            </a:lvl1pPr>
            <a:lvl2pPr marL="650096" indent="0">
              <a:buNone/>
              <a:defRPr sz="2600">
                <a:solidFill>
                  <a:schemeClr val="tx1">
                    <a:tint val="75000"/>
                  </a:schemeClr>
                </a:solidFill>
              </a:defRPr>
            </a:lvl2pPr>
            <a:lvl3pPr marL="1300192" indent="0">
              <a:buNone/>
              <a:defRPr sz="2300">
                <a:solidFill>
                  <a:schemeClr val="tx1">
                    <a:tint val="75000"/>
                  </a:schemeClr>
                </a:solidFill>
              </a:defRPr>
            </a:lvl3pPr>
            <a:lvl4pPr marL="1950291" indent="0">
              <a:buNone/>
              <a:defRPr sz="2000">
                <a:solidFill>
                  <a:schemeClr val="tx1">
                    <a:tint val="75000"/>
                  </a:schemeClr>
                </a:solidFill>
              </a:defRPr>
            </a:lvl4pPr>
            <a:lvl5pPr marL="2600387" indent="0">
              <a:buNone/>
              <a:defRPr sz="2000">
                <a:solidFill>
                  <a:schemeClr val="tx1">
                    <a:tint val="75000"/>
                  </a:schemeClr>
                </a:solidFill>
              </a:defRPr>
            </a:lvl5pPr>
            <a:lvl6pPr marL="3250484" indent="0">
              <a:buNone/>
              <a:defRPr sz="2000">
                <a:solidFill>
                  <a:schemeClr val="tx1">
                    <a:tint val="75000"/>
                  </a:schemeClr>
                </a:solidFill>
              </a:defRPr>
            </a:lvl6pPr>
            <a:lvl7pPr marL="3900583" indent="0">
              <a:buNone/>
              <a:defRPr sz="2000">
                <a:solidFill>
                  <a:schemeClr val="tx1">
                    <a:tint val="75000"/>
                  </a:schemeClr>
                </a:solidFill>
              </a:defRPr>
            </a:lvl7pPr>
            <a:lvl8pPr marL="4550676" indent="0">
              <a:buNone/>
              <a:defRPr sz="2000">
                <a:solidFill>
                  <a:schemeClr val="tx1">
                    <a:tint val="75000"/>
                  </a:schemeClr>
                </a:solidFill>
              </a:defRPr>
            </a:lvl8pPr>
            <a:lvl9pPr marL="5200775" indent="0">
              <a:buNone/>
              <a:defRPr sz="20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E09660-F0EA-0047-9A7F-6BE209B2D836}" type="slidenum">
              <a:rPr lang="en-US" smtClean="0"/>
              <a:t>‹#›</a:t>
            </a:fld>
            <a:endParaRPr lang="en-US"/>
          </a:p>
        </p:txBody>
      </p:sp>
    </p:spTree>
    <p:extLst>
      <p:ext uri="{BB962C8B-B14F-4D97-AF65-F5344CB8AC3E}">
        <p14:creationId xmlns:p14="http://schemas.microsoft.com/office/powerpoint/2010/main" val="576770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50240" y="2275846"/>
            <a:ext cx="5743787" cy="6436925"/>
          </a:xfrm>
        </p:spPr>
        <p:txBody>
          <a:bodyPr/>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610773" y="2275846"/>
            <a:ext cx="5743787" cy="6436925"/>
          </a:xfrm>
        </p:spPr>
        <p:txBody>
          <a:bodyPr/>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8" name="Group 7"/>
          <p:cNvGrpSpPr/>
          <p:nvPr/>
        </p:nvGrpSpPr>
        <p:grpSpPr>
          <a:xfrm>
            <a:off x="5012992" y="8983699"/>
            <a:ext cx="7991811" cy="772160"/>
            <a:chOff x="3524759" y="6316663"/>
            <a:chExt cx="5619242" cy="542925"/>
          </a:xfrm>
        </p:grpSpPr>
        <p:pic>
          <p:nvPicPr>
            <p:cNvPr id="9" name="Picture 43" descr="Unknown"/>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8636000" y="6402388"/>
              <a:ext cx="457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0" name="Straight Connector 9"/>
            <p:cNvCxnSpPr/>
            <p:nvPr userDrawn="1"/>
          </p:nvCxnSpPr>
          <p:spPr>
            <a:xfrm flipV="1">
              <a:off x="3524759" y="6316663"/>
              <a:ext cx="5619242" cy="25400"/>
            </a:xfrm>
            <a:prstGeom prst="line">
              <a:avLst/>
            </a:prstGeom>
            <a:ln w="38100" cap="flat" cmpd="sng">
              <a:solidFill>
                <a:srgbClr val="FF2929"/>
              </a:solidFill>
              <a:round/>
              <a:headEnd type="oval"/>
              <a:tailEnd type="none"/>
            </a:ln>
          </p:spPr>
          <p:style>
            <a:lnRef idx="2">
              <a:schemeClr val="accent1"/>
            </a:lnRef>
            <a:fillRef idx="0">
              <a:schemeClr val="accent1"/>
            </a:fillRef>
            <a:effectRef idx="1">
              <a:schemeClr val="accent1"/>
            </a:effectRef>
            <a:fontRef idx="minor">
              <a:schemeClr val="tx1"/>
            </a:fontRef>
          </p:style>
        </p:cxnSp>
        <p:pic>
          <p:nvPicPr>
            <p:cNvPr id="11" name="Picture 10" descr="TUM_IAS_MS_farbig_RGB.jp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954556" y="6373295"/>
              <a:ext cx="671291" cy="484705"/>
            </a:xfrm>
            <a:prstGeom prst="rect">
              <a:avLst/>
            </a:prstGeom>
          </p:spPr>
        </p:pic>
      </p:grpSp>
      <p:sp>
        <p:nvSpPr>
          <p:cNvPr id="12" name="Rectangle 11"/>
          <p:cNvSpPr/>
          <p:nvPr/>
        </p:nvSpPr>
        <p:spPr>
          <a:xfrm>
            <a:off x="0" y="426727"/>
            <a:ext cx="13004800" cy="1040835"/>
          </a:xfrm>
          <a:prstGeom prst="rect">
            <a:avLst/>
          </a:prstGeom>
          <a:solidFill>
            <a:srgbClr val="FF0000"/>
          </a:solidFill>
          <a:ln/>
        </p:spPr>
        <p:style>
          <a:lnRef idx="1">
            <a:schemeClr val="accent2"/>
          </a:lnRef>
          <a:fillRef idx="3">
            <a:schemeClr val="accent2"/>
          </a:fillRef>
          <a:effectRef idx="2">
            <a:schemeClr val="accent2"/>
          </a:effectRef>
          <a:fontRef idx="minor">
            <a:schemeClr val="lt1"/>
          </a:fontRef>
        </p:style>
        <p:txBody>
          <a:bodyPr lIns="130019" tIns="65010" rIns="130019" bIns="65010" anchor="ctr"/>
          <a:lstStyle/>
          <a:p>
            <a:pPr algn="ctr" fontAlgn="auto">
              <a:spcBef>
                <a:spcPts val="0"/>
              </a:spcBef>
              <a:spcAft>
                <a:spcPts val="0"/>
              </a:spcAft>
              <a:defRPr/>
            </a:pPr>
            <a:endParaRPr lang="en-US" sz="3700" b="1" i="1" dirty="0">
              <a:solidFill>
                <a:schemeClr val="bg1"/>
              </a:solidFill>
              <a:latin typeface="Arial Black"/>
              <a:ea typeface="Arial" charset="0"/>
              <a:cs typeface="Arial Black"/>
            </a:endParaRPr>
          </a:p>
        </p:txBody>
      </p:sp>
      <p:sp>
        <p:nvSpPr>
          <p:cNvPr id="13" name="Title 1"/>
          <p:cNvSpPr>
            <a:spLocks noGrp="1"/>
          </p:cNvSpPr>
          <p:nvPr>
            <p:ph type="title"/>
          </p:nvPr>
        </p:nvSpPr>
        <p:spPr>
          <a:xfrm>
            <a:off x="-1" y="426727"/>
            <a:ext cx="13004801" cy="1040835"/>
          </a:xfrm>
        </p:spPr>
        <p:txBody>
          <a:bodyPr>
            <a:noAutofit/>
          </a:bodyPr>
          <a:lstStyle>
            <a:lvl1pPr>
              <a:defRPr sz="3700" i="1" baseline="0">
                <a:solidFill>
                  <a:schemeClr val="bg1"/>
                </a:solidFill>
                <a:latin typeface="Arial Black"/>
                <a:cs typeface="Arial Black"/>
              </a:defRPr>
            </a:lvl1pPr>
          </a:lstStyle>
          <a:p>
            <a:r>
              <a:rPr lang="en-US" smtClean="0"/>
              <a:t>Click to edit Master title style</a:t>
            </a:r>
            <a:endParaRPr lang="en-US" dirty="0"/>
          </a:p>
        </p:txBody>
      </p:sp>
      <p:sp>
        <p:nvSpPr>
          <p:cNvPr id="15" name="Footer Placeholder 4"/>
          <p:cNvSpPr>
            <a:spLocks noGrp="1"/>
          </p:cNvSpPr>
          <p:nvPr>
            <p:ph type="ftr" sz="quarter" idx="11"/>
          </p:nvPr>
        </p:nvSpPr>
        <p:spPr>
          <a:xfrm>
            <a:off x="650240" y="9040149"/>
            <a:ext cx="10662906" cy="519289"/>
          </a:xfrm>
        </p:spPr>
        <p:txBody>
          <a:bodyPr/>
          <a:lstStyle>
            <a:lvl1pPr algn="l">
              <a:defRPr/>
            </a:lvl1pPr>
          </a:lstStyle>
          <a:p>
            <a:endParaRPr lang="en-US"/>
          </a:p>
        </p:txBody>
      </p:sp>
      <p:grpSp>
        <p:nvGrpSpPr>
          <p:cNvPr id="14" name="Group 13"/>
          <p:cNvGrpSpPr/>
          <p:nvPr/>
        </p:nvGrpSpPr>
        <p:grpSpPr>
          <a:xfrm>
            <a:off x="5012992" y="8983699"/>
            <a:ext cx="7991811" cy="772160"/>
            <a:chOff x="3524759" y="6316663"/>
            <a:chExt cx="5619242" cy="542925"/>
          </a:xfrm>
        </p:grpSpPr>
        <p:pic>
          <p:nvPicPr>
            <p:cNvPr id="16" name="Picture 43" descr="Unknown"/>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8636000" y="6402388"/>
              <a:ext cx="457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7" name="Straight Connector 16"/>
            <p:cNvCxnSpPr/>
            <p:nvPr userDrawn="1"/>
          </p:nvCxnSpPr>
          <p:spPr>
            <a:xfrm flipV="1">
              <a:off x="3524759" y="6316663"/>
              <a:ext cx="5619242" cy="25400"/>
            </a:xfrm>
            <a:prstGeom prst="line">
              <a:avLst/>
            </a:prstGeom>
            <a:ln w="38100" cap="flat" cmpd="sng">
              <a:solidFill>
                <a:srgbClr val="FF2929"/>
              </a:solidFill>
              <a:round/>
              <a:headEnd type="oval"/>
              <a:tailEnd type="none"/>
            </a:ln>
          </p:spPr>
          <p:style>
            <a:lnRef idx="2">
              <a:schemeClr val="accent1"/>
            </a:lnRef>
            <a:fillRef idx="0">
              <a:schemeClr val="accent1"/>
            </a:fillRef>
            <a:effectRef idx="1">
              <a:schemeClr val="accent1"/>
            </a:effectRef>
            <a:fontRef idx="minor">
              <a:schemeClr val="tx1"/>
            </a:fontRef>
          </p:style>
        </p:cxnSp>
        <p:pic>
          <p:nvPicPr>
            <p:cNvPr id="18" name="Picture 17" descr="TUM_IAS_MS_farbig_RGB.jp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954556" y="6373295"/>
              <a:ext cx="671291" cy="484705"/>
            </a:xfrm>
            <a:prstGeom prst="rect">
              <a:avLst/>
            </a:prstGeom>
          </p:spPr>
        </p:pic>
      </p:grpSp>
      <p:sp>
        <p:nvSpPr>
          <p:cNvPr id="19" name="Rectangle 18"/>
          <p:cNvSpPr/>
          <p:nvPr/>
        </p:nvSpPr>
        <p:spPr>
          <a:xfrm>
            <a:off x="0" y="426727"/>
            <a:ext cx="13004800" cy="1040835"/>
          </a:xfrm>
          <a:prstGeom prst="rect">
            <a:avLst/>
          </a:prstGeom>
          <a:solidFill>
            <a:srgbClr val="FF0000"/>
          </a:solidFill>
          <a:ln/>
        </p:spPr>
        <p:style>
          <a:lnRef idx="1">
            <a:schemeClr val="accent2"/>
          </a:lnRef>
          <a:fillRef idx="3">
            <a:schemeClr val="accent2"/>
          </a:fillRef>
          <a:effectRef idx="2">
            <a:schemeClr val="accent2"/>
          </a:effectRef>
          <a:fontRef idx="minor">
            <a:schemeClr val="lt1"/>
          </a:fontRef>
        </p:style>
        <p:txBody>
          <a:bodyPr lIns="130019" tIns="65010" rIns="130019" bIns="65010" anchor="ctr"/>
          <a:lstStyle/>
          <a:p>
            <a:pPr algn="ctr" fontAlgn="auto">
              <a:spcBef>
                <a:spcPts val="0"/>
              </a:spcBef>
              <a:spcAft>
                <a:spcPts val="0"/>
              </a:spcAft>
              <a:defRPr/>
            </a:pPr>
            <a:endParaRPr lang="en-US" sz="3700" b="1" i="1" dirty="0">
              <a:solidFill>
                <a:schemeClr val="bg1"/>
              </a:solidFill>
              <a:latin typeface="Arial Black"/>
              <a:ea typeface="Arial" charset="0"/>
              <a:cs typeface="Arial Black"/>
            </a:endParaRPr>
          </a:p>
        </p:txBody>
      </p:sp>
    </p:spTree>
    <p:extLst>
      <p:ext uri="{BB962C8B-B14F-4D97-AF65-F5344CB8AC3E}">
        <p14:creationId xmlns:p14="http://schemas.microsoft.com/office/powerpoint/2010/main" val="869666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50240" y="2183272"/>
            <a:ext cx="5746045" cy="909884"/>
          </a:xfrm>
        </p:spPr>
        <p:txBody>
          <a:bodyPr anchor="b"/>
          <a:lstStyle>
            <a:lvl1pPr marL="0" indent="0">
              <a:buNone/>
              <a:defRPr sz="3400" b="1"/>
            </a:lvl1pPr>
            <a:lvl2pPr marL="650096" indent="0">
              <a:buNone/>
              <a:defRPr sz="2800" b="1"/>
            </a:lvl2pPr>
            <a:lvl3pPr marL="1300192" indent="0">
              <a:buNone/>
              <a:defRPr sz="2600" b="1"/>
            </a:lvl3pPr>
            <a:lvl4pPr marL="1950291" indent="0">
              <a:buNone/>
              <a:defRPr sz="2300" b="1"/>
            </a:lvl4pPr>
            <a:lvl5pPr marL="2600387" indent="0">
              <a:buNone/>
              <a:defRPr sz="2300" b="1"/>
            </a:lvl5pPr>
            <a:lvl6pPr marL="3250484" indent="0">
              <a:buNone/>
              <a:defRPr sz="2300" b="1"/>
            </a:lvl6pPr>
            <a:lvl7pPr marL="3900583" indent="0">
              <a:buNone/>
              <a:defRPr sz="2300" b="1"/>
            </a:lvl7pPr>
            <a:lvl8pPr marL="4550676" indent="0">
              <a:buNone/>
              <a:defRPr sz="2300" b="1"/>
            </a:lvl8pPr>
            <a:lvl9pPr marL="5200775" indent="0">
              <a:buNone/>
              <a:defRPr sz="2300" b="1"/>
            </a:lvl9pPr>
          </a:lstStyle>
          <a:p>
            <a:pPr lvl="0"/>
            <a:r>
              <a:rPr lang="en-US" smtClean="0"/>
              <a:t>Click to edit Master text styles</a:t>
            </a:r>
          </a:p>
        </p:txBody>
      </p:sp>
      <p:sp>
        <p:nvSpPr>
          <p:cNvPr id="4" name="Content Placeholder 3"/>
          <p:cNvSpPr>
            <a:spLocks noGrp="1"/>
          </p:cNvSpPr>
          <p:nvPr>
            <p:ph sz="half" idx="2"/>
          </p:nvPr>
        </p:nvSpPr>
        <p:spPr>
          <a:xfrm>
            <a:off x="650240" y="3093155"/>
            <a:ext cx="5746045" cy="5619610"/>
          </a:xfrm>
        </p:spPr>
        <p:txBody>
          <a:bodyPr/>
          <a:lstStyle>
            <a:lvl1pPr>
              <a:defRPr sz="3400"/>
            </a:lvl1pPr>
            <a:lvl2pPr>
              <a:defRPr sz="28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6260" y="2183272"/>
            <a:ext cx="5748302" cy="909884"/>
          </a:xfrm>
        </p:spPr>
        <p:txBody>
          <a:bodyPr anchor="b"/>
          <a:lstStyle>
            <a:lvl1pPr marL="0" indent="0">
              <a:buNone/>
              <a:defRPr sz="3400" b="1"/>
            </a:lvl1pPr>
            <a:lvl2pPr marL="650096" indent="0">
              <a:buNone/>
              <a:defRPr sz="2800" b="1"/>
            </a:lvl2pPr>
            <a:lvl3pPr marL="1300192" indent="0">
              <a:buNone/>
              <a:defRPr sz="2600" b="1"/>
            </a:lvl3pPr>
            <a:lvl4pPr marL="1950291" indent="0">
              <a:buNone/>
              <a:defRPr sz="2300" b="1"/>
            </a:lvl4pPr>
            <a:lvl5pPr marL="2600387" indent="0">
              <a:buNone/>
              <a:defRPr sz="2300" b="1"/>
            </a:lvl5pPr>
            <a:lvl6pPr marL="3250484" indent="0">
              <a:buNone/>
              <a:defRPr sz="2300" b="1"/>
            </a:lvl6pPr>
            <a:lvl7pPr marL="3900583" indent="0">
              <a:buNone/>
              <a:defRPr sz="2300" b="1"/>
            </a:lvl7pPr>
            <a:lvl8pPr marL="4550676" indent="0">
              <a:buNone/>
              <a:defRPr sz="2300" b="1"/>
            </a:lvl8pPr>
            <a:lvl9pPr marL="5200775" indent="0">
              <a:buNone/>
              <a:defRPr sz="2300" b="1"/>
            </a:lvl9pPr>
          </a:lstStyle>
          <a:p>
            <a:pPr lvl="0"/>
            <a:r>
              <a:rPr lang="en-US" smtClean="0"/>
              <a:t>Click to edit Master text styles</a:t>
            </a:r>
          </a:p>
        </p:txBody>
      </p:sp>
      <p:sp>
        <p:nvSpPr>
          <p:cNvPr id="6" name="Content Placeholder 5"/>
          <p:cNvSpPr>
            <a:spLocks noGrp="1"/>
          </p:cNvSpPr>
          <p:nvPr>
            <p:ph sz="quarter" idx="4"/>
          </p:nvPr>
        </p:nvSpPr>
        <p:spPr>
          <a:xfrm>
            <a:off x="6606260" y="3093155"/>
            <a:ext cx="5748302" cy="5619610"/>
          </a:xfrm>
        </p:spPr>
        <p:txBody>
          <a:bodyPr/>
          <a:lstStyle>
            <a:lvl1pPr>
              <a:defRPr sz="3400"/>
            </a:lvl1pPr>
            <a:lvl2pPr>
              <a:defRPr sz="28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10" name="Group 9"/>
          <p:cNvGrpSpPr/>
          <p:nvPr/>
        </p:nvGrpSpPr>
        <p:grpSpPr>
          <a:xfrm>
            <a:off x="5012992" y="8983699"/>
            <a:ext cx="7991811" cy="772160"/>
            <a:chOff x="3524759" y="6316663"/>
            <a:chExt cx="5619242" cy="542925"/>
          </a:xfrm>
        </p:grpSpPr>
        <p:pic>
          <p:nvPicPr>
            <p:cNvPr id="11" name="Picture 43" descr="Unknown"/>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8636000" y="6402388"/>
              <a:ext cx="457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2" name="Straight Connector 11"/>
            <p:cNvCxnSpPr/>
            <p:nvPr userDrawn="1"/>
          </p:nvCxnSpPr>
          <p:spPr>
            <a:xfrm flipV="1">
              <a:off x="3524759" y="6316663"/>
              <a:ext cx="5619242" cy="25400"/>
            </a:xfrm>
            <a:prstGeom prst="line">
              <a:avLst/>
            </a:prstGeom>
            <a:ln w="38100" cap="flat" cmpd="sng">
              <a:solidFill>
                <a:srgbClr val="FF2929"/>
              </a:solidFill>
              <a:round/>
              <a:headEnd type="oval"/>
              <a:tailEnd type="none"/>
            </a:ln>
          </p:spPr>
          <p:style>
            <a:lnRef idx="2">
              <a:schemeClr val="accent1"/>
            </a:lnRef>
            <a:fillRef idx="0">
              <a:schemeClr val="accent1"/>
            </a:fillRef>
            <a:effectRef idx="1">
              <a:schemeClr val="accent1"/>
            </a:effectRef>
            <a:fontRef idx="minor">
              <a:schemeClr val="tx1"/>
            </a:fontRef>
          </p:style>
        </p:cxnSp>
        <p:pic>
          <p:nvPicPr>
            <p:cNvPr id="13" name="Picture 12" descr="TUM_IAS_MS_farbig_RGB.jp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954556" y="6373295"/>
              <a:ext cx="671291" cy="484705"/>
            </a:xfrm>
            <a:prstGeom prst="rect">
              <a:avLst/>
            </a:prstGeom>
          </p:spPr>
        </p:pic>
      </p:grpSp>
      <p:sp>
        <p:nvSpPr>
          <p:cNvPr id="14" name="Rectangle 13"/>
          <p:cNvSpPr/>
          <p:nvPr/>
        </p:nvSpPr>
        <p:spPr>
          <a:xfrm>
            <a:off x="0" y="426727"/>
            <a:ext cx="13004800" cy="1040835"/>
          </a:xfrm>
          <a:prstGeom prst="rect">
            <a:avLst/>
          </a:prstGeom>
          <a:solidFill>
            <a:srgbClr val="FF0000"/>
          </a:solidFill>
          <a:ln/>
        </p:spPr>
        <p:style>
          <a:lnRef idx="1">
            <a:schemeClr val="accent2"/>
          </a:lnRef>
          <a:fillRef idx="3">
            <a:schemeClr val="accent2"/>
          </a:fillRef>
          <a:effectRef idx="2">
            <a:schemeClr val="accent2"/>
          </a:effectRef>
          <a:fontRef idx="minor">
            <a:schemeClr val="lt1"/>
          </a:fontRef>
        </p:style>
        <p:txBody>
          <a:bodyPr lIns="130019" tIns="65010" rIns="130019" bIns="65010" anchor="ctr"/>
          <a:lstStyle/>
          <a:p>
            <a:pPr algn="ctr" fontAlgn="auto">
              <a:spcBef>
                <a:spcPts val="0"/>
              </a:spcBef>
              <a:spcAft>
                <a:spcPts val="0"/>
              </a:spcAft>
              <a:defRPr/>
            </a:pPr>
            <a:endParaRPr lang="en-US" sz="3700" b="1" i="1" dirty="0">
              <a:solidFill>
                <a:schemeClr val="bg1"/>
              </a:solidFill>
              <a:latin typeface="Arial Black"/>
              <a:ea typeface="Arial" charset="0"/>
              <a:cs typeface="Arial Black"/>
            </a:endParaRPr>
          </a:p>
        </p:txBody>
      </p:sp>
      <p:sp>
        <p:nvSpPr>
          <p:cNvPr id="15" name="Title 1"/>
          <p:cNvSpPr>
            <a:spLocks noGrp="1"/>
          </p:cNvSpPr>
          <p:nvPr>
            <p:ph type="title"/>
          </p:nvPr>
        </p:nvSpPr>
        <p:spPr>
          <a:xfrm>
            <a:off x="5" y="426727"/>
            <a:ext cx="13002543" cy="1040835"/>
          </a:xfrm>
        </p:spPr>
        <p:txBody>
          <a:bodyPr>
            <a:noAutofit/>
          </a:bodyPr>
          <a:lstStyle>
            <a:lvl1pPr>
              <a:defRPr sz="3700" i="1" baseline="0">
                <a:solidFill>
                  <a:schemeClr val="bg1"/>
                </a:solidFill>
                <a:latin typeface="Arial Black"/>
                <a:cs typeface="Arial Black"/>
              </a:defRPr>
            </a:lvl1pPr>
          </a:lstStyle>
          <a:p>
            <a:r>
              <a:rPr lang="en-US" smtClean="0"/>
              <a:t>Click to edit Master title style</a:t>
            </a:r>
            <a:endParaRPr lang="en-US" dirty="0"/>
          </a:p>
        </p:txBody>
      </p:sp>
      <p:sp>
        <p:nvSpPr>
          <p:cNvPr id="17" name="Footer Placeholder 4"/>
          <p:cNvSpPr>
            <a:spLocks noGrp="1"/>
          </p:cNvSpPr>
          <p:nvPr>
            <p:ph type="ftr" sz="quarter" idx="11"/>
          </p:nvPr>
        </p:nvSpPr>
        <p:spPr>
          <a:xfrm>
            <a:off x="650240" y="9040149"/>
            <a:ext cx="10662906" cy="519289"/>
          </a:xfrm>
        </p:spPr>
        <p:txBody>
          <a:bodyPr/>
          <a:lstStyle>
            <a:lvl1pPr algn="l">
              <a:defRPr/>
            </a:lvl1pPr>
          </a:lstStyle>
          <a:p>
            <a:endParaRPr lang="en-US"/>
          </a:p>
        </p:txBody>
      </p:sp>
      <p:grpSp>
        <p:nvGrpSpPr>
          <p:cNvPr id="16" name="Group 15"/>
          <p:cNvGrpSpPr/>
          <p:nvPr/>
        </p:nvGrpSpPr>
        <p:grpSpPr>
          <a:xfrm>
            <a:off x="5012992" y="8983699"/>
            <a:ext cx="7991811" cy="772160"/>
            <a:chOff x="3524759" y="6316663"/>
            <a:chExt cx="5619242" cy="542925"/>
          </a:xfrm>
        </p:grpSpPr>
        <p:pic>
          <p:nvPicPr>
            <p:cNvPr id="18" name="Picture 43" descr="Unknown"/>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8636000" y="6402388"/>
              <a:ext cx="457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9" name="Straight Connector 18"/>
            <p:cNvCxnSpPr/>
            <p:nvPr userDrawn="1"/>
          </p:nvCxnSpPr>
          <p:spPr>
            <a:xfrm flipV="1">
              <a:off x="3524759" y="6316663"/>
              <a:ext cx="5619242" cy="25400"/>
            </a:xfrm>
            <a:prstGeom prst="line">
              <a:avLst/>
            </a:prstGeom>
            <a:ln w="38100" cap="flat" cmpd="sng">
              <a:solidFill>
                <a:srgbClr val="FF2929"/>
              </a:solidFill>
              <a:round/>
              <a:headEnd type="oval"/>
              <a:tailEnd type="none"/>
            </a:ln>
          </p:spPr>
          <p:style>
            <a:lnRef idx="2">
              <a:schemeClr val="accent1"/>
            </a:lnRef>
            <a:fillRef idx="0">
              <a:schemeClr val="accent1"/>
            </a:fillRef>
            <a:effectRef idx="1">
              <a:schemeClr val="accent1"/>
            </a:effectRef>
            <a:fontRef idx="minor">
              <a:schemeClr val="tx1"/>
            </a:fontRef>
          </p:style>
        </p:cxnSp>
        <p:pic>
          <p:nvPicPr>
            <p:cNvPr id="20" name="Picture 19" descr="TUM_IAS_MS_farbig_RGB.jp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954556" y="6373295"/>
              <a:ext cx="671291" cy="484705"/>
            </a:xfrm>
            <a:prstGeom prst="rect">
              <a:avLst/>
            </a:prstGeom>
          </p:spPr>
        </p:pic>
      </p:grpSp>
      <p:sp>
        <p:nvSpPr>
          <p:cNvPr id="21" name="Rectangle 20"/>
          <p:cNvSpPr/>
          <p:nvPr/>
        </p:nvSpPr>
        <p:spPr>
          <a:xfrm>
            <a:off x="0" y="426727"/>
            <a:ext cx="13004800" cy="1040835"/>
          </a:xfrm>
          <a:prstGeom prst="rect">
            <a:avLst/>
          </a:prstGeom>
          <a:solidFill>
            <a:srgbClr val="FF0000"/>
          </a:solidFill>
          <a:ln/>
        </p:spPr>
        <p:style>
          <a:lnRef idx="1">
            <a:schemeClr val="accent2"/>
          </a:lnRef>
          <a:fillRef idx="3">
            <a:schemeClr val="accent2"/>
          </a:fillRef>
          <a:effectRef idx="2">
            <a:schemeClr val="accent2"/>
          </a:effectRef>
          <a:fontRef idx="minor">
            <a:schemeClr val="lt1"/>
          </a:fontRef>
        </p:style>
        <p:txBody>
          <a:bodyPr lIns="130019" tIns="65010" rIns="130019" bIns="65010" anchor="ctr"/>
          <a:lstStyle/>
          <a:p>
            <a:pPr algn="ctr" fontAlgn="auto">
              <a:spcBef>
                <a:spcPts val="0"/>
              </a:spcBef>
              <a:spcAft>
                <a:spcPts val="0"/>
              </a:spcAft>
              <a:defRPr/>
            </a:pPr>
            <a:endParaRPr lang="en-US" sz="3700" b="1" i="1" dirty="0">
              <a:solidFill>
                <a:schemeClr val="bg1"/>
              </a:solidFill>
              <a:latin typeface="Arial Black"/>
              <a:ea typeface="Arial" charset="0"/>
              <a:cs typeface="Arial Black"/>
            </a:endParaRPr>
          </a:p>
        </p:txBody>
      </p:sp>
    </p:spTree>
    <p:extLst>
      <p:ext uri="{BB962C8B-B14F-4D97-AF65-F5344CB8AC3E}">
        <p14:creationId xmlns:p14="http://schemas.microsoft.com/office/powerpoint/2010/main" val="593533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grpSp>
        <p:nvGrpSpPr>
          <p:cNvPr id="6" name="Group 5"/>
          <p:cNvGrpSpPr/>
          <p:nvPr/>
        </p:nvGrpSpPr>
        <p:grpSpPr>
          <a:xfrm>
            <a:off x="5012992" y="8983699"/>
            <a:ext cx="7991811" cy="772160"/>
            <a:chOff x="3524759" y="6316663"/>
            <a:chExt cx="5619242" cy="542925"/>
          </a:xfrm>
        </p:grpSpPr>
        <p:pic>
          <p:nvPicPr>
            <p:cNvPr id="7" name="Picture 43" descr="Unknown"/>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8636000" y="6402388"/>
              <a:ext cx="457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8" name="Straight Connector 7"/>
            <p:cNvCxnSpPr/>
            <p:nvPr userDrawn="1"/>
          </p:nvCxnSpPr>
          <p:spPr>
            <a:xfrm flipV="1">
              <a:off x="3524759" y="6316663"/>
              <a:ext cx="5619242" cy="25400"/>
            </a:xfrm>
            <a:prstGeom prst="line">
              <a:avLst/>
            </a:prstGeom>
            <a:ln w="38100" cap="flat" cmpd="sng">
              <a:solidFill>
                <a:srgbClr val="FF2929"/>
              </a:solidFill>
              <a:round/>
              <a:headEnd type="oval"/>
              <a:tailEnd type="none"/>
            </a:ln>
          </p:spPr>
          <p:style>
            <a:lnRef idx="2">
              <a:schemeClr val="accent1"/>
            </a:lnRef>
            <a:fillRef idx="0">
              <a:schemeClr val="accent1"/>
            </a:fillRef>
            <a:effectRef idx="1">
              <a:schemeClr val="accent1"/>
            </a:effectRef>
            <a:fontRef idx="minor">
              <a:schemeClr val="tx1"/>
            </a:fontRef>
          </p:style>
        </p:cxnSp>
        <p:pic>
          <p:nvPicPr>
            <p:cNvPr id="9" name="Picture 8" descr="TUM_IAS_MS_farbig_RGB.jp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954556" y="6373295"/>
              <a:ext cx="671291" cy="484705"/>
            </a:xfrm>
            <a:prstGeom prst="rect">
              <a:avLst/>
            </a:prstGeom>
          </p:spPr>
        </p:pic>
      </p:grpSp>
      <p:sp>
        <p:nvSpPr>
          <p:cNvPr id="13" name="Footer Placeholder 4"/>
          <p:cNvSpPr>
            <a:spLocks noGrp="1"/>
          </p:cNvSpPr>
          <p:nvPr>
            <p:ph type="ftr" sz="quarter" idx="11"/>
          </p:nvPr>
        </p:nvSpPr>
        <p:spPr>
          <a:xfrm>
            <a:off x="650240" y="9040149"/>
            <a:ext cx="10662906" cy="519289"/>
          </a:xfrm>
        </p:spPr>
        <p:txBody>
          <a:bodyPr/>
          <a:lstStyle>
            <a:lvl1pPr algn="l">
              <a:defRPr/>
            </a:lvl1pPr>
          </a:lstStyle>
          <a:p>
            <a:endParaRPr lang="en-US" dirty="0"/>
          </a:p>
        </p:txBody>
      </p:sp>
      <p:sp>
        <p:nvSpPr>
          <p:cNvPr id="12" name="Rectangle 11"/>
          <p:cNvSpPr/>
          <p:nvPr/>
        </p:nvSpPr>
        <p:spPr>
          <a:xfrm>
            <a:off x="0" y="426727"/>
            <a:ext cx="13004800" cy="1040835"/>
          </a:xfrm>
          <a:prstGeom prst="rect">
            <a:avLst/>
          </a:prstGeom>
          <a:solidFill>
            <a:srgbClr val="FF0000"/>
          </a:solidFill>
          <a:ln/>
        </p:spPr>
        <p:style>
          <a:lnRef idx="1">
            <a:schemeClr val="accent2"/>
          </a:lnRef>
          <a:fillRef idx="3">
            <a:schemeClr val="accent2"/>
          </a:fillRef>
          <a:effectRef idx="2">
            <a:schemeClr val="accent2"/>
          </a:effectRef>
          <a:fontRef idx="minor">
            <a:schemeClr val="lt1"/>
          </a:fontRef>
        </p:style>
        <p:txBody>
          <a:bodyPr lIns="130019" tIns="65010" rIns="130019" bIns="65010" anchor="ctr"/>
          <a:lstStyle/>
          <a:p>
            <a:pPr algn="ctr" fontAlgn="auto">
              <a:spcBef>
                <a:spcPts val="0"/>
              </a:spcBef>
              <a:spcAft>
                <a:spcPts val="0"/>
              </a:spcAft>
              <a:defRPr/>
            </a:pPr>
            <a:endParaRPr lang="en-US" sz="3700" b="1" i="1" dirty="0">
              <a:solidFill>
                <a:schemeClr val="bg1"/>
              </a:solidFill>
              <a:latin typeface="Arial Black"/>
              <a:ea typeface="Arial" charset="0"/>
              <a:cs typeface="Arial Black"/>
            </a:endParaRPr>
          </a:p>
        </p:txBody>
      </p:sp>
      <p:sp>
        <p:nvSpPr>
          <p:cNvPr id="14" name="Title 1"/>
          <p:cNvSpPr>
            <a:spLocks noGrp="1"/>
          </p:cNvSpPr>
          <p:nvPr>
            <p:ph type="title"/>
          </p:nvPr>
        </p:nvSpPr>
        <p:spPr>
          <a:xfrm>
            <a:off x="-1" y="426727"/>
            <a:ext cx="13004801" cy="1040835"/>
          </a:xfrm>
        </p:spPr>
        <p:txBody>
          <a:bodyPr>
            <a:noAutofit/>
          </a:bodyPr>
          <a:lstStyle>
            <a:lvl1pPr>
              <a:defRPr sz="3700" i="1" baseline="0">
                <a:solidFill>
                  <a:schemeClr val="bg1"/>
                </a:solidFill>
                <a:latin typeface="Arial Black"/>
                <a:cs typeface="Arial Black"/>
              </a:defRPr>
            </a:lvl1pPr>
          </a:lstStyle>
          <a:p>
            <a:r>
              <a:rPr lang="en-US" smtClean="0"/>
              <a:t>Click to edit Master title style</a:t>
            </a:r>
            <a:endParaRPr lang="en-US" dirty="0"/>
          </a:p>
        </p:txBody>
      </p:sp>
      <p:grpSp>
        <p:nvGrpSpPr>
          <p:cNvPr id="10" name="Group 9"/>
          <p:cNvGrpSpPr/>
          <p:nvPr/>
        </p:nvGrpSpPr>
        <p:grpSpPr>
          <a:xfrm>
            <a:off x="5012992" y="8983699"/>
            <a:ext cx="7991811" cy="772160"/>
            <a:chOff x="3524759" y="6316663"/>
            <a:chExt cx="5619242" cy="542925"/>
          </a:xfrm>
        </p:grpSpPr>
        <p:pic>
          <p:nvPicPr>
            <p:cNvPr id="11" name="Picture 43" descr="Unknown"/>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8636000" y="6402388"/>
              <a:ext cx="457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5" name="Straight Connector 14"/>
            <p:cNvCxnSpPr/>
            <p:nvPr userDrawn="1"/>
          </p:nvCxnSpPr>
          <p:spPr>
            <a:xfrm flipV="1">
              <a:off x="3524759" y="6316663"/>
              <a:ext cx="5619242" cy="25400"/>
            </a:xfrm>
            <a:prstGeom prst="line">
              <a:avLst/>
            </a:prstGeom>
            <a:ln w="38100" cap="flat" cmpd="sng">
              <a:solidFill>
                <a:srgbClr val="FF2929"/>
              </a:solidFill>
              <a:round/>
              <a:headEnd type="oval"/>
              <a:tailEnd type="none"/>
            </a:ln>
          </p:spPr>
          <p:style>
            <a:lnRef idx="2">
              <a:schemeClr val="accent1"/>
            </a:lnRef>
            <a:fillRef idx="0">
              <a:schemeClr val="accent1"/>
            </a:fillRef>
            <a:effectRef idx="1">
              <a:schemeClr val="accent1"/>
            </a:effectRef>
            <a:fontRef idx="minor">
              <a:schemeClr val="tx1"/>
            </a:fontRef>
          </p:style>
        </p:cxnSp>
        <p:pic>
          <p:nvPicPr>
            <p:cNvPr id="16" name="Picture 15" descr="TUM_IAS_MS_farbig_RGB.jp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954556" y="6373295"/>
              <a:ext cx="671291" cy="484705"/>
            </a:xfrm>
            <a:prstGeom prst="rect">
              <a:avLst/>
            </a:prstGeom>
          </p:spPr>
        </p:pic>
      </p:grpSp>
      <p:sp>
        <p:nvSpPr>
          <p:cNvPr id="17" name="Rectangle 16"/>
          <p:cNvSpPr/>
          <p:nvPr/>
        </p:nvSpPr>
        <p:spPr>
          <a:xfrm>
            <a:off x="0" y="426727"/>
            <a:ext cx="13004800" cy="1040835"/>
          </a:xfrm>
          <a:prstGeom prst="rect">
            <a:avLst/>
          </a:prstGeom>
          <a:solidFill>
            <a:srgbClr val="FF0000"/>
          </a:solidFill>
          <a:ln/>
        </p:spPr>
        <p:style>
          <a:lnRef idx="1">
            <a:schemeClr val="accent2"/>
          </a:lnRef>
          <a:fillRef idx="3">
            <a:schemeClr val="accent2"/>
          </a:fillRef>
          <a:effectRef idx="2">
            <a:schemeClr val="accent2"/>
          </a:effectRef>
          <a:fontRef idx="minor">
            <a:schemeClr val="lt1"/>
          </a:fontRef>
        </p:style>
        <p:txBody>
          <a:bodyPr lIns="130019" tIns="65010" rIns="130019" bIns="65010" anchor="ctr"/>
          <a:lstStyle/>
          <a:p>
            <a:pPr algn="ctr" fontAlgn="auto">
              <a:spcBef>
                <a:spcPts val="0"/>
              </a:spcBef>
              <a:spcAft>
                <a:spcPts val="0"/>
              </a:spcAft>
              <a:defRPr/>
            </a:pPr>
            <a:endParaRPr lang="en-US" sz="3700" b="1" i="1" dirty="0">
              <a:solidFill>
                <a:schemeClr val="bg1"/>
              </a:solidFill>
              <a:latin typeface="Arial Black"/>
              <a:ea typeface="Arial" charset="0"/>
              <a:cs typeface="Arial Black"/>
            </a:endParaRPr>
          </a:p>
        </p:txBody>
      </p:sp>
    </p:spTree>
    <p:extLst>
      <p:ext uri="{BB962C8B-B14F-4D97-AF65-F5344CB8AC3E}">
        <p14:creationId xmlns:p14="http://schemas.microsoft.com/office/powerpoint/2010/main" val="2328980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CE09660-F0EA-0047-9A7F-6BE209B2D836}" type="slidenum">
              <a:rPr lang="en-US" smtClean="0"/>
              <a:t>‹#›</a:t>
            </a:fld>
            <a:endParaRPr lang="en-US"/>
          </a:p>
        </p:txBody>
      </p:sp>
    </p:spTree>
    <p:extLst>
      <p:ext uri="{BB962C8B-B14F-4D97-AF65-F5344CB8AC3E}">
        <p14:creationId xmlns:p14="http://schemas.microsoft.com/office/powerpoint/2010/main" val="194324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243" y="388338"/>
            <a:ext cx="4278490" cy="1652693"/>
          </a:xfrm>
        </p:spPr>
        <p:txBody>
          <a:bodyPr anchor="b"/>
          <a:lstStyle>
            <a:lvl1pPr algn="l">
              <a:defRPr sz="2800" b="1"/>
            </a:lvl1pPr>
          </a:lstStyle>
          <a:p>
            <a:r>
              <a:rPr lang="en-US" smtClean="0"/>
              <a:t>Click to edit Master title style</a:t>
            </a:r>
            <a:endParaRPr lang="en-US"/>
          </a:p>
        </p:txBody>
      </p:sp>
      <p:sp>
        <p:nvSpPr>
          <p:cNvPr id="3" name="Content Placeholder 2"/>
          <p:cNvSpPr>
            <a:spLocks noGrp="1"/>
          </p:cNvSpPr>
          <p:nvPr>
            <p:ph idx="1"/>
          </p:nvPr>
        </p:nvSpPr>
        <p:spPr>
          <a:xfrm>
            <a:off x="5084516" y="388344"/>
            <a:ext cx="7270044" cy="8324427"/>
          </a:xfrm>
        </p:spPr>
        <p:txBody>
          <a:bodyPr/>
          <a:lstStyle>
            <a:lvl1pPr>
              <a:defRPr sz="4600"/>
            </a:lvl1pPr>
            <a:lvl2pPr>
              <a:defRPr sz="4000"/>
            </a:lvl2pPr>
            <a:lvl3pPr>
              <a:defRPr sz="3400"/>
            </a:lvl3pPr>
            <a:lvl4pPr>
              <a:defRPr sz="2800"/>
            </a:lvl4pPr>
            <a:lvl5pPr>
              <a:defRPr sz="2800"/>
            </a:lvl5pPr>
            <a:lvl6pPr>
              <a:defRPr sz="2800"/>
            </a:lvl6pPr>
            <a:lvl7pPr>
              <a:defRPr sz="2800"/>
            </a:lvl7pPr>
            <a:lvl8pPr>
              <a:defRPr sz="2800"/>
            </a:lvl8pPr>
            <a:lvl9pPr>
              <a:defRPr sz="2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243" y="2041033"/>
            <a:ext cx="4278490" cy="6671734"/>
          </a:xfrm>
        </p:spPr>
        <p:txBody>
          <a:bodyPr/>
          <a:lstStyle>
            <a:lvl1pPr marL="0" indent="0">
              <a:buNone/>
              <a:defRPr sz="2000"/>
            </a:lvl1pPr>
            <a:lvl2pPr marL="650096" indent="0">
              <a:buNone/>
              <a:defRPr sz="1700"/>
            </a:lvl2pPr>
            <a:lvl3pPr marL="1300192" indent="0">
              <a:buNone/>
              <a:defRPr sz="1400"/>
            </a:lvl3pPr>
            <a:lvl4pPr marL="1950291" indent="0">
              <a:buNone/>
              <a:defRPr sz="1300"/>
            </a:lvl4pPr>
            <a:lvl5pPr marL="2600387" indent="0">
              <a:buNone/>
              <a:defRPr sz="1300"/>
            </a:lvl5pPr>
            <a:lvl6pPr marL="3250484" indent="0">
              <a:buNone/>
              <a:defRPr sz="1300"/>
            </a:lvl6pPr>
            <a:lvl7pPr marL="3900583" indent="0">
              <a:buNone/>
              <a:defRPr sz="1300"/>
            </a:lvl7pPr>
            <a:lvl8pPr marL="4550676" indent="0">
              <a:buNone/>
              <a:defRPr sz="1300"/>
            </a:lvl8pPr>
            <a:lvl9pPr marL="5200775" indent="0">
              <a:buNone/>
              <a:defRPr sz="1300"/>
            </a:lvl9pPr>
          </a:lstStyle>
          <a:p>
            <a:pPr lvl="0"/>
            <a:r>
              <a:rPr lang="en-US" smtClean="0"/>
              <a:t>Click to edit Master text styles</a:t>
            </a:r>
          </a:p>
        </p:txBody>
      </p:sp>
      <p:grpSp>
        <p:nvGrpSpPr>
          <p:cNvPr id="8" name="Group 7"/>
          <p:cNvGrpSpPr/>
          <p:nvPr/>
        </p:nvGrpSpPr>
        <p:grpSpPr>
          <a:xfrm>
            <a:off x="5012992" y="8983699"/>
            <a:ext cx="7991811" cy="772160"/>
            <a:chOff x="3524759" y="6316663"/>
            <a:chExt cx="5619242" cy="542925"/>
          </a:xfrm>
        </p:grpSpPr>
        <p:pic>
          <p:nvPicPr>
            <p:cNvPr id="9" name="Picture 43" descr="Unknown"/>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8636000" y="6402388"/>
              <a:ext cx="457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0" name="Straight Connector 9"/>
            <p:cNvCxnSpPr/>
            <p:nvPr userDrawn="1"/>
          </p:nvCxnSpPr>
          <p:spPr>
            <a:xfrm flipV="1">
              <a:off x="3524759" y="6316663"/>
              <a:ext cx="5619242" cy="25400"/>
            </a:xfrm>
            <a:prstGeom prst="line">
              <a:avLst/>
            </a:prstGeom>
            <a:ln w="38100" cap="flat" cmpd="sng">
              <a:solidFill>
                <a:srgbClr val="FF2929"/>
              </a:solidFill>
              <a:round/>
              <a:headEnd type="oval"/>
              <a:tailEnd type="none"/>
            </a:ln>
          </p:spPr>
          <p:style>
            <a:lnRef idx="2">
              <a:schemeClr val="accent1"/>
            </a:lnRef>
            <a:fillRef idx="0">
              <a:schemeClr val="accent1"/>
            </a:fillRef>
            <a:effectRef idx="1">
              <a:schemeClr val="accent1"/>
            </a:effectRef>
            <a:fontRef idx="minor">
              <a:schemeClr val="tx1"/>
            </a:fontRef>
          </p:style>
        </p:cxnSp>
        <p:pic>
          <p:nvPicPr>
            <p:cNvPr id="11" name="Picture 10" descr="TUM_IAS_MS_farbig_RGB.jp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954556" y="6373295"/>
              <a:ext cx="671291" cy="484705"/>
            </a:xfrm>
            <a:prstGeom prst="rect">
              <a:avLst/>
            </a:prstGeom>
          </p:spPr>
        </p:pic>
      </p:grpSp>
      <p:sp>
        <p:nvSpPr>
          <p:cNvPr id="13" name="Footer Placeholder 4"/>
          <p:cNvSpPr>
            <a:spLocks noGrp="1"/>
          </p:cNvSpPr>
          <p:nvPr>
            <p:ph type="ftr" sz="quarter" idx="11"/>
          </p:nvPr>
        </p:nvSpPr>
        <p:spPr>
          <a:xfrm>
            <a:off x="650240" y="9040149"/>
            <a:ext cx="10662906" cy="519289"/>
          </a:xfrm>
        </p:spPr>
        <p:txBody>
          <a:bodyPr/>
          <a:lstStyle>
            <a:lvl1pPr algn="l">
              <a:defRPr/>
            </a:lvl1pPr>
          </a:lstStyle>
          <a:p>
            <a:endParaRPr lang="en-US"/>
          </a:p>
        </p:txBody>
      </p:sp>
      <p:grpSp>
        <p:nvGrpSpPr>
          <p:cNvPr id="12" name="Group 11"/>
          <p:cNvGrpSpPr/>
          <p:nvPr/>
        </p:nvGrpSpPr>
        <p:grpSpPr>
          <a:xfrm>
            <a:off x="5012992" y="8983699"/>
            <a:ext cx="7991811" cy="772160"/>
            <a:chOff x="3524759" y="6316663"/>
            <a:chExt cx="5619242" cy="542925"/>
          </a:xfrm>
        </p:grpSpPr>
        <p:pic>
          <p:nvPicPr>
            <p:cNvPr id="14" name="Picture 43" descr="Unknown"/>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8636000" y="6402388"/>
              <a:ext cx="457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5" name="Straight Connector 14"/>
            <p:cNvCxnSpPr/>
            <p:nvPr userDrawn="1"/>
          </p:nvCxnSpPr>
          <p:spPr>
            <a:xfrm flipV="1">
              <a:off x="3524759" y="6316663"/>
              <a:ext cx="5619242" cy="25400"/>
            </a:xfrm>
            <a:prstGeom prst="line">
              <a:avLst/>
            </a:prstGeom>
            <a:ln w="38100" cap="flat" cmpd="sng">
              <a:solidFill>
                <a:srgbClr val="FF2929"/>
              </a:solidFill>
              <a:round/>
              <a:headEnd type="oval"/>
              <a:tailEnd type="none"/>
            </a:ln>
          </p:spPr>
          <p:style>
            <a:lnRef idx="2">
              <a:schemeClr val="accent1"/>
            </a:lnRef>
            <a:fillRef idx="0">
              <a:schemeClr val="accent1"/>
            </a:fillRef>
            <a:effectRef idx="1">
              <a:schemeClr val="accent1"/>
            </a:effectRef>
            <a:fontRef idx="minor">
              <a:schemeClr val="tx1"/>
            </a:fontRef>
          </p:style>
        </p:cxnSp>
        <p:pic>
          <p:nvPicPr>
            <p:cNvPr id="16" name="Picture 15" descr="TUM_IAS_MS_farbig_RGB.jp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954556" y="6373295"/>
              <a:ext cx="671291" cy="484705"/>
            </a:xfrm>
            <a:prstGeom prst="rect">
              <a:avLst/>
            </a:prstGeom>
          </p:spPr>
        </p:pic>
      </p:grpSp>
    </p:spTree>
    <p:extLst>
      <p:ext uri="{BB962C8B-B14F-4D97-AF65-F5344CB8AC3E}">
        <p14:creationId xmlns:p14="http://schemas.microsoft.com/office/powerpoint/2010/main" val="3182503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032" y="6827520"/>
            <a:ext cx="7802880" cy="806027"/>
          </a:xfrm>
        </p:spPr>
        <p:txBody>
          <a:bodyPr anchor="b"/>
          <a:lstStyle>
            <a:lvl1pPr algn="l">
              <a:defRPr sz="2800" b="1"/>
            </a:lvl1pPr>
          </a:lstStyle>
          <a:p>
            <a:r>
              <a:rPr lang="en-US" smtClean="0"/>
              <a:t>Click to edit Master title style</a:t>
            </a:r>
            <a:endParaRPr lang="en-US"/>
          </a:p>
        </p:txBody>
      </p:sp>
      <p:sp>
        <p:nvSpPr>
          <p:cNvPr id="3" name="Picture Placeholder 2"/>
          <p:cNvSpPr>
            <a:spLocks noGrp="1"/>
          </p:cNvSpPr>
          <p:nvPr>
            <p:ph type="pic" idx="1"/>
          </p:nvPr>
        </p:nvSpPr>
        <p:spPr>
          <a:xfrm>
            <a:off x="2549032" y="871502"/>
            <a:ext cx="7802880" cy="5852160"/>
          </a:xfrm>
        </p:spPr>
        <p:txBody>
          <a:bodyPr/>
          <a:lstStyle>
            <a:lvl1pPr marL="0" indent="0">
              <a:buNone/>
              <a:defRPr sz="4600"/>
            </a:lvl1pPr>
            <a:lvl2pPr marL="650096" indent="0">
              <a:buNone/>
              <a:defRPr sz="4000"/>
            </a:lvl2pPr>
            <a:lvl3pPr marL="1300192" indent="0">
              <a:buNone/>
              <a:defRPr sz="3400"/>
            </a:lvl3pPr>
            <a:lvl4pPr marL="1950291" indent="0">
              <a:buNone/>
              <a:defRPr sz="2800"/>
            </a:lvl4pPr>
            <a:lvl5pPr marL="2600387" indent="0">
              <a:buNone/>
              <a:defRPr sz="2800"/>
            </a:lvl5pPr>
            <a:lvl6pPr marL="3250484" indent="0">
              <a:buNone/>
              <a:defRPr sz="2800"/>
            </a:lvl6pPr>
            <a:lvl7pPr marL="3900583" indent="0">
              <a:buNone/>
              <a:defRPr sz="2800"/>
            </a:lvl7pPr>
            <a:lvl8pPr marL="4550676" indent="0">
              <a:buNone/>
              <a:defRPr sz="2800"/>
            </a:lvl8pPr>
            <a:lvl9pPr marL="5200775" indent="0">
              <a:buNone/>
              <a:defRPr sz="28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2549032" y="7633547"/>
            <a:ext cx="7802880" cy="1144693"/>
          </a:xfrm>
        </p:spPr>
        <p:txBody>
          <a:bodyPr/>
          <a:lstStyle>
            <a:lvl1pPr marL="0" indent="0">
              <a:buNone/>
              <a:defRPr sz="2000"/>
            </a:lvl1pPr>
            <a:lvl2pPr marL="650096" indent="0">
              <a:buNone/>
              <a:defRPr sz="1700"/>
            </a:lvl2pPr>
            <a:lvl3pPr marL="1300192" indent="0">
              <a:buNone/>
              <a:defRPr sz="1400"/>
            </a:lvl3pPr>
            <a:lvl4pPr marL="1950291" indent="0">
              <a:buNone/>
              <a:defRPr sz="1300"/>
            </a:lvl4pPr>
            <a:lvl5pPr marL="2600387" indent="0">
              <a:buNone/>
              <a:defRPr sz="1300"/>
            </a:lvl5pPr>
            <a:lvl6pPr marL="3250484" indent="0">
              <a:buNone/>
              <a:defRPr sz="1300"/>
            </a:lvl6pPr>
            <a:lvl7pPr marL="3900583" indent="0">
              <a:buNone/>
              <a:defRPr sz="1300"/>
            </a:lvl7pPr>
            <a:lvl8pPr marL="4550676" indent="0">
              <a:buNone/>
              <a:defRPr sz="1300"/>
            </a:lvl8pPr>
            <a:lvl9pPr marL="5200775" indent="0">
              <a:buNone/>
              <a:defRPr sz="1300"/>
            </a:lvl9pPr>
          </a:lstStyle>
          <a:p>
            <a:pPr lvl="0"/>
            <a:r>
              <a:rPr lang="en-US" smtClean="0"/>
              <a:t>Click to edit Master text styles</a:t>
            </a:r>
          </a:p>
        </p:txBody>
      </p:sp>
      <p:grpSp>
        <p:nvGrpSpPr>
          <p:cNvPr id="8" name="Group 7"/>
          <p:cNvGrpSpPr/>
          <p:nvPr/>
        </p:nvGrpSpPr>
        <p:grpSpPr>
          <a:xfrm>
            <a:off x="5012992" y="8983699"/>
            <a:ext cx="7991811" cy="772160"/>
            <a:chOff x="3524759" y="6316663"/>
            <a:chExt cx="5619242" cy="542925"/>
          </a:xfrm>
        </p:grpSpPr>
        <p:pic>
          <p:nvPicPr>
            <p:cNvPr id="9" name="Picture 43" descr="Unknown"/>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8636000" y="6402388"/>
              <a:ext cx="457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0" name="Straight Connector 9"/>
            <p:cNvCxnSpPr/>
            <p:nvPr userDrawn="1"/>
          </p:nvCxnSpPr>
          <p:spPr>
            <a:xfrm flipV="1">
              <a:off x="3524759" y="6316663"/>
              <a:ext cx="5619242" cy="25400"/>
            </a:xfrm>
            <a:prstGeom prst="line">
              <a:avLst/>
            </a:prstGeom>
            <a:ln w="38100" cap="flat" cmpd="sng">
              <a:solidFill>
                <a:srgbClr val="FF2929"/>
              </a:solidFill>
              <a:round/>
              <a:headEnd type="oval"/>
              <a:tailEnd type="none"/>
            </a:ln>
          </p:spPr>
          <p:style>
            <a:lnRef idx="2">
              <a:schemeClr val="accent1"/>
            </a:lnRef>
            <a:fillRef idx="0">
              <a:schemeClr val="accent1"/>
            </a:fillRef>
            <a:effectRef idx="1">
              <a:schemeClr val="accent1"/>
            </a:effectRef>
            <a:fontRef idx="minor">
              <a:schemeClr val="tx1"/>
            </a:fontRef>
          </p:style>
        </p:cxnSp>
        <p:pic>
          <p:nvPicPr>
            <p:cNvPr id="11" name="Picture 10" descr="TUM_IAS_MS_farbig_RGB.jp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954556" y="6373295"/>
              <a:ext cx="671291" cy="484705"/>
            </a:xfrm>
            <a:prstGeom prst="rect">
              <a:avLst/>
            </a:prstGeom>
          </p:spPr>
        </p:pic>
      </p:grpSp>
      <p:sp>
        <p:nvSpPr>
          <p:cNvPr id="13" name="Footer Placeholder 4"/>
          <p:cNvSpPr>
            <a:spLocks noGrp="1"/>
          </p:cNvSpPr>
          <p:nvPr>
            <p:ph type="ftr" sz="quarter" idx="11"/>
          </p:nvPr>
        </p:nvSpPr>
        <p:spPr>
          <a:xfrm>
            <a:off x="650240" y="9040149"/>
            <a:ext cx="10662906" cy="519289"/>
          </a:xfrm>
        </p:spPr>
        <p:txBody>
          <a:bodyPr/>
          <a:lstStyle>
            <a:lvl1pPr algn="l">
              <a:defRPr/>
            </a:lvl1pPr>
          </a:lstStyle>
          <a:p>
            <a:endParaRPr lang="en-US"/>
          </a:p>
        </p:txBody>
      </p:sp>
      <p:grpSp>
        <p:nvGrpSpPr>
          <p:cNvPr id="12" name="Group 11"/>
          <p:cNvGrpSpPr/>
          <p:nvPr/>
        </p:nvGrpSpPr>
        <p:grpSpPr>
          <a:xfrm>
            <a:off x="5012992" y="8983699"/>
            <a:ext cx="7991811" cy="772160"/>
            <a:chOff x="3524759" y="6316663"/>
            <a:chExt cx="5619242" cy="542925"/>
          </a:xfrm>
        </p:grpSpPr>
        <p:pic>
          <p:nvPicPr>
            <p:cNvPr id="14" name="Picture 43" descr="Unknown"/>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8636000" y="6402388"/>
              <a:ext cx="457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5" name="Straight Connector 14"/>
            <p:cNvCxnSpPr/>
            <p:nvPr userDrawn="1"/>
          </p:nvCxnSpPr>
          <p:spPr>
            <a:xfrm flipV="1">
              <a:off x="3524759" y="6316663"/>
              <a:ext cx="5619242" cy="25400"/>
            </a:xfrm>
            <a:prstGeom prst="line">
              <a:avLst/>
            </a:prstGeom>
            <a:ln w="38100" cap="flat" cmpd="sng">
              <a:solidFill>
                <a:srgbClr val="FF2929"/>
              </a:solidFill>
              <a:round/>
              <a:headEnd type="oval"/>
              <a:tailEnd type="none"/>
            </a:ln>
          </p:spPr>
          <p:style>
            <a:lnRef idx="2">
              <a:schemeClr val="accent1"/>
            </a:lnRef>
            <a:fillRef idx="0">
              <a:schemeClr val="accent1"/>
            </a:fillRef>
            <a:effectRef idx="1">
              <a:schemeClr val="accent1"/>
            </a:effectRef>
            <a:fontRef idx="minor">
              <a:schemeClr val="tx1"/>
            </a:fontRef>
          </p:style>
        </p:cxnSp>
        <p:pic>
          <p:nvPicPr>
            <p:cNvPr id="16" name="Picture 15" descr="TUM_IAS_MS_farbig_RGB.jp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954556" y="6373295"/>
              <a:ext cx="671291" cy="484705"/>
            </a:xfrm>
            <a:prstGeom prst="rect">
              <a:avLst/>
            </a:prstGeom>
          </p:spPr>
        </p:pic>
      </p:grpSp>
    </p:spTree>
    <p:extLst>
      <p:ext uri="{BB962C8B-B14F-4D97-AF65-F5344CB8AC3E}">
        <p14:creationId xmlns:p14="http://schemas.microsoft.com/office/powerpoint/2010/main" val="1887116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50240" y="2275846"/>
            <a:ext cx="5743787" cy="6436925"/>
          </a:xfrm>
        </p:spPr>
        <p:txBody>
          <a:bodyPr/>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610773" y="2275846"/>
            <a:ext cx="5743787" cy="6436925"/>
          </a:xfrm>
        </p:spPr>
        <p:txBody>
          <a:bodyPr/>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8" name="Group 7"/>
          <p:cNvGrpSpPr/>
          <p:nvPr/>
        </p:nvGrpSpPr>
        <p:grpSpPr>
          <a:xfrm>
            <a:off x="5012992" y="8983699"/>
            <a:ext cx="7991811" cy="772160"/>
            <a:chOff x="3524759" y="6316663"/>
            <a:chExt cx="5619242" cy="542925"/>
          </a:xfrm>
        </p:grpSpPr>
        <p:pic>
          <p:nvPicPr>
            <p:cNvPr id="9" name="Picture 43" descr="Unknown"/>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8636000" y="6402388"/>
              <a:ext cx="457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0" name="Straight Connector 9"/>
            <p:cNvCxnSpPr/>
            <p:nvPr userDrawn="1"/>
          </p:nvCxnSpPr>
          <p:spPr>
            <a:xfrm flipV="1">
              <a:off x="3524759" y="6316663"/>
              <a:ext cx="5619242" cy="25400"/>
            </a:xfrm>
            <a:prstGeom prst="line">
              <a:avLst/>
            </a:prstGeom>
            <a:ln w="38100" cap="flat" cmpd="sng">
              <a:solidFill>
                <a:srgbClr val="FF2929"/>
              </a:solidFill>
              <a:round/>
              <a:headEnd type="oval"/>
              <a:tailEnd type="none"/>
            </a:ln>
          </p:spPr>
          <p:style>
            <a:lnRef idx="2">
              <a:schemeClr val="accent1"/>
            </a:lnRef>
            <a:fillRef idx="0">
              <a:schemeClr val="accent1"/>
            </a:fillRef>
            <a:effectRef idx="1">
              <a:schemeClr val="accent1"/>
            </a:effectRef>
            <a:fontRef idx="minor">
              <a:schemeClr val="tx1"/>
            </a:fontRef>
          </p:style>
        </p:cxnSp>
        <p:pic>
          <p:nvPicPr>
            <p:cNvPr id="11" name="Picture 10" descr="TUM_IAS_MS_farbig_RGB.jp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954556" y="6373295"/>
              <a:ext cx="671291" cy="484705"/>
            </a:xfrm>
            <a:prstGeom prst="rect">
              <a:avLst/>
            </a:prstGeom>
          </p:spPr>
        </p:pic>
      </p:grpSp>
      <p:sp>
        <p:nvSpPr>
          <p:cNvPr id="12" name="Rectangle 11"/>
          <p:cNvSpPr/>
          <p:nvPr/>
        </p:nvSpPr>
        <p:spPr>
          <a:xfrm>
            <a:off x="0" y="426727"/>
            <a:ext cx="13004800" cy="1040835"/>
          </a:xfrm>
          <a:prstGeom prst="rect">
            <a:avLst/>
          </a:prstGeom>
          <a:solidFill>
            <a:srgbClr val="FF0000"/>
          </a:solidFill>
          <a:ln/>
        </p:spPr>
        <p:style>
          <a:lnRef idx="1">
            <a:schemeClr val="accent2"/>
          </a:lnRef>
          <a:fillRef idx="3">
            <a:schemeClr val="accent2"/>
          </a:fillRef>
          <a:effectRef idx="2">
            <a:schemeClr val="accent2"/>
          </a:effectRef>
          <a:fontRef idx="minor">
            <a:schemeClr val="lt1"/>
          </a:fontRef>
        </p:style>
        <p:txBody>
          <a:bodyPr lIns="130019" tIns="65010" rIns="130019" bIns="65010" anchor="ctr"/>
          <a:lstStyle/>
          <a:p>
            <a:pPr algn="ctr" fontAlgn="auto">
              <a:spcBef>
                <a:spcPts val="0"/>
              </a:spcBef>
              <a:spcAft>
                <a:spcPts val="0"/>
              </a:spcAft>
              <a:defRPr/>
            </a:pPr>
            <a:endParaRPr lang="en-US" sz="3700" b="1" i="1" dirty="0">
              <a:solidFill>
                <a:schemeClr val="bg1"/>
              </a:solidFill>
              <a:latin typeface="Arial Black"/>
              <a:ea typeface="Arial" charset="0"/>
              <a:cs typeface="Arial Black"/>
            </a:endParaRPr>
          </a:p>
        </p:txBody>
      </p:sp>
      <p:sp>
        <p:nvSpPr>
          <p:cNvPr id="13" name="Title 1"/>
          <p:cNvSpPr>
            <a:spLocks noGrp="1"/>
          </p:cNvSpPr>
          <p:nvPr>
            <p:ph type="title"/>
          </p:nvPr>
        </p:nvSpPr>
        <p:spPr>
          <a:xfrm>
            <a:off x="-1" y="426727"/>
            <a:ext cx="13004801" cy="1040835"/>
          </a:xfrm>
        </p:spPr>
        <p:txBody>
          <a:bodyPr>
            <a:noAutofit/>
          </a:bodyPr>
          <a:lstStyle>
            <a:lvl1pPr>
              <a:defRPr sz="3700" i="1" baseline="0">
                <a:solidFill>
                  <a:schemeClr val="bg1"/>
                </a:solidFill>
                <a:latin typeface="Arial Black"/>
                <a:cs typeface="Arial Black"/>
              </a:defRPr>
            </a:lvl1pPr>
          </a:lstStyle>
          <a:p>
            <a:r>
              <a:rPr lang="en-US" smtClean="0"/>
              <a:t>Click to edit Master title style</a:t>
            </a:r>
            <a:endParaRPr lang="en-US" dirty="0"/>
          </a:p>
        </p:txBody>
      </p:sp>
      <p:sp>
        <p:nvSpPr>
          <p:cNvPr id="15" name="Footer Placeholder 4"/>
          <p:cNvSpPr>
            <a:spLocks noGrp="1"/>
          </p:cNvSpPr>
          <p:nvPr>
            <p:ph type="ftr" sz="quarter" idx="11"/>
          </p:nvPr>
        </p:nvSpPr>
        <p:spPr>
          <a:xfrm>
            <a:off x="650240" y="9040149"/>
            <a:ext cx="10662906" cy="519289"/>
          </a:xfrm>
        </p:spPr>
        <p:txBody>
          <a:bodyPr/>
          <a:lstStyle>
            <a:lvl1pPr algn="l">
              <a:defRPr/>
            </a:lvl1pPr>
          </a:lstStyle>
          <a:p>
            <a:endParaRPr lang="en-US"/>
          </a:p>
        </p:txBody>
      </p:sp>
    </p:spTree>
    <p:extLst>
      <p:ext uri="{BB962C8B-B14F-4D97-AF65-F5344CB8AC3E}">
        <p14:creationId xmlns:p14="http://schemas.microsoft.com/office/powerpoint/2010/main" val="3329217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50240" y="2183272"/>
            <a:ext cx="5746045" cy="909884"/>
          </a:xfrm>
        </p:spPr>
        <p:txBody>
          <a:bodyPr anchor="b"/>
          <a:lstStyle>
            <a:lvl1pPr marL="0" indent="0">
              <a:buNone/>
              <a:defRPr sz="3400" b="1"/>
            </a:lvl1pPr>
            <a:lvl2pPr marL="650096" indent="0">
              <a:buNone/>
              <a:defRPr sz="2800" b="1"/>
            </a:lvl2pPr>
            <a:lvl3pPr marL="1300192" indent="0">
              <a:buNone/>
              <a:defRPr sz="2600" b="1"/>
            </a:lvl3pPr>
            <a:lvl4pPr marL="1950291" indent="0">
              <a:buNone/>
              <a:defRPr sz="2300" b="1"/>
            </a:lvl4pPr>
            <a:lvl5pPr marL="2600387" indent="0">
              <a:buNone/>
              <a:defRPr sz="2300" b="1"/>
            </a:lvl5pPr>
            <a:lvl6pPr marL="3250484" indent="0">
              <a:buNone/>
              <a:defRPr sz="2300" b="1"/>
            </a:lvl6pPr>
            <a:lvl7pPr marL="3900583" indent="0">
              <a:buNone/>
              <a:defRPr sz="2300" b="1"/>
            </a:lvl7pPr>
            <a:lvl8pPr marL="4550676" indent="0">
              <a:buNone/>
              <a:defRPr sz="2300" b="1"/>
            </a:lvl8pPr>
            <a:lvl9pPr marL="5200775" indent="0">
              <a:buNone/>
              <a:defRPr sz="2300" b="1"/>
            </a:lvl9pPr>
          </a:lstStyle>
          <a:p>
            <a:pPr lvl="0"/>
            <a:r>
              <a:rPr lang="en-US" smtClean="0"/>
              <a:t>Click to edit Master text styles</a:t>
            </a:r>
          </a:p>
        </p:txBody>
      </p:sp>
      <p:sp>
        <p:nvSpPr>
          <p:cNvPr id="4" name="Content Placeholder 3"/>
          <p:cNvSpPr>
            <a:spLocks noGrp="1"/>
          </p:cNvSpPr>
          <p:nvPr>
            <p:ph sz="half" idx="2"/>
          </p:nvPr>
        </p:nvSpPr>
        <p:spPr>
          <a:xfrm>
            <a:off x="650240" y="3093155"/>
            <a:ext cx="5746045" cy="5619610"/>
          </a:xfrm>
        </p:spPr>
        <p:txBody>
          <a:bodyPr/>
          <a:lstStyle>
            <a:lvl1pPr>
              <a:defRPr sz="3400"/>
            </a:lvl1pPr>
            <a:lvl2pPr>
              <a:defRPr sz="28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6260" y="2183272"/>
            <a:ext cx="5748302" cy="909884"/>
          </a:xfrm>
        </p:spPr>
        <p:txBody>
          <a:bodyPr anchor="b"/>
          <a:lstStyle>
            <a:lvl1pPr marL="0" indent="0">
              <a:buNone/>
              <a:defRPr sz="3400" b="1"/>
            </a:lvl1pPr>
            <a:lvl2pPr marL="650096" indent="0">
              <a:buNone/>
              <a:defRPr sz="2800" b="1"/>
            </a:lvl2pPr>
            <a:lvl3pPr marL="1300192" indent="0">
              <a:buNone/>
              <a:defRPr sz="2600" b="1"/>
            </a:lvl3pPr>
            <a:lvl4pPr marL="1950291" indent="0">
              <a:buNone/>
              <a:defRPr sz="2300" b="1"/>
            </a:lvl4pPr>
            <a:lvl5pPr marL="2600387" indent="0">
              <a:buNone/>
              <a:defRPr sz="2300" b="1"/>
            </a:lvl5pPr>
            <a:lvl6pPr marL="3250484" indent="0">
              <a:buNone/>
              <a:defRPr sz="2300" b="1"/>
            </a:lvl6pPr>
            <a:lvl7pPr marL="3900583" indent="0">
              <a:buNone/>
              <a:defRPr sz="2300" b="1"/>
            </a:lvl7pPr>
            <a:lvl8pPr marL="4550676" indent="0">
              <a:buNone/>
              <a:defRPr sz="2300" b="1"/>
            </a:lvl8pPr>
            <a:lvl9pPr marL="5200775" indent="0">
              <a:buNone/>
              <a:defRPr sz="2300" b="1"/>
            </a:lvl9pPr>
          </a:lstStyle>
          <a:p>
            <a:pPr lvl="0"/>
            <a:r>
              <a:rPr lang="en-US" smtClean="0"/>
              <a:t>Click to edit Master text styles</a:t>
            </a:r>
          </a:p>
        </p:txBody>
      </p:sp>
      <p:sp>
        <p:nvSpPr>
          <p:cNvPr id="6" name="Content Placeholder 5"/>
          <p:cNvSpPr>
            <a:spLocks noGrp="1"/>
          </p:cNvSpPr>
          <p:nvPr>
            <p:ph sz="quarter" idx="4"/>
          </p:nvPr>
        </p:nvSpPr>
        <p:spPr>
          <a:xfrm>
            <a:off x="6606260" y="3093155"/>
            <a:ext cx="5748302" cy="5619610"/>
          </a:xfrm>
        </p:spPr>
        <p:txBody>
          <a:bodyPr/>
          <a:lstStyle>
            <a:lvl1pPr>
              <a:defRPr sz="3400"/>
            </a:lvl1pPr>
            <a:lvl2pPr>
              <a:defRPr sz="28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10" name="Group 9"/>
          <p:cNvGrpSpPr/>
          <p:nvPr/>
        </p:nvGrpSpPr>
        <p:grpSpPr>
          <a:xfrm>
            <a:off x="5012992" y="8983699"/>
            <a:ext cx="7991811" cy="772160"/>
            <a:chOff x="3524759" y="6316663"/>
            <a:chExt cx="5619242" cy="542925"/>
          </a:xfrm>
        </p:grpSpPr>
        <p:pic>
          <p:nvPicPr>
            <p:cNvPr id="11" name="Picture 43" descr="Unknown"/>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8636000" y="6402388"/>
              <a:ext cx="457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2" name="Straight Connector 11"/>
            <p:cNvCxnSpPr/>
            <p:nvPr userDrawn="1"/>
          </p:nvCxnSpPr>
          <p:spPr>
            <a:xfrm flipV="1">
              <a:off x="3524759" y="6316663"/>
              <a:ext cx="5619242" cy="25400"/>
            </a:xfrm>
            <a:prstGeom prst="line">
              <a:avLst/>
            </a:prstGeom>
            <a:ln w="38100" cap="flat" cmpd="sng">
              <a:solidFill>
                <a:srgbClr val="FF2929"/>
              </a:solidFill>
              <a:round/>
              <a:headEnd type="oval"/>
              <a:tailEnd type="none"/>
            </a:ln>
          </p:spPr>
          <p:style>
            <a:lnRef idx="2">
              <a:schemeClr val="accent1"/>
            </a:lnRef>
            <a:fillRef idx="0">
              <a:schemeClr val="accent1"/>
            </a:fillRef>
            <a:effectRef idx="1">
              <a:schemeClr val="accent1"/>
            </a:effectRef>
            <a:fontRef idx="minor">
              <a:schemeClr val="tx1"/>
            </a:fontRef>
          </p:style>
        </p:cxnSp>
        <p:pic>
          <p:nvPicPr>
            <p:cNvPr id="13" name="Picture 12" descr="TUM_IAS_MS_farbig_RGB.jp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954556" y="6373295"/>
              <a:ext cx="671291" cy="484705"/>
            </a:xfrm>
            <a:prstGeom prst="rect">
              <a:avLst/>
            </a:prstGeom>
          </p:spPr>
        </p:pic>
      </p:grpSp>
      <p:sp>
        <p:nvSpPr>
          <p:cNvPr id="14" name="Rectangle 13"/>
          <p:cNvSpPr/>
          <p:nvPr/>
        </p:nvSpPr>
        <p:spPr>
          <a:xfrm>
            <a:off x="0" y="426727"/>
            <a:ext cx="13004800" cy="1040835"/>
          </a:xfrm>
          <a:prstGeom prst="rect">
            <a:avLst/>
          </a:prstGeom>
          <a:solidFill>
            <a:srgbClr val="FF0000"/>
          </a:solidFill>
          <a:ln/>
        </p:spPr>
        <p:style>
          <a:lnRef idx="1">
            <a:schemeClr val="accent2"/>
          </a:lnRef>
          <a:fillRef idx="3">
            <a:schemeClr val="accent2"/>
          </a:fillRef>
          <a:effectRef idx="2">
            <a:schemeClr val="accent2"/>
          </a:effectRef>
          <a:fontRef idx="minor">
            <a:schemeClr val="lt1"/>
          </a:fontRef>
        </p:style>
        <p:txBody>
          <a:bodyPr lIns="130019" tIns="65010" rIns="130019" bIns="65010" anchor="ctr"/>
          <a:lstStyle/>
          <a:p>
            <a:pPr algn="ctr" fontAlgn="auto">
              <a:spcBef>
                <a:spcPts val="0"/>
              </a:spcBef>
              <a:spcAft>
                <a:spcPts val="0"/>
              </a:spcAft>
              <a:defRPr/>
            </a:pPr>
            <a:endParaRPr lang="en-US" sz="3700" b="1" i="1" dirty="0">
              <a:solidFill>
                <a:schemeClr val="bg1"/>
              </a:solidFill>
              <a:latin typeface="Arial Black"/>
              <a:ea typeface="Arial" charset="0"/>
              <a:cs typeface="Arial Black"/>
            </a:endParaRPr>
          </a:p>
        </p:txBody>
      </p:sp>
      <p:sp>
        <p:nvSpPr>
          <p:cNvPr id="15" name="Title 1"/>
          <p:cNvSpPr>
            <a:spLocks noGrp="1"/>
          </p:cNvSpPr>
          <p:nvPr>
            <p:ph type="title"/>
          </p:nvPr>
        </p:nvSpPr>
        <p:spPr>
          <a:xfrm>
            <a:off x="5" y="426727"/>
            <a:ext cx="13002543" cy="1040835"/>
          </a:xfrm>
        </p:spPr>
        <p:txBody>
          <a:bodyPr>
            <a:noAutofit/>
          </a:bodyPr>
          <a:lstStyle>
            <a:lvl1pPr>
              <a:defRPr sz="3700" i="1" baseline="0">
                <a:solidFill>
                  <a:schemeClr val="bg1"/>
                </a:solidFill>
                <a:latin typeface="Arial Black"/>
                <a:cs typeface="Arial Black"/>
              </a:defRPr>
            </a:lvl1pPr>
          </a:lstStyle>
          <a:p>
            <a:r>
              <a:rPr lang="en-US" smtClean="0"/>
              <a:t>Click to edit Master title style</a:t>
            </a:r>
            <a:endParaRPr lang="en-US" dirty="0"/>
          </a:p>
        </p:txBody>
      </p:sp>
      <p:sp>
        <p:nvSpPr>
          <p:cNvPr id="17" name="Footer Placeholder 4"/>
          <p:cNvSpPr>
            <a:spLocks noGrp="1"/>
          </p:cNvSpPr>
          <p:nvPr>
            <p:ph type="ftr" sz="quarter" idx="11"/>
          </p:nvPr>
        </p:nvSpPr>
        <p:spPr>
          <a:xfrm>
            <a:off x="650240" y="9040149"/>
            <a:ext cx="10662906" cy="519289"/>
          </a:xfrm>
        </p:spPr>
        <p:txBody>
          <a:bodyPr/>
          <a:lstStyle>
            <a:lvl1pPr algn="l">
              <a:defRPr/>
            </a:lvl1pPr>
          </a:lstStyle>
          <a:p>
            <a:endParaRPr lang="en-US"/>
          </a:p>
        </p:txBody>
      </p:sp>
    </p:spTree>
    <p:extLst>
      <p:ext uri="{BB962C8B-B14F-4D97-AF65-F5344CB8AC3E}">
        <p14:creationId xmlns:p14="http://schemas.microsoft.com/office/powerpoint/2010/main" val="39863299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grpSp>
        <p:nvGrpSpPr>
          <p:cNvPr id="6" name="Group 5"/>
          <p:cNvGrpSpPr/>
          <p:nvPr/>
        </p:nvGrpSpPr>
        <p:grpSpPr>
          <a:xfrm>
            <a:off x="5012992" y="8983699"/>
            <a:ext cx="7991811" cy="772160"/>
            <a:chOff x="3524759" y="6316663"/>
            <a:chExt cx="5619242" cy="542925"/>
          </a:xfrm>
        </p:grpSpPr>
        <p:pic>
          <p:nvPicPr>
            <p:cNvPr id="7" name="Picture 43" descr="Unknown"/>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8636000" y="6402388"/>
              <a:ext cx="4572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8" name="Straight Connector 7"/>
            <p:cNvCxnSpPr/>
            <p:nvPr userDrawn="1"/>
          </p:nvCxnSpPr>
          <p:spPr>
            <a:xfrm flipV="1">
              <a:off x="3524759" y="6316663"/>
              <a:ext cx="5619242" cy="25400"/>
            </a:xfrm>
            <a:prstGeom prst="line">
              <a:avLst/>
            </a:prstGeom>
            <a:ln w="38100" cap="flat" cmpd="sng">
              <a:solidFill>
                <a:srgbClr val="FF2929"/>
              </a:solidFill>
              <a:round/>
              <a:headEnd type="oval"/>
              <a:tailEnd type="none"/>
            </a:ln>
          </p:spPr>
          <p:style>
            <a:lnRef idx="2">
              <a:schemeClr val="accent1"/>
            </a:lnRef>
            <a:fillRef idx="0">
              <a:schemeClr val="accent1"/>
            </a:fillRef>
            <a:effectRef idx="1">
              <a:schemeClr val="accent1"/>
            </a:effectRef>
            <a:fontRef idx="minor">
              <a:schemeClr val="tx1"/>
            </a:fontRef>
          </p:style>
        </p:cxnSp>
        <p:pic>
          <p:nvPicPr>
            <p:cNvPr id="9" name="Picture 8" descr="TUM_IAS_MS_farbig_RGB.jp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954556" y="6373295"/>
              <a:ext cx="671291" cy="484705"/>
            </a:xfrm>
            <a:prstGeom prst="rect">
              <a:avLst/>
            </a:prstGeom>
          </p:spPr>
        </p:pic>
      </p:grpSp>
      <p:sp>
        <p:nvSpPr>
          <p:cNvPr id="13" name="Footer Placeholder 4"/>
          <p:cNvSpPr>
            <a:spLocks noGrp="1"/>
          </p:cNvSpPr>
          <p:nvPr>
            <p:ph type="ftr" sz="quarter" idx="11"/>
          </p:nvPr>
        </p:nvSpPr>
        <p:spPr>
          <a:xfrm>
            <a:off x="650240" y="9040149"/>
            <a:ext cx="10662906" cy="519289"/>
          </a:xfrm>
        </p:spPr>
        <p:txBody>
          <a:bodyPr/>
          <a:lstStyle>
            <a:lvl1pPr algn="l">
              <a:defRPr/>
            </a:lvl1pPr>
          </a:lstStyle>
          <a:p>
            <a:endParaRPr lang="en-US"/>
          </a:p>
        </p:txBody>
      </p:sp>
      <p:sp>
        <p:nvSpPr>
          <p:cNvPr id="12" name="Rectangle 11"/>
          <p:cNvSpPr/>
          <p:nvPr/>
        </p:nvSpPr>
        <p:spPr>
          <a:xfrm>
            <a:off x="0" y="426727"/>
            <a:ext cx="13004800" cy="1040835"/>
          </a:xfrm>
          <a:prstGeom prst="rect">
            <a:avLst/>
          </a:prstGeom>
          <a:solidFill>
            <a:srgbClr val="FF0000"/>
          </a:solidFill>
          <a:ln/>
        </p:spPr>
        <p:style>
          <a:lnRef idx="1">
            <a:schemeClr val="accent2"/>
          </a:lnRef>
          <a:fillRef idx="3">
            <a:schemeClr val="accent2"/>
          </a:fillRef>
          <a:effectRef idx="2">
            <a:schemeClr val="accent2"/>
          </a:effectRef>
          <a:fontRef idx="minor">
            <a:schemeClr val="lt1"/>
          </a:fontRef>
        </p:style>
        <p:txBody>
          <a:bodyPr lIns="130019" tIns="65010" rIns="130019" bIns="65010" anchor="ctr"/>
          <a:lstStyle/>
          <a:p>
            <a:pPr algn="ctr" fontAlgn="auto">
              <a:spcBef>
                <a:spcPts val="0"/>
              </a:spcBef>
              <a:spcAft>
                <a:spcPts val="0"/>
              </a:spcAft>
              <a:defRPr/>
            </a:pPr>
            <a:endParaRPr lang="en-US" sz="3700" b="1" i="1" dirty="0">
              <a:solidFill>
                <a:schemeClr val="bg1"/>
              </a:solidFill>
              <a:latin typeface="Arial Black"/>
              <a:ea typeface="Arial" charset="0"/>
              <a:cs typeface="Arial Black"/>
            </a:endParaRPr>
          </a:p>
        </p:txBody>
      </p:sp>
      <p:sp>
        <p:nvSpPr>
          <p:cNvPr id="14" name="Title 1"/>
          <p:cNvSpPr>
            <a:spLocks noGrp="1"/>
          </p:cNvSpPr>
          <p:nvPr>
            <p:ph type="title"/>
          </p:nvPr>
        </p:nvSpPr>
        <p:spPr>
          <a:xfrm>
            <a:off x="-1" y="426727"/>
            <a:ext cx="13004801" cy="1040835"/>
          </a:xfrm>
        </p:spPr>
        <p:txBody>
          <a:bodyPr>
            <a:noAutofit/>
          </a:bodyPr>
          <a:lstStyle>
            <a:lvl1pPr>
              <a:defRPr sz="3700" i="1" baseline="0">
                <a:solidFill>
                  <a:schemeClr val="bg1"/>
                </a:solidFill>
                <a:latin typeface="Arial Black"/>
                <a:cs typeface="Arial Black"/>
              </a:defRPr>
            </a:lvl1pPr>
          </a:lstStyle>
          <a:p>
            <a:r>
              <a:rPr lang="en-US" smtClean="0"/>
              <a:t>Click to edit Master title style</a:t>
            </a:r>
            <a:endParaRPr lang="en-US" dirty="0"/>
          </a:p>
        </p:txBody>
      </p:sp>
    </p:spTree>
    <p:extLst>
      <p:ext uri="{BB962C8B-B14F-4D97-AF65-F5344CB8AC3E}">
        <p14:creationId xmlns:p14="http://schemas.microsoft.com/office/powerpoint/2010/main" val="132730416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0240" y="390596"/>
            <a:ext cx="11704320" cy="1625600"/>
          </a:xfrm>
          <a:prstGeom prst="rect">
            <a:avLst/>
          </a:prstGeom>
        </p:spPr>
        <p:txBody>
          <a:bodyPr vert="horz" lIns="130025" tIns="65013" rIns="130025" bIns="65013"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50240" y="2275845"/>
            <a:ext cx="11704320" cy="6436925"/>
          </a:xfrm>
          <a:prstGeom prst="rect">
            <a:avLst/>
          </a:prstGeom>
        </p:spPr>
        <p:txBody>
          <a:bodyPr vert="horz" lIns="130025" tIns="65013" rIns="130025" bIns="6501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50240" y="9040147"/>
            <a:ext cx="3034453" cy="519289"/>
          </a:xfrm>
          <a:prstGeom prst="rect">
            <a:avLst/>
          </a:prstGeom>
        </p:spPr>
        <p:txBody>
          <a:bodyPr vert="horz" lIns="130025" tIns="65013" rIns="130025" bIns="65013" rtlCol="0" anchor="ctr"/>
          <a:lstStyle>
            <a:lvl1pPr algn="l">
              <a:defRPr sz="17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443308" y="9040147"/>
            <a:ext cx="4118187" cy="519289"/>
          </a:xfrm>
          <a:prstGeom prst="rect">
            <a:avLst/>
          </a:prstGeom>
        </p:spPr>
        <p:txBody>
          <a:bodyPr vert="horz" lIns="130025" tIns="65013" rIns="130025" bIns="65013" rtlCol="0" anchor="ctr"/>
          <a:lstStyle>
            <a:lvl1pPr algn="ctr">
              <a:defRPr sz="17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320107" y="9040147"/>
            <a:ext cx="3034453" cy="519289"/>
          </a:xfrm>
          <a:prstGeom prst="rect">
            <a:avLst/>
          </a:prstGeom>
        </p:spPr>
        <p:txBody>
          <a:bodyPr vert="horz" lIns="130025" tIns="65013" rIns="130025" bIns="65013" rtlCol="0" anchor="ctr"/>
          <a:lstStyle>
            <a:lvl1pPr algn="r">
              <a:defRPr sz="1700">
                <a:solidFill>
                  <a:schemeClr val="tx1">
                    <a:tint val="75000"/>
                  </a:schemeClr>
                </a:solidFill>
              </a:defRPr>
            </a:lvl1pPr>
          </a:lstStyle>
          <a:p>
            <a:fld id="{CCE09660-F0EA-0047-9A7F-6BE209B2D836}" type="slidenum">
              <a:rPr lang="en-US" smtClean="0"/>
              <a:t>‹#›</a:t>
            </a:fld>
            <a:endParaRPr lang="en-US"/>
          </a:p>
        </p:txBody>
      </p:sp>
    </p:spTree>
    <p:extLst>
      <p:ext uri="{BB962C8B-B14F-4D97-AF65-F5344CB8AC3E}">
        <p14:creationId xmlns:p14="http://schemas.microsoft.com/office/powerpoint/2010/main" val="3063852434"/>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 id="2147483866" r:id="rId12"/>
  </p:sldLayoutIdLst>
  <p:hf sldNum="0" hdr="0" dt="0"/>
  <p:txStyles>
    <p:titleStyle>
      <a:lvl1pPr algn="ctr" defTabSz="650130" rtl="0" eaLnBrk="1" latinLnBrk="0" hangingPunct="1">
        <a:spcBef>
          <a:spcPct val="0"/>
        </a:spcBef>
        <a:buNone/>
        <a:defRPr sz="6300" kern="1200">
          <a:solidFill>
            <a:schemeClr val="tx1"/>
          </a:solidFill>
          <a:latin typeface="+mj-lt"/>
          <a:ea typeface="+mj-ea"/>
          <a:cs typeface="+mj-cs"/>
        </a:defRPr>
      </a:lvl1pPr>
    </p:titleStyle>
    <p:bodyStyle>
      <a:lvl1pPr marL="487598" indent="-487598" algn="l" defTabSz="650130" rtl="0" eaLnBrk="1" latinLnBrk="0" hangingPunct="1">
        <a:spcBef>
          <a:spcPct val="20000"/>
        </a:spcBef>
        <a:buFont typeface="Arial"/>
        <a:buChar char="•"/>
        <a:defRPr sz="4600" kern="1200">
          <a:solidFill>
            <a:schemeClr val="tx1"/>
          </a:solidFill>
          <a:latin typeface="+mn-lt"/>
          <a:ea typeface="+mn-ea"/>
          <a:cs typeface="+mn-cs"/>
        </a:defRPr>
      </a:lvl1pPr>
      <a:lvl2pPr marL="1056461" indent="-406332" algn="l" defTabSz="650130" rtl="0" eaLnBrk="1" latinLnBrk="0" hangingPunct="1">
        <a:spcBef>
          <a:spcPct val="20000"/>
        </a:spcBef>
        <a:buFont typeface="Arial"/>
        <a:buChar char="–"/>
        <a:defRPr sz="4000" kern="1200">
          <a:solidFill>
            <a:schemeClr val="tx1"/>
          </a:solidFill>
          <a:latin typeface="+mn-lt"/>
          <a:ea typeface="+mn-ea"/>
          <a:cs typeface="+mn-cs"/>
        </a:defRPr>
      </a:lvl2pPr>
      <a:lvl3pPr marL="1625324" indent="-325064" algn="l" defTabSz="650130" rtl="0" eaLnBrk="1" latinLnBrk="0" hangingPunct="1">
        <a:spcBef>
          <a:spcPct val="20000"/>
        </a:spcBef>
        <a:buFont typeface="Arial"/>
        <a:buChar char="•"/>
        <a:defRPr sz="3400" kern="1200">
          <a:solidFill>
            <a:schemeClr val="tx1"/>
          </a:solidFill>
          <a:latin typeface="+mn-lt"/>
          <a:ea typeface="+mn-ea"/>
          <a:cs typeface="+mn-cs"/>
        </a:defRPr>
      </a:lvl3pPr>
      <a:lvl4pPr marL="2275455" indent="-325064" algn="l" defTabSz="650130" rtl="0" eaLnBrk="1" latinLnBrk="0" hangingPunct="1">
        <a:spcBef>
          <a:spcPct val="20000"/>
        </a:spcBef>
        <a:buFont typeface="Arial"/>
        <a:buChar char="–"/>
        <a:defRPr sz="2800" kern="1200">
          <a:solidFill>
            <a:schemeClr val="tx1"/>
          </a:solidFill>
          <a:latin typeface="+mn-lt"/>
          <a:ea typeface="+mn-ea"/>
          <a:cs typeface="+mn-cs"/>
        </a:defRPr>
      </a:lvl4pPr>
      <a:lvl5pPr marL="2925586" indent="-325064" algn="l" defTabSz="650130" rtl="0" eaLnBrk="1" latinLnBrk="0" hangingPunct="1">
        <a:spcBef>
          <a:spcPct val="20000"/>
        </a:spcBef>
        <a:buFont typeface="Arial"/>
        <a:buChar char="»"/>
        <a:defRPr sz="2800" kern="1200">
          <a:solidFill>
            <a:schemeClr val="tx1"/>
          </a:solidFill>
          <a:latin typeface="+mn-lt"/>
          <a:ea typeface="+mn-ea"/>
          <a:cs typeface="+mn-cs"/>
        </a:defRPr>
      </a:lvl5pPr>
      <a:lvl6pPr marL="3575717" indent="-325064" algn="l" defTabSz="650130" rtl="0" eaLnBrk="1" latinLnBrk="0" hangingPunct="1">
        <a:spcBef>
          <a:spcPct val="20000"/>
        </a:spcBef>
        <a:buFont typeface="Arial"/>
        <a:buChar char="•"/>
        <a:defRPr sz="2800" kern="1200">
          <a:solidFill>
            <a:schemeClr val="tx1"/>
          </a:solidFill>
          <a:latin typeface="+mn-lt"/>
          <a:ea typeface="+mn-ea"/>
          <a:cs typeface="+mn-cs"/>
        </a:defRPr>
      </a:lvl6pPr>
      <a:lvl7pPr marL="4225845" indent="-325064" algn="l" defTabSz="650130" rtl="0" eaLnBrk="1" latinLnBrk="0" hangingPunct="1">
        <a:spcBef>
          <a:spcPct val="20000"/>
        </a:spcBef>
        <a:buFont typeface="Arial"/>
        <a:buChar char="•"/>
        <a:defRPr sz="2800" kern="1200">
          <a:solidFill>
            <a:schemeClr val="tx1"/>
          </a:solidFill>
          <a:latin typeface="+mn-lt"/>
          <a:ea typeface="+mn-ea"/>
          <a:cs typeface="+mn-cs"/>
        </a:defRPr>
      </a:lvl7pPr>
      <a:lvl8pPr marL="4875977" indent="-325064" algn="l" defTabSz="650130" rtl="0" eaLnBrk="1" latinLnBrk="0" hangingPunct="1">
        <a:spcBef>
          <a:spcPct val="20000"/>
        </a:spcBef>
        <a:buFont typeface="Arial"/>
        <a:buChar char="•"/>
        <a:defRPr sz="2800" kern="1200">
          <a:solidFill>
            <a:schemeClr val="tx1"/>
          </a:solidFill>
          <a:latin typeface="+mn-lt"/>
          <a:ea typeface="+mn-ea"/>
          <a:cs typeface="+mn-cs"/>
        </a:defRPr>
      </a:lvl8pPr>
      <a:lvl9pPr marL="5526105" indent="-325064" algn="l" defTabSz="650130" rtl="0" eaLnBrk="1" latinLnBrk="0" hangingPunct="1">
        <a:spcBef>
          <a:spcPct val="20000"/>
        </a:spcBef>
        <a:buFont typeface="Arial"/>
        <a:buChar char="•"/>
        <a:defRPr sz="2800" kern="1200">
          <a:solidFill>
            <a:schemeClr val="tx1"/>
          </a:solidFill>
          <a:latin typeface="+mn-lt"/>
          <a:ea typeface="+mn-ea"/>
          <a:cs typeface="+mn-cs"/>
        </a:defRPr>
      </a:lvl9pPr>
    </p:bodyStyle>
    <p:otherStyle>
      <a:defPPr>
        <a:defRPr lang="en-US"/>
      </a:defPPr>
      <a:lvl1pPr marL="0" algn="l" defTabSz="650130" rtl="0" eaLnBrk="1" latinLnBrk="0" hangingPunct="1">
        <a:defRPr sz="2600" kern="1200">
          <a:solidFill>
            <a:schemeClr val="tx1"/>
          </a:solidFill>
          <a:latin typeface="+mn-lt"/>
          <a:ea typeface="+mn-ea"/>
          <a:cs typeface="+mn-cs"/>
        </a:defRPr>
      </a:lvl1pPr>
      <a:lvl2pPr marL="650130" algn="l" defTabSz="650130" rtl="0" eaLnBrk="1" latinLnBrk="0" hangingPunct="1">
        <a:defRPr sz="2600" kern="1200">
          <a:solidFill>
            <a:schemeClr val="tx1"/>
          </a:solidFill>
          <a:latin typeface="+mn-lt"/>
          <a:ea typeface="+mn-ea"/>
          <a:cs typeface="+mn-cs"/>
        </a:defRPr>
      </a:lvl2pPr>
      <a:lvl3pPr marL="1300259" algn="l" defTabSz="650130" rtl="0" eaLnBrk="1" latinLnBrk="0" hangingPunct="1">
        <a:defRPr sz="2600" kern="1200">
          <a:solidFill>
            <a:schemeClr val="tx1"/>
          </a:solidFill>
          <a:latin typeface="+mn-lt"/>
          <a:ea typeface="+mn-ea"/>
          <a:cs typeface="+mn-cs"/>
        </a:defRPr>
      </a:lvl3pPr>
      <a:lvl4pPr marL="1950391" algn="l" defTabSz="650130" rtl="0" eaLnBrk="1" latinLnBrk="0" hangingPunct="1">
        <a:defRPr sz="2600" kern="1200">
          <a:solidFill>
            <a:schemeClr val="tx1"/>
          </a:solidFill>
          <a:latin typeface="+mn-lt"/>
          <a:ea typeface="+mn-ea"/>
          <a:cs typeface="+mn-cs"/>
        </a:defRPr>
      </a:lvl4pPr>
      <a:lvl5pPr marL="2600520" algn="l" defTabSz="650130" rtl="0" eaLnBrk="1" latinLnBrk="0" hangingPunct="1">
        <a:defRPr sz="2600" kern="1200">
          <a:solidFill>
            <a:schemeClr val="tx1"/>
          </a:solidFill>
          <a:latin typeface="+mn-lt"/>
          <a:ea typeface="+mn-ea"/>
          <a:cs typeface="+mn-cs"/>
        </a:defRPr>
      </a:lvl5pPr>
      <a:lvl6pPr marL="3250650" algn="l" defTabSz="650130" rtl="0" eaLnBrk="1" latinLnBrk="0" hangingPunct="1">
        <a:defRPr sz="2600" kern="1200">
          <a:solidFill>
            <a:schemeClr val="tx1"/>
          </a:solidFill>
          <a:latin typeface="+mn-lt"/>
          <a:ea typeface="+mn-ea"/>
          <a:cs typeface="+mn-cs"/>
        </a:defRPr>
      </a:lvl6pPr>
      <a:lvl7pPr marL="3900782" algn="l" defTabSz="650130" rtl="0" eaLnBrk="1" latinLnBrk="0" hangingPunct="1">
        <a:defRPr sz="2600" kern="1200">
          <a:solidFill>
            <a:schemeClr val="tx1"/>
          </a:solidFill>
          <a:latin typeface="+mn-lt"/>
          <a:ea typeface="+mn-ea"/>
          <a:cs typeface="+mn-cs"/>
        </a:defRPr>
      </a:lvl7pPr>
      <a:lvl8pPr marL="4550909" algn="l" defTabSz="650130" rtl="0" eaLnBrk="1" latinLnBrk="0" hangingPunct="1">
        <a:defRPr sz="2600" kern="1200">
          <a:solidFill>
            <a:schemeClr val="tx1"/>
          </a:solidFill>
          <a:latin typeface="+mn-lt"/>
          <a:ea typeface="+mn-ea"/>
          <a:cs typeface="+mn-cs"/>
        </a:defRPr>
      </a:lvl8pPr>
      <a:lvl9pPr marL="5201041" algn="l" defTabSz="650130"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tif"/><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chart" Target="../charts/chart1.xml"/><Relationship Id="rId5" Type="http://schemas.openxmlformats.org/officeDocument/2006/relationships/chart" Target="../charts/chart2.xm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5.tif"/></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6.png"/><Relationship Id="rId5" Type="http://schemas.openxmlformats.org/officeDocument/2006/relationships/image" Target="../media/image17.jpe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tif"/><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tif"/><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tif"/></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t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jpeg"/><Relationship Id="rId5" Type="http://schemas.openxmlformats.org/officeDocument/2006/relationships/image" Target="../media/image32.png"/><Relationship Id="rId6" Type="http://schemas.openxmlformats.org/officeDocument/2006/relationships/image" Target="../media/image33.png"/><Relationship Id="rId7" Type="http://schemas.openxmlformats.org/officeDocument/2006/relationships/image" Target="../media/image34.png"/><Relationship Id="rId8" Type="http://schemas.openxmlformats.org/officeDocument/2006/relationships/image" Target="../media/image35.png"/><Relationship Id="rId9" Type="http://schemas.openxmlformats.org/officeDocument/2006/relationships/image" Target="../media/image36.png"/><Relationship Id="rId10" Type="http://schemas.openxmlformats.org/officeDocument/2006/relationships/image" Target="../media/image37.png"/><Relationship Id="rId11" Type="http://schemas.openxmlformats.org/officeDocument/2006/relationships/image" Target="../media/image38.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png"/><Relationship Id="rId3"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r>
              <a:rPr lang="en-US" altLang="en-US" sz="5700" dirty="0"/>
              <a:t>CAGI slide pack guidelines</a:t>
            </a:r>
            <a:br>
              <a:rPr lang="en-US" altLang="en-US" sz="5700" dirty="0"/>
            </a:br>
            <a:r>
              <a:rPr lang="en-US" altLang="en-US" sz="2600" dirty="0"/>
              <a:t>I agree to my slides being used according to the following terms: </a:t>
            </a:r>
            <a:r>
              <a:rPr lang="en-US" altLang="en-US" sz="2600" dirty="0" smtClean="0"/>
              <a:t>_______</a:t>
            </a:r>
            <a:r>
              <a:rPr lang="en-US" altLang="en-US" sz="2600" dirty="0" smtClean="0">
                <a:solidFill>
                  <a:srgbClr val="FF3300"/>
                </a:solidFill>
              </a:rPr>
              <a:t>Yanran Wang</a:t>
            </a:r>
            <a:r>
              <a:rPr lang="en-US" altLang="en-US" sz="2600" dirty="0" smtClean="0"/>
              <a:t>_______</a:t>
            </a:r>
            <a:endParaRPr lang="en-US" altLang="en-US" sz="2600" dirty="0"/>
          </a:p>
        </p:txBody>
      </p:sp>
      <p:sp>
        <p:nvSpPr>
          <p:cNvPr id="8197" name="Rectangle 5"/>
          <p:cNvSpPr>
            <a:spLocks noGrp="1" noChangeArrowheads="1"/>
          </p:cNvSpPr>
          <p:nvPr>
            <p:ph type="body" idx="1"/>
          </p:nvPr>
        </p:nvSpPr>
        <p:spPr/>
        <p:txBody>
          <a:bodyPr>
            <a:normAutofit lnSpcReduction="10000"/>
          </a:bodyPr>
          <a:lstStyle/>
          <a:p>
            <a:pPr>
              <a:lnSpc>
                <a:spcPct val="80000"/>
              </a:lnSpc>
            </a:pPr>
            <a:r>
              <a:rPr lang="en-US" altLang="en-US" sz="20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2000" dirty="0"/>
          </a:p>
          <a:p>
            <a:pPr>
              <a:lnSpc>
                <a:spcPct val="80000"/>
              </a:lnSpc>
            </a:pPr>
            <a:r>
              <a:rPr lang="en-US" altLang="en-US" sz="2000" dirty="0"/>
              <a:t>To disseminate the CAGI results, I encourage all CAGI participants to remix these CAGI slides for inclusion in their oral and poster presentations</a:t>
            </a:r>
          </a:p>
          <a:p>
            <a:pPr>
              <a:lnSpc>
                <a:spcPct val="80000"/>
              </a:lnSpc>
            </a:pPr>
            <a:r>
              <a:rPr lang="en-US" altLang="en-US" sz="2000" dirty="0"/>
              <a:t>CAGI participants may use or publish any content of these slides only in compliance with the CAGI Data Use Agreement</a:t>
            </a:r>
          </a:p>
          <a:p>
            <a:pPr>
              <a:lnSpc>
                <a:spcPct val="80000"/>
              </a:lnSpc>
            </a:pPr>
            <a:r>
              <a:rPr lang="en-US" altLang="en-US" sz="2000" dirty="0"/>
              <a:t>CAGI participants may not cite or publish any content of these slides except with the written permission of the originating author or in the primary CAGI publications</a:t>
            </a:r>
          </a:p>
          <a:p>
            <a:pPr>
              <a:lnSpc>
                <a:spcPct val="80000"/>
              </a:lnSpc>
            </a:pPr>
            <a:r>
              <a:rPr lang="en-US" altLang="en-US" sz="2000" dirty="0"/>
              <a:t>CAGI participants must acknowledge the original authors of these slides and CAGI 2013.  Include the acknowledgement banner across the bottom</a:t>
            </a:r>
          </a:p>
          <a:p>
            <a:pPr>
              <a:lnSpc>
                <a:spcPct val="80000"/>
              </a:lnSpc>
            </a:pPr>
            <a:r>
              <a:rPr lang="en-US" altLang="en-US" sz="2000" dirty="0"/>
              <a:t>CAGI participants must include the CAGI credits slide in their presentations</a:t>
            </a:r>
          </a:p>
          <a:p>
            <a:pPr>
              <a:lnSpc>
                <a:spcPct val="80000"/>
              </a:lnSpc>
            </a:pPr>
            <a:r>
              <a:rPr lang="en-US" altLang="en-US" sz="2000" dirty="0"/>
              <a:t>Slides with a red slash (no remix) may not be included in a presentation unless all attendees are registered CAGI participants who signed the data use agreement</a:t>
            </a:r>
          </a:p>
          <a:p>
            <a:pPr>
              <a:lnSpc>
                <a:spcPct val="80000"/>
              </a:lnSpc>
            </a:pPr>
            <a:r>
              <a:rPr lang="en-US" altLang="en-US" sz="2000" dirty="0"/>
              <a:t>Slides with a red X over the entire slide may not be  used in any circumstances</a:t>
            </a:r>
          </a:p>
          <a:p>
            <a:pPr>
              <a:lnSpc>
                <a:spcPct val="80000"/>
              </a:lnSpc>
            </a:pPr>
            <a:r>
              <a:rPr lang="en-US" altLang="en-US" sz="2000" dirty="0"/>
              <a:t>Slides with a blue slash (embargoed) may not be used unless the embargo is explicitly lifted</a:t>
            </a:r>
          </a:p>
          <a:p>
            <a:pPr>
              <a:lnSpc>
                <a:spcPct val="80000"/>
              </a:lnSpc>
            </a:pPr>
            <a:r>
              <a:rPr lang="en-US" altLang="en-US" sz="2000" dirty="0">
                <a:latin typeface="Arial" panose="020B0604020202020204" pitchFamily="34" charset="0"/>
                <a:cs typeface="Arial" panose="020B0604020202020204" pitchFamily="34" charset="0"/>
              </a:rPr>
              <a:t>Slides without slash or X may be tweeted unless flagged with the “No tweet” icon.</a:t>
            </a:r>
            <a:endParaRPr lang="en-US" altLang="en-US" sz="2000" dirty="0"/>
          </a:p>
          <a:p>
            <a:pPr>
              <a:lnSpc>
                <a:spcPct val="80000"/>
              </a:lnSpc>
            </a:pPr>
            <a:r>
              <a:rPr lang="en-US" altLang="en-US" sz="20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2000" dirty="0"/>
          </a:p>
          <a:p>
            <a:pPr>
              <a:lnSpc>
                <a:spcPct val="80000"/>
              </a:lnSpc>
            </a:pPr>
            <a:r>
              <a:rPr lang="en-US" altLang="en-US" sz="20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12038396" y="6702109"/>
            <a:ext cx="625405" cy="625405"/>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193482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Predicting Bipolar </a:t>
            </a:r>
            <a:r>
              <a:rPr lang="en-US" dirty="0" smtClean="0"/>
              <a:t>Disorder Predisposition </a:t>
            </a:r>
            <a:r>
              <a:rPr lang="en-US" dirty="0"/>
              <a:t>from Exome </a:t>
            </a:r>
            <a:r>
              <a:rPr lang="en-US" dirty="0" smtClean="0"/>
              <a:t>Sequences </a:t>
            </a:r>
            <a:r>
              <a:rPr lang="en-US" dirty="0"/>
              <a:t>with </a:t>
            </a:r>
            <a:r>
              <a:rPr lang="en-US" dirty="0" err="1" smtClean="0"/>
              <a:t>AVA,Dx</a:t>
            </a:r>
            <a:endParaRPr lang="en-US" dirty="0"/>
          </a:p>
        </p:txBody>
      </p:sp>
      <p:sp>
        <p:nvSpPr>
          <p:cNvPr id="3" name="Subtitle 2"/>
          <p:cNvSpPr>
            <a:spLocks noGrp="1"/>
          </p:cNvSpPr>
          <p:nvPr>
            <p:ph type="subTitle" idx="1"/>
          </p:nvPr>
        </p:nvSpPr>
        <p:spPr/>
        <p:txBody>
          <a:bodyPr>
            <a:normAutofit fontScale="92500" lnSpcReduction="10000"/>
          </a:bodyPr>
          <a:lstStyle/>
          <a:p>
            <a:pPr>
              <a:defRPr sz="3000" b="1" i="1">
                <a:solidFill>
                  <a:srgbClr val="797979"/>
                </a:solidFill>
                <a:latin typeface="Helvetica"/>
                <a:ea typeface="Helvetica"/>
                <a:cs typeface="Helvetica"/>
                <a:sym typeface="Helvetica"/>
              </a:defRPr>
            </a:pPr>
            <a:r>
              <a:rPr lang="en-US" dirty="0"/>
              <a:t>Yanran </a:t>
            </a:r>
            <a:r>
              <a:rPr lang="en-US" dirty="0" smtClean="0"/>
              <a:t>Wang, PhD student</a:t>
            </a:r>
          </a:p>
          <a:p>
            <a:pPr>
              <a:defRPr sz="3000" b="1" i="1">
                <a:solidFill>
                  <a:srgbClr val="797979"/>
                </a:solidFill>
                <a:latin typeface="Helvetica"/>
                <a:ea typeface="Helvetica"/>
                <a:cs typeface="Helvetica"/>
                <a:sym typeface="Helvetica"/>
              </a:defRPr>
            </a:pPr>
            <a:r>
              <a:rPr lang="en-US" dirty="0" err="1" smtClean="0"/>
              <a:t>Dept</a:t>
            </a:r>
            <a:r>
              <a:rPr lang="en-US" dirty="0" smtClean="0"/>
              <a:t> of Biochemistry and Microbiology</a:t>
            </a:r>
            <a:endParaRPr lang="en-US" dirty="0"/>
          </a:p>
          <a:p>
            <a:pPr>
              <a:defRPr sz="3000" b="1" i="1">
                <a:solidFill>
                  <a:srgbClr val="797979"/>
                </a:solidFill>
                <a:latin typeface="Helvetica"/>
                <a:ea typeface="Helvetica"/>
                <a:cs typeface="Helvetica"/>
                <a:sym typeface="Helvetica"/>
              </a:defRPr>
            </a:pPr>
            <a:r>
              <a:rPr lang="en-US" dirty="0"/>
              <a:t>Rutgers, the State University of New </a:t>
            </a:r>
            <a:r>
              <a:rPr lang="en-US" dirty="0" smtClean="0"/>
              <a:t>Jersey</a:t>
            </a:r>
          </a:p>
          <a:p>
            <a:pPr>
              <a:defRPr sz="3000" b="1" i="1">
                <a:solidFill>
                  <a:srgbClr val="797979"/>
                </a:solidFill>
                <a:latin typeface="Helvetica"/>
                <a:ea typeface="Helvetica"/>
                <a:cs typeface="Helvetica"/>
                <a:sym typeface="Helvetica"/>
              </a:defRPr>
            </a:pPr>
            <a:r>
              <a:rPr lang="en-US" dirty="0"/>
              <a:t>Critical Assessment of Genome </a:t>
            </a:r>
            <a:r>
              <a:rPr lang="en-US" dirty="0" smtClean="0"/>
              <a:t>Interpretation</a:t>
            </a:r>
            <a:endParaRPr lang="en-US" dirty="0"/>
          </a:p>
          <a:p>
            <a:pPr>
              <a:defRPr sz="3000" b="1" i="1">
                <a:solidFill>
                  <a:srgbClr val="797979"/>
                </a:solidFill>
                <a:latin typeface="Helvetica"/>
                <a:ea typeface="Helvetica"/>
                <a:cs typeface="Helvetica"/>
                <a:sym typeface="Helvetica"/>
              </a:defRPr>
            </a:pPr>
            <a:r>
              <a:rPr lang="en-US" dirty="0"/>
              <a:t>Mar. 26, </a:t>
            </a:r>
            <a:r>
              <a:rPr lang="en-US" dirty="0" smtClean="0"/>
              <a:t>2016</a:t>
            </a:r>
            <a:endParaRPr lang="en-US" dirty="0"/>
          </a:p>
        </p:txBody>
      </p:sp>
      <p:pic>
        <p:nvPicPr>
          <p:cNvPr id="4" name="pasted-image.tiff"/>
          <p:cNvPicPr>
            <a:picLocks noChangeAspect="1"/>
          </p:cNvPicPr>
          <p:nvPr/>
        </p:nvPicPr>
        <p:blipFill rotWithShape="1">
          <a:blip r:embed="rId2">
            <a:extLst/>
          </a:blip>
          <a:srcRect l="11693" t="26053" r="13029" b="28481"/>
          <a:stretch/>
        </p:blipFill>
        <p:spPr>
          <a:xfrm>
            <a:off x="1" y="7658016"/>
            <a:ext cx="4434495" cy="1894217"/>
          </a:xfrm>
          <a:prstGeom prst="rect">
            <a:avLst/>
          </a:prstGeom>
          <a:ln w="12700">
            <a:miter lim="400000"/>
          </a:ln>
        </p:spPr>
      </p:pic>
      <p:pic>
        <p:nvPicPr>
          <p:cNvPr id="6" name="RU_SHIELD_LOGOTYPE_CMYK_K.pdf"/>
          <p:cNvPicPr>
            <a:picLocks noChangeAspect="1"/>
          </p:cNvPicPr>
          <p:nvPr/>
        </p:nvPicPr>
        <p:blipFill>
          <a:blip r:embed="rId3">
            <a:extLst/>
          </a:blip>
          <a:stretch>
            <a:fillRect/>
          </a:stretch>
        </p:blipFill>
        <p:spPr>
          <a:xfrm>
            <a:off x="8806858" y="755203"/>
            <a:ext cx="3542539" cy="962081"/>
          </a:xfrm>
          <a:prstGeom prst="rect">
            <a:avLst/>
          </a:prstGeom>
          <a:ln w="12700">
            <a:miter lim="400000"/>
          </a:ln>
        </p:spPr>
      </p:pic>
      <p:sp>
        <p:nvSpPr>
          <p:cNvPr id="7" name="Shape 122"/>
          <p:cNvSpPr/>
          <p:nvPr/>
        </p:nvSpPr>
        <p:spPr>
          <a:xfrm>
            <a:off x="6451164" y="7084781"/>
            <a:ext cx="102511" cy="564176"/>
          </a:xfrm>
          <a:prstGeom prst="rect">
            <a:avLst/>
          </a:prstGeom>
          <a:ln w="12700">
            <a:miter lim="400000"/>
          </a:ln>
          <a:extLst>
            <a:ext uri="{C572A759-6A51-4108-AA02-DFA0A04FC94B}">
              <ma14:wrappingTextBoxFlag xmlns:ma14="http://schemas.microsoft.com/office/mac/drawingml/2011/main" val="1"/>
            </a:ext>
          </a:extLst>
        </p:spPr>
        <p:txBody>
          <a:bodyPr wrap="none" lIns="50760" tIns="50760" rIns="50760" bIns="50760" anchor="ctr">
            <a:spAutoFit/>
          </a:bodyPr>
          <a:lstStyle/>
          <a:p>
            <a:pPr>
              <a:defRPr sz="3000" b="1" i="1">
                <a:solidFill>
                  <a:srgbClr val="797979"/>
                </a:solidFill>
                <a:latin typeface="Helvetica"/>
                <a:ea typeface="Helvetica"/>
                <a:cs typeface="Helvetica"/>
                <a:sym typeface="Helvetica"/>
              </a:defRPr>
            </a:pPr>
            <a:endParaRPr dirty="0"/>
          </a:p>
        </p:txBody>
      </p:sp>
      <p:sp>
        <p:nvSpPr>
          <p:cNvPr id="9" name="Footer Placeholder 8"/>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682075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a:t>
            </a:r>
            <a:endParaRPr lang="en-US" dirty="0"/>
          </a:p>
        </p:txBody>
      </p:sp>
      <p:sp>
        <p:nvSpPr>
          <p:cNvPr id="4" name="Shape 126"/>
          <p:cNvSpPr/>
          <p:nvPr/>
        </p:nvSpPr>
        <p:spPr>
          <a:xfrm>
            <a:off x="6900334" y="2128440"/>
            <a:ext cx="4389120" cy="1097280"/>
          </a:xfrm>
          <a:prstGeom prst="rect">
            <a:avLst/>
          </a:prstGeom>
          <a:blipFill>
            <a:blip r:embed="rId3"/>
          </a:blipFill>
          <a:ln w="12700">
            <a:miter lim="400000"/>
          </a:ln>
          <a:effectLst>
            <a:outerShdw blurRad="50800" dist="127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lgn="l">
              <a:defRPr sz="2400" b="1">
                <a:solidFill>
                  <a:srgbClr val="FFFFFF"/>
                </a:solidFill>
                <a:latin typeface="Helvetica"/>
                <a:ea typeface="Helvetica"/>
                <a:cs typeface="Helvetica"/>
                <a:sym typeface="Helvetica"/>
              </a:defRPr>
            </a:lvl1pPr>
          </a:lstStyle>
          <a:p>
            <a:r>
              <a:rPr lang="en-US" dirty="0" smtClean="0"/>
              <a:t>Sequenced</a:t>
            </a:r>
            <a:r>
              <a:rPr lang="en-US" dirty="0" smtClean="0">
                <a:solidFill>
                  <a:srgbClr val="FF0000"/>
                </a:solidFill>
              </a:rPr>
              <a:t> </a:t>
            </a:r>
            <a:r>
              <a:rPr lang="en-US" dirty="0" err="1" smtClean="0">
                <a:solidFill>
                  <a:schemeClr val="bg1"/>
                </a:solidFill>
              </a:rPr>
              <a:t>exomes</a:t>
            </a:r>
            <a:r>
              <a:rPr lang="en-US" dirty="0" smtClean="0">
                <a:solidFill>
                  <a:srgbClr val="FF0000"/>
                </a:solidFill>
              </a:rPr>
              <a:t> </a:t>
            </a:r>
            <a:r>
              <a:rPr dirty="0" smtClean="0"/>
              <a:t>from</a:t>
            </a:r>
            <a:r>
              <a:rPr lang="en-US" dirty="0" smtClean="0"/>
              <a:t> a </a:t>
            </a:r>
            <a:r>
              <a:rPr dirty="0" smtClean="0"/>
              <a:t> </a:t>
            </a:r>
            <a:r>
              <a:rPr lang="en-US" dirty="0" smtClean="0"/>
              <a:t>b</a:t>
            </a:r>
            <a:r>
              <a:rPr dirty="0" smtClean="0"/>
              <a:t>ipolar</a:t>
            </a:r>
            <a:r>
              <a:rPr lang="en-US" dirty="0" smtClean="0"/>
              <a:t>/healthy cohort</a:t>
            </a:r>
            <a:endParaRPr dirty="0"/>
          </a:p>
        </p:txBody>
      </p:sp>
      <p:sp>
        <p:nvSpPr>
          <p:cNvPr id="5" name="Shape 127"/>
          <p:cNvSpPr/>
          <p:nvPr/>
        </p:nvSpPr>
        <p:spPr>
          <a:xfrm>
            <a:off x="10232615" y="1459704"/>
            <a:ext cx="1103236" cy="656585"/>
          </a:xfrm>
          <a:prstGeom prst="rect">
            <a:avLst/>
          </a:prstGeom>
          <a:ln w="12700">
            <a:miter lim="400000"/>
          </a:ln>
          <a:extLst>
            <a:ext uri="{C572A759-6A51-4108-AA02-DFA0A04FC94B}">
              <ma14:wrappingTextBoxFlag xmlns:ma14="http://schemas.microsoft.com/office/mac/drawingml/2011/main" val="1"/>
            </a:ext>
          </a:extLst>
        </p:spPr>
        <p:txBody>
          <a:bodyPr wrap="none" lIns="50760" tIns="50760" rIns="50760" bIns="50760" anchor="ctr">
            <a:spAutoFit/>
          </a:bodyPr>
          <a:lstStyle>
            <a:lvl1pPr>
              <a:defRPr b="1">
                <a:solidFill>
                  <a:schemeClr val="accent1"/>
                </a:solidFill>
                <a:latin typeface="Helvetica"/>
                <a:ea typeface="Helvetica"/>
                <a:cs typeface="Helvetica"/>
                <a:sym typeface="Helvetica"/>
              </a:defRPr>
            </a:lvl1pPr>
          </a:lstStyle>
          <a:p>
            <a:r>
              <a:rPr dirty="0"/>
              <a:t>Data</a:t>
            </a:r>
          </a:p>
        </p:txBody>
      </p:sp>
      <p:sp>
        <p:nvSpPr>
          <p:cNvPr id="6" name="Shape 128"/>
          <p:cNvSpPr/>
          <p:nvPr/>
        </p:nvSpPr>
        <p:spPr>
          <a:xfrm>
            <a:off x="6900334" y="4070445"/>
            <a:ext cx="4389120" cy="1097280"/>
          </a:xfrm>
          <a:prstGeom prst="rect">
            <a:avLst/>
          </a:prstGeom>
          <a:blipFill>
            <a:blip r:embed="rId3"/>
          </a:blipFill>
          <a:ln w="12700">
            <a:miter lim="400000"/>
          </a:ln>
          <a:effectLst>
            <a:outerShdw blurRad="50800" dist="127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p>
            <a:pPr algn="l">
              <a:defRPr sz="2400" b="1">
                <a:solidFill>
                  <a:srgbClr val="FFFFFF"/>
                </a:solidFill>
                <a:latin typeface="Helvetica"/>
                <a:ea typeface="Helvetica"/>
                <a:cs typeface="Helvetica"/>
                <a:sym typeface="Helvetica"/>
              </a:defRPr>
            </a:pPr>
            <a:r>
              <a:rPr dirty="0"/>
              <a:t>500 individuals for training</a:t>
            </a:r>
          </a:p>
          <a:p>
            <a:pPr algn="l">
              <a:defRPr sz="2400" b="1">
                <a:solidFill>
                  <a:srgbClr val="FFFFFF"/>
                </a:solidFill>
                <a:latin typeface="Helvetica"/>
                <a:ea typeface="Helvetica"/>
                <a:cs typeface="Helvetica"/>
                <a:sym typeface="Helvetica"/>
              </a:defRPr>
            </a:pPr>
            <a:r>
              <a:rPr dirty="0"/>
              <a:t>500 individuals for prediction</a:t>
            </a:r>
          </a:p>
        </p:txBody>
      </p:sp>
      <p:sp>
        <p:nvSpPr>
          <p:cNvPr id="7" name="Shape 129"/>
          <p:cNvSpPr/>
          <p:nvPr/>
        </p:nvSpPr>
        <p:spPr>
          <a:xfrm>
            <a:off x="8598131" y="3413860"/>
            <a:ext cx="2745663" cy="656585"/>
          </a:xfrm>
          <a:prstGeom prst="rect">
            <a:avLst/>
          </a:prstGeom>
          <a:ln w="12700">
            <a:miter lim="400000"/>
          </a:ln>
          <a:extLst>
            <a:ext uri="{C572A759-6A51-4108-AA02-DFA0A04FC94B}">
              <ma14:wrappingTextBoxFlag xmlns:ma14="http://schemas.microsoft.com/office/mac/drawingml/2011/main" val="1"/>
            </a:ext>
          </a:extLst>
        </p:spPr>
        <p:txBody>
          <a:bodyPr wrap="none" lIns="50760" tIns="50760" rIns="50760" bIns="50760" anchor="ctr">
            <a:spAutoFit/>
          </a:bodyPr>
          <a:lstStyle>
            <a:lvl1pPr>
              <a:defRPr b="1">
                <a:solidFill>
                  <a:schemeClr val="accent1"/>
                </a:solidFill>
                <a:latin typeface="Helvetica"/>
                <a:ea typeface="Helvetica"/>
                <a:cs typeface="Helvetica"/>
                <a:sym typeface="Helvetica"/>
              </a:defRPr>
            </a:lvl1pPr>
          </a:lstStyle>
          <a:p>
            <a:r>
              <a:rPr dirty="0"/>
              <a:t>Sample size</a:t>
            </a:r>
          </a:p>
        </p:txBody>
      </p:sp>
      <p:sp>
        <p:nvSpPr>
          <p:cNvPr id="8" name="Shape 130"/>
          <p:cNvSpPr/>
          <p:nvPr/>
        </p:nvSpPr>
        <p:spPr>
          <a:xfrm>
            <a:off x="6900334" y="7811566"/>
            <a:ext cx="4389120" cy="1097280"/>
          </a:xfrm>
          <a:prstGeom prst="rect">
            <a:avLst/>
          </a:prstGeom>
          <a:blipFill>
            <a:blip r:embed="rId3"/>
          </a:blipFill>
          <a:ln w="12700">
            <a:miter lim="400000"/>
          </a:ln>
          <a:effectLst>
            <a:outerShdw blurRad="50800" dist="127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p>
            <a:pPr algn="l">
              <a:defRPr sz="2400" b="1">
                <a:solidFill>
                  <a:srgbClr val="FFFFFF"/>
                </a:solidFill>
                <a:latin typeface="Helvetica"/>
                <a:ea typeface="Helvetica"/>
                <a:cs typeface="Helvetica"/>
                <a:sym typeface="Helvetica"/>
              </a:defRPr>
            </a:pPr>
            <a:r>
              <a:rPr dirty="0"/>
              <a:t>gene scores as </a:t>
            </a:r>
            <a:r>
              <a:rPr dirty="0" smtClean="0"/>
              <a:t>features</a:t>
            </a:r>
            <a:r>
              <a:rPr lang="en-US" dirty="0" smtClean="0"/>
              <a:t> of</a:t>
            </a:r>
            <a:endParaRPr dirty="0"/>
          </a:p>
          <a:p>
            <a:pPr algn="l">
              <a:defRPr sz="2400" b="1">
                <a:solidFill>
                  <a:srgbClr val="FFFFFF"/>
                </a:solidFill>
                <a:latin typeface="Helvetica"/>
                <a:ea typeface="Helvetica"/>
                <a:cs typeface="Helvetica"/>
                <a:sym typeface="Helvetica"/>
              </a:defRPr>
            </a:pPr>
            <a:r>
              <a:rPr dirty="0"/>
              <a:t>machine learning models</a:t>
            </a:r>
          </a:p>
        </p:txBody>
      </p:sp>
      <p:sp>
        <p:nvSpPr>
          <p:cNvPr id="9" name="Shape 131"/>
          <p:cNvSpPr/>
          <p:nvPr/>
        </p:nvSpPr>
        <p:spPr>
          <a:xfrm>
            <a:off x="8625050" y="7237753"/>
            <a:ext cx="2718612" cy="656585"/>
          </a:xfrm>
          <a:prstGeom prst="rect">
            <a:avLst/>
          </a:prstGeom>
          <a:ln w="12700">
            <a:miter lim="400000"/>
          </a:ln>
          <a:extLst>
            <a:ext uri="{C572A759-6A51-4108-AA02-DFA0A04FC94B}">
              <ma14:wrappingTextBoxFlag xmlns:ma14="http://schemas.microsoft.com/office/mac/drawingml/2011/main" val="1"/>
            </a:ext>
          </a:extLst>
        </p:spPr>
        <p:txBody>
          <a:bodyPr wrap="none" lIns="50760" tIns="50760" rIns="50760" bIns="50760" anchor="ctr">
            <a:spAutoFit/>
          </a:bodyPr>
          <a:lstStyle>
            <a:lvl1pPr>
              <a:defRPr b="1">
                <a:solidFill>
                  <a:schemeClr val="accent1"/>
                </a:solidFill>
                <a:latin typeface="Helvetica"/>
                <a:ea typeface="Helvetica"/>
                <a:cs typeface="Helvetica"/>
                <a:sym typeface="Helvetica"/>
              </a:defRPr>
            </a:lvl1pPr>
          </a:lstStyle>
          <a:p>
            <a:r>
              <a:rPr dirty="0"/>
              <a:t>Our method</a:t>
            </a:r>
          </a:p>
        </p:txBody>
      </p:sp>
      <p:sp>
        <p:nvSpPr>
          <p:cNvPr id="10" name="Shape 132"/>
          <p:cNvSpPr/>
          <p:nvPr/>
        </p:nvSpPr>
        <p:spPr>
          <a:xfrm>
            <a:off x="6900334" y="6038563"/>
            <a:ext cx="4389120" cy="1097280"/>
          </a:xfrm>
          <a:prstGeom prst="rect">
            <a:avLst/>
          </a:prstGeom>
          <a:blipFill>
            <a:blip r:embed="rId3"/>
          </a:blipFill>
          <a:ln w="12700">
            <a:miter lim="400000"/>
          </a:ln>
          <a:effectLst>
            <a:outerShdw blurRad="50800" dist="127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lgn="l">
              <a:defRPr sz="2400" b="1">
                <a:solidFill>
                  <a:srgbClr val="FFFFFF"/>
                </a:solidFill>
                <a:latin typeface="Helvetica"/>
                <a:ea typeface="Helvetica"/>
                <a:cs typeface="Helvetica"/>
                <a:sym typeface="Helvetica"/>
              </a:defRPr>
            </a:lvl1pPr>
          </a:lstStyle>
          <a:p>
            <a:r>
              <a:rPr lang="en-US" dirty="0" smtClean="0"/>
              <a:t>P</a:t>
            </a:r>
            <a:r>
              <a:rPr dirty="0" smtClean="0"/>
              <a:t>redict individual</a:t>
            </a:r>
            <a:r>
              <a:rPr lang="en-US" dirty="0" smtClean="0"/>
              <a:t> disease status:</a:t>
            </a:r>
            <a:r>
              <a:rPr dirty="0" smtClean="0"/>
              <a:t> </a:t>
            </a:r>
            <a:r>
              <a:rPr lang="en-US" dirty="0" smtClean="0"/>
              <a:t>healthy </a:t>
            </a:r>
            <a:r>
              <a:rPr lang="en-US" i="1" dirty="0" smtClean="0"/>
              <a:t>vs.</a:t>
            </a:r>
            <a:r>
              <a:rPr dirty="0" smtClean="0"/>
              <a:t> </a:t>
            </a:r>
            <a:r>
              <a:rPr lang="en-US" dirty="0"/>
              <a:t>b</a:t>
            </a:r>
            <a:r>
              <a:rPr dirty="0" smtClean="0"/>
              <a:t>ipolar</a:t>
            </a:r>
            <a:endParaRPr dirty="0"/>
          </a:p>
        </p:txBody>
      </p:sp>
      <p:sp>
        <p:nvSpPr>
          <p:cNvPr id="11" name="Shape 133"/>
          <p:cNvSpPr/>
          <p:nvPr/>
        </p:nvSpPr>
        <p:spPr>
          <a:xfrm>
            <a:off x="9032884" y="5316293"/>
            <a:ext cx="2308794" cy="656585"/>
          </a:xfrm>
          <a:prstGeom prst="rect">
            <a:avLst/>
          </a:prstGeom>
          <a:ln w="12700">
            <a:miter lim="400000"/>
          </a:ln>
          <a:extLst>
            <a:ext uri="{C572A759-6A51-4108-AA02-DFA0A04FC94B}">
              <ma14:wrappingTextBoxFlag xmlns:ma14="http://schemas.microsoft.com/office/mac/drawingml/2011/main" val="1"/>
            </a:ext>
          </a:extLst>
        </p:spPr>
        <p:txBody>
          <a:bodyPr wrap="none" lIns="50760" tIns="50760" rIns="50760" bIns="50760" anchor="ctr">
            <a:spAutoFit/>
          </a:bodyPr>
          <a:lstStyle>
            <a:lvl1pPr>
              <a:defRPr b="1">
                <a:solidFill>
                  <a:schemeClr val="accent1"/>
                </a:solidFill>
                <a:latin typeface="Helvetica"/>
                <a:ea typeface="Helvetica"/>
                <a:cs typeface="Helvetica"/>
                <a:sym typeface="Helvetica"/>
              </a:defRPr>
            </a:lvl1pPr>
          </a:lstStyle>
          <a:p>
            <a:r>
              <a:rPr dirty="0"/>
              <a:t>Challenge</a:t>
            </a:r>
          </a:p>
        </p:txBody>
      </p:sp>
      <p:pic>
        <p:nvPicPr>
          <p:cNvPr id="12" name="Screen Shot 2016-03-24 at 12.23.49 AM.png"/>
          <p:cNvPicPr>
            <a:picLocks noChangeAspect="1"/>
          </p:cNvPicPr>
          <p:nvPr/>
        </p:nvPicPr>
        <p:blipFill>
          <a:blip r:embed="rId4">
            <a:extLst/>
          </a:blip>
          <a:stretch>
            <a:fillRect/>
          </a:stretch>
        </p:blipFill>
        <p:spPr>
          <a:xfrm>
            <a:off x="819152" y="3759201"/>
            <a:ext cx="5067300" cy="2235200"/>
          </a:xfrm>
          <a:prstGeom prst="rect">
            <a:avLst/>
          </a:prstGeom>
          <a:ln w="12700">
            <a:miter lim="400000"/>
          </a:ln>
        </p:spPr>
      </p:pic>
      <p:sp>
        <p:nvSpPr>
          <p:cNvPr id="14" name="Footer Placeholder 13"/>
          <p:cNvSpPr>
            <a:spLocks noGrp="1"/>
          </p:cNvSpPr>
          <p:nvPr>
            <p:ph type="ftr" sz="quarter" idx="11"/>
          </p:nvPr>
        </p:nvSpPr>
        <p:spPr>
          <a:xfrm>
            <a:off x="650240" y="8922564"/>
            <a:ext cx="10662906" cy="519289"/>
          </a:xfrm>
        </p:spPr>
        <p:txBody>
          <a:bodyPr/>
          <a:lstStyle/>
          <a:p>
            <a:r>
              <a:rPr lang="en-US" dirty="0"/>
              <a:t>http://</a:t>
            </a:r>
            <a:r>
              <a:rPr lang="en-US" dirty="0" err="1"/>
              <a:t>www.smilenavigator.jp</a:t>
            </a:r>
            <a:r>
              <a:rPr lang="en-US" dirty="0"/>
              <a:t>/</a:t>
            </a:r>
            <a:r>
              <a:rPr lang="en-US" dirty="0" err="1"/>
              <a:t>soukyoku</a:t>
            </a:r>
            <a:r>
              <a:rPr lang="en-US" dirty="0"/>
              <a:t>/about/</a:t>
            </a:r>
            <a:r>
              <a:rPr lang="en-US" dirty="0" err="1"/>
              <a:t>abc</a:t>
            </a:r>
            <a:r>
              <a:rPr lang="en-US" dirty="0"/>
              <a:t>/abc01_01.</a:t>
            </a:r>
            <a:r>
              <a:rPr lang="en-US" dirty="0" smtClean="0"/>
              <a:t>html</a:t>
            </a:r>
            <a:endParaRPr lang="en-US" dirty="0"/>
          </a:p>
        </p:txBody>
      </p:sp>
      <p:sp>
        <p:nvSpPr>
          <p:cNvPr id="15" name="Rectangle 14"/>
          <p:cNvSpPr/>
          <p:nvPr/>
        </p:nvSpPr>
        <p:spPr>
          <a:xfrm>
            <a:off x="11224873" y="9061674"/>
            <a:ext cx="1023802" cy="6858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 Box 6"/>
          <p:cNvSpPr txBox="1">
            <a:spLocks noChangeArrowheads="1"/>
          </p:cNvSpPr>
          <p:nvPr/>
        </p:nvSpPr>
        <p:spPr bwMode="auto">
          <a:xfrm>
            <a:off x="173975" y="9376081"/>
            <a:ext cx="193674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a:t>Created for CAGI 4</a:t>
            </a:r>
          </a:p>
        </p:txBody>
      </p:sp>
      <p:sp>
        <p:nvSpPr>
          <p:cNvPr id="17" name="Text Box 8"/>
          <p:cNvSpPr txBox="1">
            <a:spLocks noChangeArrowheads="1"/>
          </p:cNvSpPr>
          <p:nvPr/>
        </p:nvSpPr>
        <p:spPr bwMode="auto">
          <a:xfrm>
            <a:off x="10741185" y="9331355"/>
            <a:ext cx="143936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800" dirty="0" smtClean="0"/>
              <a:t>Yanran Wang</a:t>
            </a:r>
            <a:endParaRPr lang="en-US" altLang="en-US" sz="1800" dirty="0"/>
          </a:p>
        </p:txBody>
      </p:sp>
      <p:sp>
        <p:nvSpPr>
          <p:cNvPr id="18" name="Text Box 9"/>
          <p:cNvSpPr txBox="1">
            <a:spLocks noChangeArrowheads="1"/>
          </p:cNvSpPr>
          <p:nvPr/>
        </p:nvSpPr>
        <p:spPr bwMode="auto">
          <a:xfrm>
            <a:off x="4915414" y="9376081"/>
            <a:ext cx="2642558"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err="1"/>
              <a:t>genomeinterpretation.org</a:t>
            </a:r>
            <a:endParaRPr lang="en-US" altLang="en-US" sz="1800" dirty="0"/>
          </a:p>
        </p:txBody>
      </p:sp>
    </p:spTree>
    <p:extLst>
      <p:ext uri="{BB962C8B-B14F-4D97-AF65-F5344CB8AC3E}">
        <p14:creationId xmlns:p14="http://schemas.microsoft.com/office/powerpoint/2010/main" val="3516706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dirty="0"/>
          </a:p>
        </p:txBody>
      </p:sp>
      <p:sp>
        <p:nvSpPr>
          <p:cNvPr id="3" name="Title 2"/>
          <p:cNvSpPr>
            <a:spLocks noGrp="1"/>
          </p:cNvSpPr>
          <p:nvPr>
            <p:ph type="title"/>
          </p:nvPr>
        </p:nvSpPr>
        <p:spPr/>
        <p:txBody>
          <a:bodyPr/>
          <a:lstStyle/>
          <a:p>
            <a:r>
              <a:rPr lang="en-US" dirty="0" smtClean="0"/>
              <a:t>Prediction results</a:t>
            </a:r>
            <a:endParaRPr lang="en-US" dirty="0"/>
          </a:p>
        </p:txBody>
      </p:sp>
      <p:pic>
        <p:nvPicPr>
          <p:cNvPr id="6" name="pasted-image.png"/>
          <p:cNvPicPr>
            <a:picLocks noChangeAspect="1"/>
          </p:cNvPicPr>
          <p:nvPr/>
        </p:nvPicPr>
        <p:blipFill rotWithShape="1">
          <a:blip r:embed="rId2">
            <a:extLst/>
          </a:blip>
          <a:srcRect t="5725"/>
          <a:stretch/>
        </p:blipFill>
        <p:spPr>
          <a:xfrm>
            <a:off x="7028471" y="1678964"/>
            <a:ext cx="4284675" cy="3879221"/>
          </a:xfrm>
          <a:prstGeom prst="rect">
            <a:avLst/>
          </a:prstGeom>
          <a:ln w="12700">
            <a:miter lim="400000"/>
          </a:ln>
        </p:spPr>
      </p:pic>
      <p:pic>
        <p:nvPicPr>
          <p:cNvPr id="7" name="pasted-image.png"/>
          <p:cNvPicPr>
            <a:picLocks noChangeAspect="1"/>
          </p:cNvPicPr>
          <p:nvPr/>
        </p:nvPicPr>
        <p:blipFill rotWithShape="1">
          <a:blip r:embed="rId3">
            <a:extLst/>
          </a:blip>
          <a:srcRect t="6999"/>
          <a:stretch/>
        </p:blipFill>
        <p:spPr>
          <a:xfrm>
            <a:off x="7038807" y="5106152"/>
            <a:ext cx="4284675" cy="3826802"/>
          </a:xfrm>
          <a:prstGeom prst="rect">
            <a:avLst/>
          </a:prstGeom>
          <a:ln w="12700">
            <a:miter lim="400000"/>
          </a:ln>
        </p:spPr>
      </p:pic>
      <p:pic>
        <p:nvPicPr>
          <p:cNvPr id="8" name="pasted-image.png"/>
          <p:cNvPicPr>
            <a:picLocks noChangeAspect="1"/>
          </p:cNvPicPr>
          <p:nvPr/>
        </p:nvPicPr>
        <p:blipFill rotWithShape="1">
          <a:blip r:embed="rId4">
            <a:extLst/>
          </a:blip>
          <a:srcRect t="5725"/>
          <a:stretch/>
        </p:blipFill>
        <p:spPr>
          <a:xfrm>
            <a:off x="1882333" y="1678965"/>
            <a:ext cx="4284676" cy="3879219"/>
          </a:xfrm>
          <a:prstGeom prst="rect">
            <a:avLst/>
          </a:prstGeom>
          <a:ln w="12700">
            <a:miter lim="400000"/>
          </a:ln>
        </p:spPr>
      </p:pic>
      <p:pic>
        <p:nvPicPr>
          <p:cNvPr id="5" name="pasted-image.png"/>
          <p:cNvPicPr>
            <a:picLocks noChangeAspect="1"/>
          </p:cNvPicPr>
          <p:nvPr/>
        </p:nvPicPr>
        <p:blipFill rotWithShape="1">
          <a:blip r:embed="rId5">
            <a:extLst/>
          </a:blip>
          <a:srcRect t="7522"/>
          <a:stretch/>
        </p:blipFill>
        <p:spPr>
          <a:xfrm>
            <a:off x="1903859" y="5106154"/>
            <a:ext cx="4284676" cy="3805271"/>
          </a:xfrm>
          <a:prstGeom prst="rect">
            <a:avLst/>
          </a:prstGeom>
          <a:ln w="12700">
            <a:miter lim="400000"/>
          </a:ln>
        </p:spPr>
      </p:pic>
      <p:sp>
        <p:nvSpPr>
          <p:cNvPr id="9" name="Rectangle 8"/>
          <p:cNvSpPr/>
          <p:nvPr/>
        </p:nvSpPr>
        <p:spPr>
          <a:xfrm>
            <a:off x="11224873" y="9061674"/>
            <a:ext cx="1023802" cy="6858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 Box 6"/>
          <p:cNvSpPr txBox="1">
            <a:spLocks noChangeArrowheads="1"/>
          </p:cNvSpPr>
          <p:nvPr/>
        </p:nvSpPr>
        <p:spPr bwMode="auto">
          <a:xfrm>
            <a:off x="173975" y="9376081"/>
            <a:ext cx="193674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a:t>Created for CAGI 4</a:t>
            </a:r>
          </a:p>
        </p:txBody>
      </p:sp>
      <p:sp>
        <p:nvSpPr>
          <p:cNvPr id="11" name="Text Box 8"/>
          <p:cNvSpPr txBox="1">
            <a:spLocks noChangeArrowheads="1"/>
          </p:cNvSpPr>
          <p:nvPr/>
        </p:nvSpPr>
        <p:spPr bwMode="auto">
          <a:xfrm>
            <a:off x="10741185" y="9331355"/>
            <a:ext cx="143936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800" dirty="0" smtClean="0"/>
              <a:t>Yanran Wang</a:t>
            </a:r>
            <a:endParaRPr lang="en-US" altLang="en-US" sz="1800" dirty="0"/>
          </a:p>
        </p:txBody>
      </p:sp>
      <p:sp>
        <p:nvSpPr>
          <p:cNvPr id="12" name="Text Box 9"/>
          <p:cNvSpPr txBox="1">
            <a:spLocks noChangeArrowheads="1"/>
          </p:cNvSpPr>
          <p:nvPr/>
        </p:nvSpPr>
        <p:spPr bwMode="auto">
          <a:xfrm>
            <a:off x="4915414" y="9376081"/>
            <a:ext cx="2642558"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err="1"/>
              <a:t>genomeinterpretation.org</a:t>
            </a:r>
            <a:endParaRPr lang="en-US" altLang="en-US" sz="1800" dirty="0"/>
          </a:p>
        </p:txBody>
      </p:sp>
    </p:spTree>
    <p:extLst>
      <p:ext uri="{BB962C8B-B14F-4D97-AF65-F5344CB8AC3E}">
        <p14:creationId xmlns:p14="http://schemas.microsoft.com/office/powerpoint/2010/main" val="38139920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Freeform 174"/>
          <p:cNvSpPr/>
          <p:nvPr/>
        </p:nvSpPr>
        <p:spPr>
          <a:xfrm>
            <a:off x="2271680" y="7232462"/>
            <a:ext cx="3777314" cy="1054734"/>
          </a:xfrm>
          <a:custGeom>
            <a:avLst/>
            <a:gdLst>
              <a:gd name="connsiteX0" fmla="*/ 1510209 w 1876162"/>
              <a:gd name="connsiteY0" fmla="*/ 0 h 1054734"/>
              <a:gd name="connsiteX1" fmla="*/ 3342 w 1876162"/>
              <a:gd name="connsiteY1" fmla="*/ 774906 h 1054734"/>
              <a:gd name="connsiteX2" fmla="*/ 1876162 w 1876162"/>
              <a:gd name="connsiteY2" fmla="*/ 1054734 h 1054734"/>
              <a:gd name="connsiteX3" fmla="*/ 1876162 w 1876162"/>
              <a:gd name="connsiteY3" fmla="*/ 1054734 h 1054734"/>
            </a:gdLst>
            <a:ahLst/>
            <a:cxnLst>
              <a:cxn ang="0">
                <a:pos x="connsiteX0" y="connsiteY0"/>
              </a:cxn>
              <a:cxn ang="0">
                <a:pos x="connsiteX1" y="connsiteY1"/>
              </a:cxn>
              <a:cxn ang="0">
                <a:pos x="connsiteX2" y="connsiteY2"/>
              </a:cxn>
              <a:cxn ang="0">
                <a:pos x="connsiteX3" y="connsiteY3"/>
              </a:cxn>
            </a:cxnLst>
            <a:rect l="l" t="t" r="r" b="b"/>
            <a:pathLst>
              <a:path w="1876162" h="1054734">
                <a:moveTo>
                  <a:pt x="1510209" y="0"/>
                </a:moveTo>
                <a:cubicBezTo>
                  <a:pt x="726279" y="299558"/>
                  <a:pt x="-57650" y="599117"/>
                  <a:pt x="3342" y="774906"/>
                </a:cubicBezTo>
                <a:cubicBezTo>
                  <a:pt x="64334" y="950695"/>
                  <a:pt x="1876162" y="1054734"/>
                  <a:pt x="1876162" y="1054734"/>
                </a:cubicBezTo>
                <a:lnTo>
                  <a:pt x="1876162" y="1054734"/>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lIns="91435" tIns="45718" rIns="91435" bIns="45718" spcCol="0" rtlCol="0" anchor="ctr"/>
          <a:lstStyle/>
          <a:p>
            <a:pPr algn="ctr"/>
            <a:endParaRPr lang="en-US">
              <a:ln>
                <a:solidFill>
                  <a:schemeClr val="tx1"/>
                </a:solidFill>
              </a:ln>
            </a:endParaRPr>
          </a:p>
        </p:txBody>
      </p:sp>
      <p:cxnSp>
        <p:nvCxnSpPr>
          <p:cNvPr id="42" name="Connector 145"/>
          <p:cNvCxnSpPr>
            <a:stCxn id="62" idx="0"/>
            <a:endCxn id="37" idx="2"/>
          </p:cNvCxnSpPr>
          <p:nvPr/>
        </p:nvCxnSpPr>
        <p:spPr>
          <a:xfrm flipH="1" flipV="1">
            <a:off x="6454232" y="2257848"/>
            <a:ext cx="3177993" cy="595308"/>
          </a:xfrm>
          <a:prstGeom prst="straightConnector1">
            <a:avLst/>
          </a:prstGeom>
          <a:ln w="25400">
            <a:solidFill>
              <a:srgbClr val="000000"/>
            </a:solidFill>
            <a:miter lim="400000"/>
          </a:ln>
        </p:spPr>
      </p:cxnSp>
      <p:cxnSp>
        <p:nvCxnSpPr>
          <p:cNvPr id="39" name="Connector 142"/>
          <p:cNvCxnSpPr>
            <a:stCxn id="35" idx="3"/>
            <a:endCxn id="37" idx="1"/>
          </p:cNvCxnSpPr>
          <p:nvPr/>
        </p:nvCxnSpPr>
        <p:spPr>
          <a:xfrm>
            <a:off x="2271681" y="1910986"/>
            <a:ext cx="3039552" cy="3962"/>
          </a:xfrm>
          <a:prstGeom prst="straightConnector1">
            <a:avLst/>
          </a:prstGeom>
          <a:ln w="25400">
            <a:solidFill>
              <a:srgbClr val="000000"/>
            </a:solidFill>
            <a:miter lim="400000"/>
          </a:ln>
        </p:spPr>
      </p:cxnSp>
      <p:sp>
        <p:nvSpPr>
          <p:cNvPr id="2" name="Footer Placeholder 1"/>
          <p:cNvSpPr>
            <a:spLocks noGrp="1"/>
          </p:cNvSpPr>
          <p:nvPr>
            <p:ph type="ftr" sz="quarter" idx="11"/>
          </p:nvPr>
        </p:nvSpPr>
        <p:spPr/>
        <p:txBody>
          <a:bodyPr/>
          <a:lstStyle/>
          <a:p>
            <a:endParaRPr lang="en-US" dirty="0"/>
          </a:p>
        </p:txBody>
      </p:sp>
      <p:sp>
        <p:nvSpPr>
          <p:cNvPr id="3" name="Title 2"/>
          <p:cNvSpPr>
            <a:spLocks noGrp="1"/>
          </p:cNvSpPr>
          <p:nvPr>
            <p:ph type="title"/>
          </p:nvPr>
        </p:nvSpPr>
        <p:spPr/>
        <p:txBody>
          <a:bodyPr/>
          <a:lstStyle/>
          <a:p>
            <a:r>
              <a:rPr lang="en-US" dirty="0" smtClean="0"/>
              <a:t>Build the Predictor</a:t>
            </a:r>
            <a:endParaRPr lang="en-US" dirty="0"/>
          </a:p>
        </p:txBody>
      </p:sp>
      <p:sp>
        <p:nvSpPr>
          <p:cNvPr id="35" name="Shape 138"/>
          <p:cNvSpPr/>
          <p:nvPr/>
        </p:nvSpPr>
        <p:spPr>
          <a:xfrm>
            <a:off x="578345" y="1568084"/>
            <a:ext cx="1693335" cy="685801"/>
          </a:xfrm>
          <a:prstGeom prst="rect">
            <a:avLst/>
          </a:prstGeom>
          <a:blipFill>
            <a:blip r:embed="rId3"/>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a:solidFill>
                  <a:srgbClr val="FFFFFF"/>
                </a:solidFill>
                <a:latin typeface="Helvetica"/>
                <a:ea typeface="Helvetica"/>
                <a:cs typeface="Helvetica"/>
                <a:sym typeface="Helvetica"/>
              </a:defRPr>
            </a:lvl1pPr>
          </a:lstStyle>
          <a:p>
            <a:r>
              <a:rPr lang="en-US" dirty="0" smtClean="0"/>
              <a:t>Training </a:t>
            </a:r>
            <a:r>
              <a:rPr dirty="0" smtClean="0"/>
              <a:t>VCF</a:t>
            </a:r>
            <a:r>
              <a:rPr lang="en-US" dirty="0" smtClean="0"/>
              <a:t>s</a:t>
            </a:r>
            <a:endParaRPr dirty="0"/>
          </a:p>
        </p:txBody>
      </p:sp>
      <p:sp>
        <p:nvSpPr>
          <p:cNvPr id="36" name="Shape 139"/>
          <p:cNvSpPr/>
          <p:nvPr/>
        </p:nvSpPr>
        <p:spPr>
          <a:xfrm>
            <a:off x="2812314" y="1625760"/>
            <a:ext cx="1945502" cy="548641"/>
          </a:xfrm>
          <a:prstGeom prst="roundRect">
            <a:avLst>
              <a:gd name="adj" fmla="val 31653"/>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b="1">
                <a:latin typeface="Helvetica"/>
                <a:ea typeface="Helvetica"/>
                <a:cs typeface="Helvetica"/>
                <a:sym typeface="Helvetica"/>
              </a:defRPr>
            </a:lvl1pPr>
          </a:lstStyle>
          <a:p>
            <a:r>
              <a:rPr dirty="0"/>
              <a:t>ANNOVAR</a:t>
            </a:r>
          </a:p>
        </p:txBody>
      </p:sp>
      <p:sp>
        <p:nvSpPr>
          <p:cNvPr id="37" name="Shape 140"/>
          <p:cNvSpPr/>
          <p:nvPr/>
        </p:nvSpPr>
        <p:spPr>
          <a:xfrm>
            <a:off x="5311232" y="1572048"/>
            <a:ext cx="2286000" cy="685801"/>
          </a:xfrm>
          <a:prstGeom prst="rect">
            <a:avLst/>
          </a:prstGeom>
          <a:blipFill>
            <a:blip r:embed="rId3"/>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a:solidFill>
                  <a:srgbClr val="FFFFFF"/>
                </a:solidFill>
                <a:latin typeface="Helvetica"/>
                <a:ea typeface="Helvetica"/>
                <a:cs typeface="Helvetica"/>
                <a:sym typeface="Helvetica"/>
              </a:defRPr>
            </a:lvl1pPr>
          </a:lstStyle>
          <a:p>
            <a:r>
              <a:rPr dirty="0"/>
              <a:t>exonic variants</a:t>
            </a:r>
          </a:p>
        </p:txBody>
      </p:sp>
      <p:sp>
        <p:nvSpPr>
          <p:cNvPr id="43" name="Shape 146"/>
          <p:cNvSpPr/>
          <p:nvPr/>
        </p:nvSpPr>
        <p:spPr>
          <a:xfrm>
            <a:off x="4894548" y="2853156"/>
            <a:ext cx="3108961" cy="685800"/>
          </a:xfrm>
          <a:prstGeom prst="rect">
            <a:avLst/>
          </a:prstGeom>
          <a:blipFill>
            <a:blip r:embed="rId3"/>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a:solidFill>
                  <a:srgbClr val="FFFFFF"/>
                </a:solidFill>
                <a:latin typeface="Helvetica"/>
                <a:ea typeface="Helvetica"/>
                <a:cs typeface="Helvetica"/>
                <a:sym typeface="Helvetica"/>
              </a:defRPr>
            </a:lvl1pPr>
          </a:lstStyle>
          <a:p>
            <a:r>
              <a:rPr dirty="0" smtClean="0"/>
              <a:t>synonymous</a:t>
            </a:r>
            <a:endParaRPr dirty="0"/>
          </a:p>
        </p:txBody>
      </p:sp>
      <p:cxnSp>
        <p:nvCxnSpPr>
          <p:cNvPr id="44" name="Connector 147"/>
          <p:cNvCxnSpPr>
            <a:stCxn id="37" idx="2"/>
            <a:endCxn id="43" idx="0"/>
          </p:cNvCxnSpPr>
          <p:nvPr/>
        </p:nvCxnSpPr>
        <p:spPr>
          <a:xfrm flipH="1">
            <a:off x="6449029" y="2257848"/>
            <a:ext cx="5204" cy="595308"/>
          </a:xfrm>
          <a:prstGeom prst="straightConnector1">
            <a:avLst/>
          </a:prstGeom>
          <a:ln w="25400">
            <a:solidFill>
              <a:srgbClr val="000000"/>
            </a:solidFill>
            <a:miter lim="400000"/>
          </a:ln>
        </p:spPr>
      </p:cxnSp>
      <p:sp>
        <p:nvSpPr>
          <p:cNvPr id="45" name="Shape 148"/>
          <p:cNvSpPr/>
          <p:nvPr/>
        </p:nvSpPr>
        <p:spPr>
          <a:xfrm>
            <a:off x="1683204" y="2853157"/>
            <a:ext cx="3108961" cy="685801"/>
          </a:xfrm>
          <a:prstGeom prst="rect">
            <a:avLst/>
          </a:prstGeom>
          <a:blipFill>
            <a:blip r:embed="rId3"/>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a:solidFill>
                  <a:srgbClr val="FFFFFF"/>
                </a:solidFill>
                <a:latin typeface="Helvetica"/>
                <a:ea typeface="Helvetica"/>
                <a:cs typeface="Helvetica"/>
                <a:sym typeface="Helvetica"/>
              </a:defRPr>
            </a:lvl1pPr>
          </a:lstStyle>
          <a:p>
            <a:r>
              <a:rPr dirty="0" smtClean="0"/>
              <a:t>InDel</a:t>
            </a:r>
            <a:r>
              <a:rPr lang="en-US" dirty="0" smtClean="0"/>
              <a:t>, </a:t>
            </a:r>
            <a:r>
              <a:rPr dirty="0" smtClean="0"/>
              <a:t>Stop </a:t>
            </a:r>
            <a:r>
              <a:rPr dirty="0"/>
              <a:t>loss/gain</a:t>
            </a:r>
          </a:p>
        </p:txBody>
      </p:sp>
      <p:cxnSp>
        <p:nvCxnSpPr>
          <p:cNvPr id="46" name="Connector 149"/>
          <p:cNvCxnSpPr>
            <a:stCxn id="45" idx="0"/>
            <a:endCxn id="37" idx="2"/>
          </p:cNvCxnSpPr>
          <p:nvPr/>
        </p:nvCxnSpPr>
        <p:spPr>
          <a:xfrm flipV="1">
            <a:off x="3237685" y="2257848"/>
            <a:ext cx="3216548" cy="595308"/>
          </a:xfrm>
          <a:prstGeom prst="straightConnector1">
            <a:avLst/>
          </a:prstGeom>
          <a:ln w="25400">
            <a:solidFill>
              <a:srgbClr val="000000"/>
            </a:solidFill>
            <a:miter lim="400000"/>
          </a:ln>
        </p:spPr>
      </p:cxnSp>
      <p:sp>
        <p:nvSpPr>
          <p:cNvPr id="49" name="Shape 152"/>
          <p:cNvSpPr/>
          <p:nvPr/>
        </p:nvSpPr>
        <p:spPr>
          <a:xfrm>
            <a:off x="3785065" y="4973722"/>
            <a:ext cx="5338303" cy="685801"/>
          </a:xfrm>
          <a:prstGeom prst="rect">
            <a:avLst/>
          </a:prstGeom>
          <a:blipFill>
            <a:blip r:embed="rId3"/>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p>
            <a:pPr>
              <a:defRPr sz="2400" i="1">
                <a:solidFill>
                  <a:srgbClr val="FFFFFF"/>
                </a:solidFill>
                <a:latin typeface="Helvetica"/>
                <a:ea typeface="Helvetica"/>
                <a:cs typeface="Helvetica"/>
                <a:sym typeface="Helvetica"/>
              </a:defRPr>
            </a:pPr>
            <a:r>
              <a:rPr dirty="0"/>
              <a:t>gene_score </a:t>
            </a:r>
            <a:r>
              <a:rPr i="0" dirty="0"/>
              <a:t>(feature) for each gene</a:t>
            </a:r>
          </a:p>
        </p:txBody>
      </p:sp>
      <p:cxnSp>
        <p:nvCxnSpPr>
          <p:cNvPr id="50" name="Connector 153"/>
          <p:cNvCxnSpPr>
            <a:stCxn id="49" idx="0"/>
            <a:endCxn id="45" idx="2"/>
          </p:cNvCxnSpPr>
          <p:nvPr/>
        </p:nvCxnSpPr>
        <p:spPr>
          <a:xfrm flipH="1" flipV="1">
            <a:off x="3237687" y="3538957"/>
            <a:ext cx="3216530" cy="1434763"/>
          </a:xfrm>
          <a:prstGeom prst="straightConnector1">
            <a:avLst/>
          </a:prstGeom>
          <a:ln w="25400">
            <a:solidFill>
              <a:srgbClr val="000000"/>
            </a:solidFill>
            <a:miter lim="400000"/>
          </a:ln>
        </p:spPr>
      </p:cxnSp>
      <p:cxnSp>
        <p:nvCxnSpPr>
          <p:cNvPr id="51" name="Connector 154"/>
          <p:cNvCxnSpPr>
            <a:stCxn id="43" idx="2"/>
            <a:endCxn id="49" idx="0"/>
          </p:cNvCxnSpPr>
          <p:nvPr/>
        </p:nvCxnSpPr>
        <p:spPr>
          <a:xfrm>
            <a:off x="6449028" y="3538957"/>
            <a:ext cx="5188" cy="1434765"/>
          </a:xfrm>
          <a:prstGeom prst="straightConnector1">
            <a:avLst/>
          </a:prstGeom>
          <a:ln w="25400">
            <a:solidFill>
              <a:srgbClr val="000000"/>
            </a:solidFill>
            <a:miter lim="400000"/>
          </a:ln>
        </p:spPr>
      </p:cxnSp>
      <p:cxnSp>
        <p:nvCxnSpPr>
          <p:cNvPr id="52" name="Connector 155"/>
          <p:cNvCxnSpPr>
            <a:stCxn id="49" idx="0"/>
            <a:endCxn id="62" idx="2"/>
          </p:cNvCxnSpPr>
          <p:nvPr/>
        </p:nvCxnSpPr>
        <p:spPr>
          <a:xfrm flipV="1">
            <a:off x="6454217" y="3538957"/>
            <a:ext cx="3178008" cy="1434765"/>
          </a:xfrm>
          <a:prstGeom prst="straightConnector1">
            <a:avLst/>
          </a:prstGeom>
          <a:ln w="25400">
            <a:solidFill>
              <a:srgbClr val="000000"/>
            </a:solidFill>
            <a:miter lim="400000"/>
          </a:ln>
        </p:spPr>
      </p:cxnSp>
      <p:sp>
        <p:nvSpPr>
          <p:cNvPr id="54" name="Shape 157"/>
          <p:cNvSpPr/>
          <p:nvPr/>
        </p:nvSpPr>
        <p:spPr>
          <a:xfrm>
            <a:off x="3990417" y="6026129"/>
            <a:ext cx="4927600" cy="601842"/>
          </a:xfrm>
          <a:prstGeom prst="roundRect">
            <a:avLst>
              <a:gd name="adj" fmla="val 31653"/>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b="1">
                <a:latin typeface="Helvetica"/>
                <a:ea typeface="Helvetica"/>
                <a:cs typeface="Helvetica"/>
                <a:sym typeface="Helvetica"/>
              </a:defRPr>
            </a:lvl1pPr>
          </a:lstStyle>
          <a:p>
            <a:r>
              <a:rPr dirty="0"/>
              <a:t>Feature </a:t>
            </a:r>
            <a:r>
              <a:rPr dirty="0" smtClean="0"/>
              <a:t>Selection</a:t>
            </a:r>
            <a:endParaRPr dirty="0"/>
          </a:p>
        </p:txBody>
      </p:sp>
      <p:cxnSp>
        <p:nvCxnSpPr>
          <p:cNvPr id="55" name="Connector 158"/>
          <p:cNvCxnSpPr>
            <a:stCxn id="54" idx="0"/>
            <a:endCxn id="49" idx="2"/>
          </p:cNvCxnSpPr>
          <p:nvPr/>
        </p:nvCxnSpPr>
        <p:spPr>
          <a:xfrm flipV="1">
            <a:off x="6454217" y="5659523"/>
            <a:ext cx="0" cy="366608"/>
          </a:xfrm>
          <a:prstGeom prst="straightConnector1">
            <a:avLst/>
          </a:prstGeom>
          <a:ln w="25400">
            <a:solidFill>
              <a:srgbClr val="000000"/>
            </a:solidFill>
            <a:miter lim="400000"/>
          </a:ln>
        </p:spPr>
      </p:cxnSp>
      <p:sp>
        <p:nvSpPr>
          <p:cNvPr id="56" name="Shape 159"/>
          <p:cNvSpPr/>
          <p:nvPr/>
        </p:nvSpPr>
        <p:spPr>
          <a:xfrm>
            <a:off x="5274027" y="6907621"/>
            <a:ext cx="2421982" cy="685801"/>
          </a:xfrm>
          <a:prstGeom prst="rect">
            <a:avLst/>
          </a:prstGeom>
          <a:ln/>
          <a:extLst>
            <a:ext uri="{C572A759-6A51-4108-AA02-DFA0A04FC94B}">
              <ma14:wrappingTextBoxFlag xmlns:ma14="http://schemas.microsoft.com/office/mac/drawingml/2011/main" val="1"/>
            </a:ext>
          </a:extLst>
        </p:spPr>
        <p:style>
          <a:lnRef idx="1">
            <a:schemeClr val="accent2"/>
          </a:lnRef>
          <a:fillRef idx="3">
            <a:schemeClr val="accent2"/>
          </a:fillRef>
          <a:effectRef idx="2">
            <a:schemeClr val="accent2"/>
          </a:effectRef>
          <a:fontRef idx="minor">
            <a:schemeClr val="lt1"/>
          </a:fontRef>
        </p:style>
        <p:txBody>
          <a:bodyPr lIns="50760" tIns="50760" rIns="50760" bIns="50760" anchor="ctr"/>
          <a:lstStyle>
            <a:lvl1pPr>
              <a:defRPr sz="2400">
                <a:solidFill>
                  <a:srgbClr val="FFFFFF"/>
                </a:solidFill>
                <a:latin typeface="Helvetica"/>
                <a:ea typeface="Helvetica"/>
                <a:cs typeface="Helvetica"/>
                <a:sym typeface="Helvetica"/>
              </a:defRPr>
            </a:lvl1pPr>
          </a:lstStyle>
          <a:p>
            <a:r>
              <a:t>selected genes</a:t>
            </a:r>
          </a:p>
        </p:txBody>
      </p:sp>
      <p:cxnSp>
        <p:nvCxnSpPr>
          <p:cNvPr id="57" name="Connector 160"/>
          <p:cNvCxnSpPr/>
          <p:nvPr/>
        </p:nvCxnSpPr>
        <p:spPr>
          <a:xfrm>
            <a:off x="6475090" y="6627972"/>
            <a:ext cx="0" cy="279650"/>
          </a:xfrm>
          <a:prstGeom prst="straightConnector1">
            <a:avLst/>
          </a:prstGeom>
          <a:ln w="25400">
            <a:solidFill>
              <a:srgbClr val="000000"/>
            </a:solidFill>
            <a:miter lim="400000"/>
          </a:ln>
        </p:spPr>
      </p:cxnSp>
      <p:sp>
        <p:nvSpPr>
          <p:cNvPr id="58" name="Shape 161"/>
          <p:cNvSpPr/>
          <p:nvPr/>
        </p:nvSpPr>
        <p:spPr>
          <a:xfrm>
            <a:off x="2726380" y="7273462"/>
            <a:ext cx="1941697" cy="1119125"/>
          </a:xfrm>
          <a:prstGeom prst="roundRect">
            <a:avLst>
              <a:gd name="adj" fmla="val 31653"/>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b="1">
                <a:latin typeface="Helvetica"/>
                <a:ea typeface="Helvetica"/>
                <a:cs typeface="Helvetica"/>
                <a:sym typeface="Helvetica"/>
              </a:defRPr>
            </a:lvl1pPr>
          </a:lstStyle>
          <a:p>
            <a:r>
              <a:rPr lang="en-US" dirty="0" smtClean="0"/>
              <a:t>Training + Testing + Evaluation</a:t>
            </a:r>
            <a:endParaRPr dirty="0"/>
          </a:p>
        </p:txBody>
      </p:sp>
      <p:sp>
        <p:nvSpPr>
          <p:cNvPr id="62" name="Shape 165"/>
          <p:cNvSpPr/>
          <p:nvPr/>
        </p:nvSpPr>
        <p:spPr>
          <a:xfrm>
            <a:off x="8077744" y="2853156"/>
            <a:ext cx="3108961" cy="685800"/>
          </a:xfrm>
          <a:prstGeom prst="rect">
            <a:avLst/>
          </a:prstGeom>
          <a:blipFill>
            <a:blip r:embed="rId3"/>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a:solidFill>
                  <a:srgbClr val="FFFFFF"/>
                </a:solidFill>
                <a:latin typeface="Helvetica"/>
                <a:ea typeface="Helvetica"/>
                <a:cs typeface="Helvetica"/>
                <a:sym typeface="Helvetica"/>
              </a:defRPr>
            </a:lvl1pPr>
          </a:lstStyle>
          <a:p>
            <a:r>
              <a:rPr dirty="0"/>
              <a:t>non-</a:t>
            </a:r>
            <a:r>
              <a:rPr dirty="0" smtClean="0"/>
              <a:t>synonymous</a:t>
            </a:r>
            <a:endParaRPr dirty="0"/>
          </a:p>
        </p:txBody>
      </p:sp>
      <p:sp>
        <p:nvSpPr>
          <p:cNvPr id="40" name="Shape 143"/>
          <p:cNvSpPr/>
          <p:nvPr/>
        </p:nvSpPr>
        <p:spPr>
          <a:xfrm>
            <a:off x="7889669" y="3732313"/>
            <a:ext cx="1420946" cy="786384"/>
          </a:xfrm>
          <a:prstGeom prst="roundRect">
            <a:avLst>
              <a:gd name="adj" fmla="val 31653"/>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b="1">
                <a:latin typeface="Helvetica"/>
                <a:ea typeface="Helvetica"/>
                <a:cs typeface="Helvetica"/>
                <a:sym typeface="Helvetica"/>
              </a:defRPr>
            </a:lvl1pPr>
          </a:lstStyle>
          <a:p>
            <a:r>
              <a:rPr dirty="0"/>
              <a:t>SNAP2</a:t>
            </a:r>
          </a:p>
        </p:txBody>
      </p:sp>
      <p:sp>
        <p:nvSpPr>
          <p:cNvPr id="157" name="Shape 143"/>
          <p:cNvSpPr/>
          <p:nvPr/>
        </p:nvSpPr>
        <p:spPr>
          <a:xfrm>
            <a:off x="3315111" y="3754636"/>
            <a:ext cx="1735378" cy="787179"/>
          </a:xfrm>
          <a:prstGeom prst="roundRect">
            <a:avLst>
              <a:gd name="adj" fmla="val 31653"/>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b="1">
                <a:latin typeface="Helvetica"/>
                <a:ea typeface="Helvetica"/>
                <a:cs typeface="Helvetica"/>
                <a:sym typeface="Helvetica"/>
              </a:defRPr>
            </a:lvl1pPr>
          </a:lstStyle>
          <a:p>
            <a:r>
              <a:rPr lang="en-US" dirty="0" smtClean="0"/>
              <a:t>Large constant</a:t>
            </a:r>
            <a:endParaRPr dirty="0"/>
          </a:p>
        </p:txBody>
      </p:sp>
      <p:sp>
        <p:nvSpPr>
          <p:cNvPr id="158" name="Shape 143"/>
          <p:cNvSpPr/>
          <p:nvPr/>
        </p:nvSpPr>
        <p:spPr>
          <a:xfrm>
            <a:off x="5581339" y="3744086"/>
            <a:ext cx="1735378" cy="787179"/>
          </a:xfrm>
          <a:prstGeom prst="roundRect">
            <a:avLst>
              <a:gd name="adj" fmla="val 31653"/>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b="1">
                <a:latin typeface="Helvetica"/>
                <a:ea typeface="Helvetica"/>
                <a:cs typeface="Helvetica"/>
                <a:sym typeface="Helvetica"/>
              </a:defRPr>
            </a:lvl1pPr>
          </a:lstStyle>
          <a:p>
            <a:r>
              <a:rPr lang="en-US" dirty="0" smtClean="0"/>
              <a:t>Small constant</a:t>
            </a:r>
            <a:endParaRPr dirty="0"/>
          </a:p>
        </p:txBody>
      </p:sp>
      <p:sp>
        <p:nvSpPr>
          <p:cNvPr id="172" name="Hexagon 171"/>
          <p:cNvSpPr/>
          <p:nvPr/>
        </p:nvSpPr>
        <p:spPr>
          <a:xfrm>
            <a:off x="5279961" y="7770593"/>
            <a:ext cx="2308331" cy="1033209"/>
          </a:xfrm>
          <a:prstGeom prst="hexagon">
            <a:avLst/>
          </a:prstGeom>
        </p:spPr>
        <p:style>
          <a:lnRef idx="1">
            <a:schemeClr val="accent3"/>
          </a:lnRef>
          <a:fillRef idx="3">
            <a:schemeClr val="accent3"/>
          </a:fillRef>
          <a:effectRef idx="2">
            <a:schemeClr val="accent3"/>
          </a:effectRef>
          <a:fontRef idx="minor">
            <a:schemeClr val="lt1"/>
          </a:fontRef>
        </p:style>
        <p:txBody>
          <a:bodyPr lIns="91435" tIns="45718" rIns="91435" bIns="45718" spcCol="0" rtlCol="0" anchor="ctr"/>
          <a:lstStyle/>
          <a:p>
            <a:pPr algn="ctr"/>
            <a:r>
              <a:rPr lang="en-US" b="1" i="1" dirty="0" smtClean="0">
                <a:solidFill>
                  <a:schemeClr val="tx1"/>
                </a:solidFill>
              </a:rPr>
              <a:t>AVA, </a:t>
            </a:r>
            <a:r>
              <a:rPr lang="en-US" b="1" i="1" dirty="0" err="1" smtClean="0">
                <a:solidFill>
                  <a:schemeClr val="tx1"/>
                </a:solidFill>
              </a:rPr>
              <a:t>Dx</a:t>
            </a:r>
            <a:endParaRPr lang="en-US" b="1" i="1" dirty="0">
              <a:solidFill>
                <a:schemeClr val="tx1"/>
              </a:solidFill>
            </a:endParaRPr>
          </a:p>
        </p:txBody>
      </p:sp>
      <p:sp>
        <p:nvSpPr>
          <p:cNvPr id="176" name="TextBox 175"/>
          <p:cNvSpPr txBox="1"/>
          <p:nvPr/>
        </p:nvSpPr>
        <p:spPr>
          <a:xfrm>
            <a:off x="7597233" y="1589994"/>
            <a:ext cx="2272528" cy="646330"/>
          </a:xfrm>
          <a:prstGeom prst="rect">
            <a:avLst/>
          </a:prstGeom>
          <a:noFill/>
        </p:spPr>
        <p:txBody>
          <a:bodyPr wrap="none" lIns="91435" tIns="45718" rIns="91435" bIns="45718" rtlCol="0">
            <a:spAutoFit/>
          </a:bodyPr>
          <a:lstStyle/>
          <a:p>
            <a:r>
              <a:rPr lang="en-US" dirty="0" smtClean="0"/>
              <a:t>+ unknown</a:t>
            </a:r>
            <a:endParaRPr lang="en-US" dirty="0"/>
          </a:p>
        </p:txBody>
      </p:sp>
      <p:sp>
        <p:nvSpPr>
          <p:cNvPr id="177" name="Rectangle 176"/>
          <p:cNvSpPr/>
          <p:nvPr/>
        </p:nvSpPr>
        <p:spPr>
          <a:xfrm>
            <a:off x="11224873" y="9061674"/>
            <a:ext cx="1023802" cy="6858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 Box 6"/>
          <p:cNvSpPr txBox="1">
            <a:spLocks noChangeArrowheads="1"/>
          </p:cNvSpPr>
          <p:nvPr/>
        </p:nvSpPr>
        <p:spPr bwMode="auto">
          <a:xfrm>
            <a:off x="173975" y="9376081"/>
            <a:ext cx="193674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a:t>Created for CAGI 4</a:t>
            </a:r>
          </a:p>
        </p:txBody>
      </p:sp>
      <p:sp>
        <p:nvSpPr>
          <p:cNvPr id="31" name="Text Box 8"/>
          <p:cNvSpPr txBox="1">
            <a:spLocks noChangeArrowheads="1"/>
          </p:cNvSpPr>
          <p:nvPr/>
        </p:nvSpPr>
        <p:spPr bwMode="auto">
          <a:xfrm>
            <a:off x="10741185" y="9331355"/>
            <a:ext cx="143936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800" dirty="0" smtClean="0"/>
              <a:t>Yanran Wang</a:t>
            </a:r>
            <a:endParaRPr lang="en-US" altLang="en-US" sz="1800" dirty="0"/>
          </a:p>
        </p:txBody>
      </p:sp>
      <p:sp>
        <p:nvSpPr>
          <p:cNvPr id="32" name="Text Box 9"/>
          <p:cNvSpPr txBox="1">
            <a:spLocks noChangeArrowheads="1"/>
          </p:cNvSpPr>
          <p:nvPr/>
        </p:nvSpPr>
        <p:spPr bwMode="auto">
          <a:xfrm>
            <a:off x="4915414" y="9376081"/>
            <a:ext cx="2642558"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err="1"/>
              <a:t>genomeinterpretation.org</a:t>
            </a:r>
            <a:endParaRPr lang="en-US" altLang="en-US" sz="1800" dirty="0"/>
          </a:p>
        </p:txBody>
      </p:sp>
    </p:spTree>
    <p:extLst>
      <p:ext uri="{BB962C8B-B14F-4D97-AF65-F5344CB8AC3E}">
        <p14:creationId xmlns:p14="http://schemas.microsoft.com/office/powerpoint/2010/main" val="16276282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Connector 171"/>
          <p:cNvCxnSpPr>
            <a:stCxn id="5" idx="2"/>
            <a:endCxn id="7" idx="0"/>
          </p:cNvCxnSpPr>
          <p:nvPr/>
        </p:nvCxnSpPr>
        <p:spPr>
          <a:xfrm>
            <a:off x="6250613" y="2242914"/>
            <a:ext cx="0" cy="1265087"/>
          </a:xfrm>
          <a:prstGeom prst="straightConnector1">
            <a:avLst/>
          </a:prstGeom>
          <a:ln w="25400">
            <a:solidFill>
              <a:srgbClr val="000000"/>
            </a:solidFill>
            <a:miter lim="400000"/>
          </a:ln>
        </p:spPr>
      </p:cxnSp>
      <p:sp>
        <p:nvSpPr>
          <p:cNvPr id="2" name="Footer Placeholder 1"/>
          <p:cNvSpPr>
            <a:spLocks noGrp="1"/>
          </p:cNvSpPr>
          <p:nvPr>
            <p:ph type="ftr" sz="quarter" idx="11"/>
          </p:nvPr>
        </p:nvSpPr>
        <p:spPr/>
        <p:txBody>
          <a:bodyPr/>
          <a:lstStyle/>
          <a:p>
            <a:endParaRPr lang="en-US" dirty="0"/>
          </a:p>
        </p:txBody>
      </p:sp>
      <p:sp>
        <p:nvSpPr>
          <p:cNvPr id="3" name="Title 2"/>
          <p:cNvSpPr>
            <a:spLocks noGrp="1"/>
          </p:cNvSpPr>
          <p:nvPr>
            <p:ph type="title"/>
          </p:nvPr>
        </p:nvSpPr>
        <p:spPr/>
        <p:txBody>
          <a:bodyPr/>
          <a:lstStyle/>
          <a:p>
            <a:r>
              <a:rPr lang="en-US" dirty="0" smtClean="0"/>
              <a:t>Data Collection</a:t>
            </a:r>
            <a:endParaRPr lang="en-US" dirty="0"/>
          </a:p>
        </p:txBody>
      </p:sp>
      <p:sp>
        <p:nvSpPr>
          <p:cNvPr id="5" name="Shape 167"/>
          <p:cNvSpPr/>
          <p:nvPr/>
        </p:nvSpPr>
        <p:spPr>
          <a:xfrm>
            <a:off x="5116079" y="1557113"/>
            <a:ext cx="2269067" cy="685801"/>
          </a:xfrm>
          <a:prstGeom prst="rect">
            <a:avLst/>
          </a:prstGeom>
          <a:blipFill>
            <a:blip r:embed="rId3"/>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a:solidFill>
                  <a:srgbClr val="FFFFFF"/>
                </a:solidFill>
                <a:latin typeface="Helvetica"/>
                <a:ea typeface="Helvetica"/>
                <a:cs typeface="Helvetica"/>
                <a:sym typeface="Helvetica"/>
              </a:defRPr>
            </a:lvl1pPr>
          </a:lstStyle>
          <a:p>
            <a:r>
              <a:t>VCF file</a:t>
            </a:r>
          </a:p>
        </p:txBody>
      </p:sp>
      <p:sp>
        <p:nvSpPr>
          <p:cNvPr id="6" name="Shape 168"/>
          <p:cNvSpPr/>
          <p:nvPr/>
        </p:nvSpPr>
        <p:spPr>
          <a:xfrm>
            <a:off x="4709679" y="2617586"/>
            <a:ext cx="3081867" cy="601842"/>
          </a:xfrm>
          <a:prstGeom prst="roundRect">
            <a:avLst>
              <a:gd name="adj" fmla="val 31653"/>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b="1">
                <a:latin typeface="Helvetica"/>
                <a:ea typeface="Helvetica"/>
                <a:cs typeface="Helvetica"/>
                <a:sym typeface="Helvetica"/>
              </a:defRPr>
            </a:lvl1pPr>
          </a:lstStyle>
          <a:p>
            <a:r>
              <a:t>ANNOVAR</a:t>
            </a:r>
          </a:p>
        </p:txBody>
      </p:sp>
      <p:sp>
        <p:nvSpPr>
          <p:cNvPr id="7" name="Shape 169"/>
          <p:cNvSpPr/>
          <p:nvPr/>
        </p:nvSpPr>
        <p:spPr>
          <a:xfrm>
            <a:off x="5116079" y="3508001"/>
            <a:ext cx="2269067" cy="685801"/>
          </a:xfrm>
          <a:prstGeom prst="rect">
            <a:avLst/>
          </a:prstGeom>
          <a:blipFill>
            <a:blip r:embed="rId3"/>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a:solidFill>
                  <a:srgbClr val="FFFFFF"/>
                </a:solidFill>
                <a:latin typeface="Helvetica"/>
                <a:ea typeface="Helvetica"/>
                <a:cs typeface="Helvetica"/>
                <a:sym typeface="Helvetica"/>
              </a:defRPr>
            </a:lvl1pPr>
          </a:lstStyle>
          <a:p>
            <a:r>
              <a:rPr dirty="0"/>
              <a:t>exonic variants</a:t>
            </a:r>
          </a:p>
        </p:txBody>
      </p:sp>
      <p:graphicFrame>
        <p:nvGraphicFramePr>
          <p:cNvPr id="10" name="Table 172"/>
          <p:cNvGraphicFramePr/>
          <p:nvPr>
            <p:extLst>
              <p:ext uri="{D42A27DB-BD31-4B8C-83A1-F6EECF244321}">
                <p14:modId xmlns:p14="http://schemas.microsoft.com/office/powerpoint/2010/main" val="3884980905"/>
              </p:ext>
            </p:extLst>
          </p:nvPr>
        </p:nvGraphicFramePr>
        <p:xfrm>
          <a:off x="1638320" y="4775924"/>
          <a:ext cx="9728203" cy="2486237"/>
        </p:xfrm>
        <a:graphic>
          <a:graphicData uri="http://schemas.openxmlformats.org/drawingml/2006/table">
            <a:tbl>
              <a:tblPr firstRow="1" firstCol="1">
                <a:tableStyleId>{2708684C-4D16-4618-839F-0558EEFCDFE6}</a:tableStyleId>
              </a:tblPr>
              <a:tblGrid>
                <a:gridCol w="2818697"/>
                <a:gridCol w="3454753"/>
                <a:gridCol w="3454753"/>
              </a:tblGrid>
              <a:tr h="823849">
                <a:tc>
                  <a:txBody>
                    <a:bodyPr/>
                    <a:lstStyle/>
                    <a:p>
                      <a:pPr defTabSz="914400">
                        <a:tabLst>
                          <a:tab pos="1181100" algn="l"/>
                        </a:tabLst>
                        <a:defRPr sz="2400">
                          <a:sym typeface="Helvetica"/>
                        </a:defRPr>
                      </a:pPr>
                      <a:endParaRPr sz="2400"/>
                    </a:p>
                  </a:txBody>
                  <a:tcPr marL="50800" marR="50800" marT="50800" marB="50800" anchor="ctr" horzOverflow="overflow">
                    <a:lnL w="12700">
                      <a:miter lim="400000"/>
                    </a:lnL>
                  </a:tcPr>
                </a:tc>
                <a:tc>
                  <a:txBody>
                    <a:bodyPr/>
                    <a:lstStyle/>
                    <a:p>
                      <a:pPr defTabSz="914400">
                        <a:tabLst>
                          <a:tab pos="1181100" algn="l"/>
                        </a:tabLst>
                        <a:defRPr b="0"/>
                      </a:pPr>
                      <a:r>
                        <a:rPr sz="2400" b="1" dirty="0">
                          <a:sym typeface="Helvetica"/>
                        </a:rPr>
                        <a:t>total </a:t>
                      </a:r>
                      <a:r>
                        <a:rPr sz="2400" b="1" dirty="0" smtClean="0">
                          <a:sym typeface="Helvetica"/>
                        </a:rPr>
                        <a:t>variant</a:t>
                      </a:r>
                      <a:r>
                        <a:rPr lang="en-US" sz="2400" b="1" dirty="0" smtClean="0">
                          <a:sym typeface="Helvetica"/>
                        </a:rPr>
                        <a:t>s</a:t>
                      </a:r>
                      <a:endParaRPr sz="2400" b="1" dirty="0">
                        <a:sym typeface="Helvetica"/>
                      </a:endParaRPr>
                    </a:p>
                  </a:txBody>
                  <a:tcPr marL="50800" marR="50800" marT="50800" marB="50800" anchor="ctr" horzOverflow="overflow"/>
                </a:tc>
                <a:tc>
                  <a:txBody>
                    <a:bodyPr/>
                    <a:lstStyle/>
                    <a:p>
                      <a:pPr defTabSz="914400">
                        <a:tabLst>
                          <a:tab pos="1181100" algn="l"/>
                        </a:tabLst>
                        <a:defRPr b="0"/>
                      </a:pPr>
                      <a:r>
                        <a:rPr sz="2400" b="1" dirty="0">
                          <a:sym typeface="Helvetica"/>
                        </a:rPr>
                        <a:t>exonic </a:t>
                      </a:r>
                      <a:r>
                        <a:rPr sz="2400" b="1" dirty="0" smtClean="0">
                          <a:sym typeface="Helvetica"/>
                        </a:rPr>
                        <a:t>variant</a:t>
                      </a:r>
                      <a:r>
                        <a:rPr lang="en-US" sz="2400" b="1" dirty="0" smtClean="0">
                          <a:sym typeface="Helvetica"/>
                        </a:rPr>
                        <a:t>s</a:t>
                      </a:r>
                      <a:endParaRPr sz="2400" b="1" dirty="0">
                        <a:sym typeface="Helvetica"/>
                      </a:endParaRPr>
                    </a:p>
                  </a:txBody>
                  <a:tcPr marL="50800" marR="50800" marT="50800" marB="50800" anchor="ctr" horzOverflow="overflow">
                    <a:lnR w="12700">
                      <a:miter lim="400000"/>
                    </a:lnR>
                  </a:tcPr>
                </a:tc>
              </a:tr>
              <a:tr h="838539">
                <a:tc>
                  <a:txBody>
                    <a:bodyPr/>
                    <a:lstStyle/>
                    <a:p>
                      <a:pPr defTabSz="914400">
                        <a:tabLst>
                          <a:tab pos="1181100" algn="l"/>
                        </a:tabLst>
                        <a:defRPr b="0"/>
                      </a:pPr>
                      <a:r>
                        <a:rPr lang="en-US" sz="2400" b="1" dirty="0" smtClean="0">
                          <a:sym typeface="Helvetica"/>
                        </a:rPr>
                        <a:t>Total </a:t>
                      </a:r>
                    </a:p>
                    <a:p>
                      <a:pPr defTabSz="914400">
                        <a:tabLst>
                          <a:tab pos="1181100" algn="l"/>
                        </a:tabLst>
                        <a:defRPr b="0"/>
                      </a:pPr>
                      <a:r>
                        <a:rPr lang="en-US" sz="2400" b="1" dirty="0" smtClean="0">
                          <a:sym typeface="Helvetica"/>
                        </a:rPr>
                        <a:t>(</a:t>
                      </a:r>
                      <a:r>
                        <a:rPr sz="2400" b="1" dirty="0" smtClean="0">
                          <a:sym typeface="Helvetica"/>
                        </a:rPr>
                        <a:t>1000 individuals</a:t>
                      </a:r>
                      <a:r>
                        <a:rPr lang="en-US" sz="2400" b="1" dirty="0" smtClean="0">
                          <a:sym typeface="Helvetica"/>
                        </a:rPr>
                        <a:t>)</a:t>
                      </a:r>
                      <a:endParaRPr sz="2400" b="1" dirty="0">
                        <a:sym typeface="Helvetica"/>
                      </a:endParaRPr>
                    </a:p>
                  </a:txBody>
                  <a:tcPr marL="50800" marR="50800" marT="50800" marB="50800" anchor="ctr" horzOverflow="overflow"/>
                </a:tc>
                <a:tc>
                  <a:txBody>
                    <a:bodyPr/>
                    <a:lstStyle/>
                    <a:p>
                      <a:pPr defTabSz="914400"/>
                      <a:r>
                        <a:rPr sz="2400" dirty="0" smtClean="0">
                          <a:latin typeface="Helvetica"/>
                          <a:ea typeface="Helvetica"/>
                          <a:cs typeface="Helvetica"/>
                          <a:sym typeface="Helvetica"/>
                        </a:rPr>
                        <a:t>501</a:t>
                      </a:r>
                      <a:r>
                        <a:rPr lang="en-US" sz="2400" dirty="0" smtClean="0">
                          <a:latin typeface="Helvetica"/>
                          <a:ea typeface="Helvetica"/>
                          <a:cs typeface="Helvetica"/>
                          <a:sym typeface="Helvetica"/>
                        </a:rPr>
                        <a:t>,</a:t>
                      </a:r>
                      <a:r>
                        <a:rPr sz="2400" dirty="0" smtClean="0">
                          <a:latin typeface="Helvetica"/>
                          <a:ea typeface="Helvetica"/>
                          <a:cs typeface="Helvetica"/>
                          <a:sym typeface="Helvetica"/>
                        </a:rPr>
                        <a:t>253</a:t>
                      </a:r>
                      <a:endParaRPr sz="2400" dirty="0">
                        <a:latin typeface="Helvetica"/>
                        <a:ea typeface="Helvetica"/>
                        <a:cs typeface="Helvetica"/>
                        <a:sym typeface="Helvetica"/>
                      </a:endParaRPr>
                    </a:p>
                  </a:txBody>
                  <a:tcPr marL="50800" marR="50800" marT="50800" marB="50800" anchor="ctr" horzOverflow="overflow"/>
                </a:tc>
                <a:tc>
                  <a:txBody>
                    <a:bodyPr/>
                    <a:lstStyle/>
                    <a:p>
                      <a:pPr defTabSz="914400"/>
                      <a:r>
                        <a:rPr sz="2400" dirty="0" smtClean="0">
                          <a:latin typeface="Helvetica"/>
                          <a:ea typeface="Helvetica"/>
                          <a:cs typeface="Helvetica"/>
                          <a:sym typeface="Helvetica"/>
                        </a:rPr>
                        <a:t>294</a:t>
                      </a:r>
                      <a:r>
                        <a:rPr lang="en-US" sz="2400" dirty="0" smtClean="0">
                          <a:latin typeface="Helvetica"/>
                          <a:ea typeface="Helvetica"/>
                          <a:cs typeface="Helvetica"/>
                          <a:sym typeface="Helvetica"/>
                        </a:rPr>
                        <a:t>,</a:t>
                      </a:r>
                      <a:r>
                        <a:rPr sz="2400" dirty="0" smtClean="0">
                          <a:latin typeface="Helvetica"/>
                          <a:ea typeface="Helvetica"/>
                          <a:cs typeface="Helvetica"/>
                          <a:sym typeface="Helvetica"/>
                        </a:rPr>
                        <a:t>366 </a:t>
                      </a:r>
                      <a:r>
                        <a:rPr sz="2400" dirty="0">
                          <a:latin typeface="Helvetica"/>
                          <a:ea typeface="Helvetica"/>
                          <a:cs typeface="Helvetica"/>
                          <a:sym typeface="Helvetica"/>
                        </a:rPr>
                        <a:t>(58.72%)</a:t>
                      </a:r>
                    </a:p>
                  </a:txBody>
                  <a:tcPr marL="50800" marR="50800" marT="50800" marB="50800" anchor="ctr" horzOverflow="overflow">
                    <a:lnR w="12700">
                      <a:miter lim="400000"/>
                    </a:lnR>
                  </a:tcPr>
                </a:tc>
              </a:tr>
              <a:tr h="823849">
                <a:tc>
                  <a:txBody>
                    <a:bodyPr/>
                    <a:lstStyle/>
                    <a:p>
                      <a:pPr defTabSz="914400">
                        <a:tabLst>
                          <a:tab pos="1181100" algn="l"/>
                        </a:tabLst>
                        <a:defRPr b="0"/>
                      </a:pPr>
                      <a:r>
                        <a:rPr lang="en-US" sz="2400" b="1" dirty="0" smtClean="0">
                          <a:sym typeface="Helvetica"/>
                        </a:rPr>
                        <a:t>(each) I</a:t>
                      </a:r>
                      <a:r>
                        <a:rPr sz="2400" b="1" dirty="0" smtClean="0">
                          <a:sym typeface="Helvetica"/>
                        </a:rPr>
                        <a:t>ndividual</a:t>
                      </a:r>
                      <a:endParaRPr sz="2400" b="1" dirty="0">
                        <a:sym typeface="Helvetica"/>
                      </a:endParaRPr>
                    </a:p>
                  </a:txBody>
                  <a:tcPr marL="50800" marR="50800" marT="50800" marB="50800" anchor="ctr" horzOverflow="overflow">
                    <a:lnB w="12700">
                      <a:miter lim="400000"/>
                    </a:lnB>
                  </a:tcPr>
                </a:tc>
                <a:tc>
                  <a:txBody>
                    <a:bodyPr/>
                    <a:lstStyle/>
                    <a:p>
                      <a:pPr defTabSz="914400"/>
                      <a:r>
                        <a:rPr sz="2400" dirty="0" smtClean="0">
                          <a:latin typeface="Helvetica"/>
                          <a:ea typeface="Helvetica"/>
                          <a:cs typeface="Helvetica"/>
                          <a:sym typeface="Helvetica"/>
                        </a:rPr>
                        <a:t>32</a:t>
                      </a:r>
                      <a:r>
                        <a:rPr lang="en-US" sz="2400" dirty="0" smtClean="0">
                          <a:latin typeface="Helvetica"/>
                          <a:ea typeface="Helvetica"/>
                          <a:cs typeface="Helvetica"/>
                          <a:sym typeface="Helvetica"/>
                        </a:rPr>
                        <a:t>,</a:t>
                      </a:r>
                      <a:r>
                        <a:rPr sz="2400" dirty="0" smtClean="0">
                          <a:latin typeface="Helvetica"/>
                          <a:ea typeface="Helvetica"/>
                          <a:cs typeface="Helvetica"/>
                          <a:sym typeface="Helvetica"/>
                        </a:rPr>
                        <a:t>36</a:t>
                      </a:r>
                      <a:r>
                        <a:rPr lang="en-US" sz="2400" dirty="0" smtClean="0">
                          <a:latin typeface="Helvetica"/>
                          <a:ea typeface="Helvetica"/>
                          <a:cs typeface="Helvetica"/>
                          <a:sym typeface="Helvetica"/>
                        </a:rPr>
                        <a:t>4</a:t>
                      </a:r>
                      <a:r>
                        <a:rPr sz="2400" dirty="0" smtClean="0">
                          <a:latin typeface="Helvetica"/>
                          <a:ea typeface="Helvetica"/>
                          <a:cs typeface="Helvetica"/>
                          <a:sym typeface="Helvetica"/>
                        </a:rPr>
                        <a:t> </a:t>
                      </a:r>
                      <a:r>
                        <a:rPr sz="2400" dirty="0">
                          <a:latin typeface="Helvetica"/>
                          <a:ea typeface="Helvetica"/>
                          <a:cs typeface="Helvetica"/>
                          <a:sym typeface="Helvetica"/>
                        </a:rPr>
                        <a:t>± </a:t>
                      </a:r>
                      <a:r>
                        <a:rPr sz="2400" dirty="0" smtClean="0">
                          <a:latin typeface="Helvetica"/>
                          <a:ea typeface="Helvetica"/>
                          <a:cs typeface="Helvetica"/>
                          <a:sym typeface="Helvetica"/>
                        </a:rPr>
                        <a:t>4</a:t>
                      </a:r>
                      <a:r>
                        <a:rPr lang="en-US" sz="2400" dirty="0" smtClean="0">
                          <a:latin typeface="Helvetica"/>
                          <a:ea typeface="Helvetica"/>
                          <a:cs typeface="Helvetica"/>
                          <a:sym typeface="Helvetica"/>
                        </a:rPr>
                        <a:t>10</a:t>
                      </a:r>
                      <a:endParaRPr sz="2400" dirty="0">
                        <a:latin typeface="Helvetica"/>
                        <a:ea typeface="Helvetica"/>
                        <a:cs typeface="Helvetica"/>
                        <a:sym typeface="Helvetica"/>
                      </a:endParaRPr>
                    </a:p>
                  </a:txBody>
                  <a:tcPr marL="50800" marR="50800" marT="50800" marB="50800" anchor="ctr" horzOverflow="overflow">
                    <a:lnB w="12700">
                      <a:miter lim="400000"/>
                    </a:lnB>
                  </a:tcPr>
                </a:tc>
                <a:tc>
                  <a:txBody>
                    <a:bodyPr/>
                    <a:lstStyle/>
                    <a:p>
                      <a:pPr defTabSz="914400"/>
                      <a:r>
                        <a:rPr sz="2400" dirty="0" smtClean="0">
                          <a:latin typeface="Helvetica"/>
                          <a:ea typeface="Helvetica"/>
                          <a:cs typeface="Helvetica"/>
                          <a:sym typeface="Helvetica"/>
                        </a:rPr>
                        <a:t>16</a:t>
                      </a:r>
                      <a:r>
                        <a:rPr lang="en-US" sz="2400" dirty="0" smtClean="0">
                          <a:latin typeface="Helvetica"/>
                          <a:ea typeface="Helvetica"/>
                          <a:cs typeface="Helvetica"/>
                          <a:sym typeface="Helvetica"/>
                        </a:rPr>
                        <a:t>,</a:t>
                      </a:r>
                      <a:r>
                        <a:rPr sz="2400" dirty="0" smtClean="0">
                          <a:latin typeface="Helvetica"/>
                          <a:ea typeface="Helvetica"/>
                          <a:cs typeface="Helvetica"/>
                          <a:sym typeface="Helvetica"/>
                        </a:rPr>
                        <a:t>24</a:t>
                      </a:r>
                      <a:r>
                        <a:rPr lang="en-US" sz="2400" dirty="0" smtClean="0">
                          <a:latin typeface="Helvetica"/>
                          <a:ea typeface="Helvetica"/>
                          <a:cs typeface="Helvetica"/>
                          <a:sym typeface="Helvetica"/>
                        </a:rPr>
                        <a:t>8</a:t>
                      </a:r>
                      <a:r>
                        <a:rPr sz="2400" dirty="0" smtClean="0">
                          <a:latin typeface="Helvetica"/>
                          <a:ea typeface="Helvetica"/>
                          <a:cs typeface="Helvetica"/>
                          <a:sym typeface="Helvetica"/>
                        </a:rPr>
                        <a:t> </a:t>
                      </a:r>
                      <a:r>
                        <a:rPr sz="2400" dirty="0">
                          <a:latin typeface="Helvetica"/>
                          <a:ea typeface="Helvetica"/>
                          <a:cs typeface="Helvetica"/>
                          <a:sym typeface="Helvetica"/>
                        </a:rPr>
                        <a:t>± </a:t>
                      </a:r>
                      <a:r>
                        <a:rPr sz="2400" dirty="0" smtClean="0">
                          <a:latin typeface="Helvetica"/>
                          <a:ea typeface="Helvetica"/>
                          <a:cs typeface="Helvetica"/>
                          <a:sym typeface="Helvetica"/>
                        </a:rPr>
                        <a:t>20</a:t>
                      </a:r>
                      <a:r>
                        <a:rPr lang="en-US" sz="2400" dirty="0" smtClean="0">
                          <a:latin typeface="Helvetica"/>
                          <a:ea typeface="Helvetica"/>
                          <a:cs typeface="Helvetica"/>
                          <a:sym typeface="Helvetica"/>
                        </a:rPr>
                        <a:t>5</a:t>
                      </a:r>
                      <a:endParaRPr sz="2400" dirty="0">
                        <a:latin typeface="Helvetica"/>
                        <a:ea typeface="Helvetica"/>
                        <a:cs typeface="Helvetica"/>
                        <a:sym typeface="Helvetica"/>
                      </a:endParaRPr>
                    </a:p>
                  </a:txBody>
                  <a:tcPr marL="50800" marR="50800" marT="50800" marB="50800" anchor="ctr" horzOverflow="overflow">
                    <a:lnR w="12700">
                      <a:miter lim="400000"/>
                    </a:lnR>
                    <a:lnB w="12700">
                      <a:miter lim="400000"/>
                    </a:lnB>
                  </a:tcPr>
                </a:tc>
              </a:tr>
            </a:tbl>
          </a:graphicData>
        </a:graphic>
      </p:graphicFrame>
      <p:sp>
        <p:nvSpPr>
          <p:cNvPr id="12" name="Rectangle 11"/>
          <p:cNvSpPr/>
          <p:nvPr/>
        </p:nvSpPr>
        <p:spPr>
          <a:xfrm>
            <a:off x="11224873" y="9061674"/>
            <a:ext cx="1023802" cy="6858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 Box 6"/>
          <p:cNvSpPr txBox="1">
            <a:spLocks noChangeArrowheads="1"/>
          </p:cNvSpPr>
          <p:nvPr/>
        </p:nvSpPr>
        <p:spPr bwMode="auto">
          <a:xfrm>
            <a:off x="173975" y="9376081"/>
            <a:ext cx="193674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a:t>Created for CAGI 4</a:t>
            </a:r>
          </a:p>
        </p:txBody>
      </p:sp>
      <p:sp>
        <p:nvSpPr>
          <p:cNvPr id="13" name="Text Box 8"/>
          <p:cNvSpPr txBox="1">
            <a:spLocks noChangeArrowheads="1"/>
          </p:cNvSpPr>
          <p:nvPr/>
        </p:nvSpPr>
        <p:spPr bwMode="auto">
          <a:xfrm>
            <a:off x="10741185" y="9331355"/>
            <a:ext cx="143936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800" dirty="0" smtClean="0"/>
              <a:t>Yanran Wang</a:t>
            </a:r>
            <a:endParaRPr lang="en-US" altLang="en-US" sz="1800" dirty="0"/>
          </a:p>
        </p:txBody>
      </p:sp>
      <p:sp>
        <p:nvSpPr>
          <p:cNvPr id="14" name="Text Box 9"/>
          <p:cNvSpPr txBox="1">
            <a:spLocks noChangeArrowheads="1"/>
          </p:cNvSpPr>
          <p:nvPr/>
        </p:nvSpPr>
        <p:spPr bwMode="auto">
          <a:xfrm>
            <a:off x="4915414" y="9376081"/>
            <a:ext cx="2642558"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err="1"/>
              <a:t>genomeinterpretation.org</a:t>
            </a:r>
            <a:endParaRPr lang="en-US" altLang="en-US" sz="1800" dirty="0"/>
          </a:p>
        </p:txBody>
      </p:sp>
    </p:spTree>
    <p:extLst>
      <p:ext uri="{BB962C8B-B14F-4D97-AF65-F5344CB8AC3E}">
        <p14:creationId xmlns:p14="http://schemas.microsoft.com/office/powerpoint/2010/main" val="3743328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dirty="0"/>
          </a:p>
        </p:txBody>
      </p:sp>
      <p:sp>
        <p:nvSpPr>
          <p:cNvPr id="3" name="Title 2"/>
          <p:cNvSpPr>
            <a:spLocks noGrp="1"/>
          </p:cNvSpPr>
          <p:nvPr>
            <p:ph type="title"/>
          </p:nvPr>
        </p:nvSpPr>
        <p:spPr/>
        <p:txBody>
          <a:bodyPr/>
          <a:lstStyle/>
          <a:p>
            <a:r>
              <a:rPr lang="en-US" dirty="0" smtClean="0"/>
              <a:t>Data Collection</a:t>
            </a:r>
            <a:endParaRPr lang="en-US" dirty="0"/>
          </a:p>
        </p:txBody>
      </p:sp>
      <p:cxnSp>
        <p:nvCxnSpPr>
          <p:cNvPr id="11" name="Connector 145"/>
          <p:cNvCxnSpPr>
            <a:stCxn id="19" idx="0"/>
            <a:endCxn id="14" idx="2"/>
          </p:cNvCxnSpPr>
          <p:nvPr/>
        </p:nvCxnSpPr>
        <p:spPr>
          <a:xfrm flipH="1" flipV="1">
            <a:off x="6454232" y="2236324"/>
            <a:ext cx="3177993" cy="229383"/>
          </a:xfrm>
          <a:prstGeom prst="straightConnector1">
            <a:avLst/>
          </a:prstGeom>
          <a:ln w="25400">
            <a:solidFill>
              <a:srgbClr val="000000"/>
            </a:solidFill>
            <a:miter lim="400000"/>
          </a:ln>
        </p:spPr>
      </p:cxnSp>
      <p:sp>
        <p:nvSpPr>
          <p:cNvPr id="14" name="Shape 140"/>
          <p:cNvSpPr/>
          <p:nvPr/>
        </p:nvSpPr>
        <p:spPr>
          <a:xfrm>
            <a:off x="5311232" y="1550522"/>
            <a:ext cx="2286000" cy="685801"/>
          </a:xfrm>
          <a:prstGeom prst="rect">
            <a:avLst/>
          </a:prstGeom>
          <a:blipFill>
            <a:blip r:embed="rId3"/>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a:solidFill>
                  <a:srgbClr val="FFFFFF"/>
                </a:solidFill>
                <a:latin typeface="Helvetica"/>
                <a:ea typeface="Helvetica"/>
                <a:cs typeface="Helvetica"/>
                <a:sym typeface="Helvetica"/>
              </a:defRPr>
            </a:lvl1pPr>
          </a:lstStyle>
          <a:p>
            <a:r>
              <a:rPr dirty="0"/>
              <a:t>exonic variants</a:t>
            </a:r>
          </a:p>
        </p:txBody>
      </p:sp>
      <p:sp>
        <p:nvSpPr>
          <p:cNvPr id="15" name="Shape 146"/>
          <p:cNvSpPr/>
          <p:nvPr/>
        </p:nvSpPr>
        <p:spPr>
          <a:xfrm>
            <a:off x="4894548" y="2465707"/>
            <a:ext cx="3108961" cy="685800"/>
          </a:xfrm>
          <a:prstGeom prst="rect">
            <a:avLst/>
          </a:prstGeom>
          <a:blipFill>
            <a:blip r:embed="rId3"/>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a:solidFill>
                  <a:srgbClr val="FFFFFF"/>
                </a:solidFill>
                <a:latin typeface="Helvetica"/>
                <a:ea typeface="Helvetica"/>
                <a:cs typeface="Helvetica"/>
                <a:sym typeface="Helvetica"/>
              </a:defRPr>
            </a:lvl1pPr>
          </a:lstStyle>
          <a:p>
            <a:r>
              <a:rPr dirty="0" smtClean="0"/>
              <a:t>synonymous</a:t>
            </a:r>
            <a:endParaRPr dirty="0"/>
          </a:p>
        </p:txBody>
      </p:sp>
      <p:cxnSp>
        <p:nvCxnSpPr>
          <p:cNvPr id="16" name="Connector 147"/>
          <p:cNvCxnSpPr>
            <a:stCxn id="14" idx="2"/>
            <a:endCxn id="15" idx="0"/>
          </p:cNvCxnSpPr>
          <p:nvPr/>
        </p:nvCxnSpPr>
        <p:spPr>
          <a:xfrm flipH="1">
            <a:off x="6449029" y="2236324"/>
            <a:ext cx="5204" cy="229383"/>
          </a:xfrm>
          <a:prstGeom prst="straightConnector1">
            <a:avLst/>
          </a:prstGeom>
          <a:ln w="25400">
            <a:solidFill>
              <a:srgbClr val="000000"/>
            </a:solidFill>
            <a:miter lim="400000"/>
          </a:ln>
        </p:spPr>
      </p:cxnSp>
      <p:sp>
        <p:nvSpPr>
          <p:cNvPr id="17" name="Shape 148"/>
          <p:cNvSpPr/>
          <p:nvPr/>
        </p:nvSpPr>
        <p:spPr>
          <a:xfrm>
            <a:off x="1683204" y="2465707"/>
            <a:ext cx="3108961" cy="685801"/>
          </a:xfrm>
          <a:prstGeom prst="rect">
            <a:avLst/>
          </a:prstGeom>
          <a:blipFill>
            <a:blip r:embed="rId3"/>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a:solidFill>
                  <a:srgbClr val="FFFFFF"/>
                </a:solidFill>
                <a:latin typeface="Helvetica"/>
                <a:ea typeface="Helvetica"/>
                <a:cs typeface="Helvetica"/>
                <a:sym typeface="Helvetica"/>
              </a:defRPr>
            </a:lvl1pPr>
          </a:lstStyle>
          <a:p>
            <a:r>
              <a:rPr dirty="0" smtClean="0"/>
              <a:t>InDel</a:t>
            </a:r>
            <a:r>
              <a:rPr lang="en-US" dirty="0" smtClean="0"/>
              <a:t>, </a:t>
            </a:r>
            <a:r>
              <a:rPr dirty="0" smtClean="0"/>
              <a:t>Stop </a:t>
            </a:r>
            <a:r>
              <a:rPr dirty="0"/>
              <a:t>loss/gain</a:t>
            </a:r>
          </a:p>
        </p:txBody>
      </p:sp>
      <p:cxnSp>
        <p:nvCxnSpPr>
          <p:cNvPr id="18" name="Connector 149"/>
          <p:cNvCxnSpPr>
            <a:stCxn id="17" idx="0"/>
            <a:endCxn id="14" idx="2"/>
          </p:cNvCxnSpPr>
          <p:nvPr/>
        </p:nvCxnSpPr>
        <p:spPr>
          <a:xfrm flipV="1">
            <a:off x="3237685" y="2236324"/>
            <a:ext cx="3216548" cy="229383"/>
          </a:xfrm>
          <a:prstGeom prst="straightConnector1">
            <a:avLst/>
          </a:prstGeom>
          <a:ln w="25400">
            <a:solidFill>
              <a:srgbClr val="000000"/>
            </a:solidFill>
            <a:miter lim="400000"/>
          </a:ln>
        </p:spPr>
      </p:cxnSp>
      <p:sp>
        <p:nvSpPr>
          <p:cNvPr id="19" name="Shape 165"/>
          <p:cNvSpPr/>
          <p:nvPr/>
        </p:nvSpPr>
        <p:spPr>
          <a:xfrm>
            <a:off x="8077744" y="2465707"/>
            <a:ext cx="3108961" cy="685800"/>
          </a:xfrm>
          <a:prstGeom prst="rect">
            <a:avLst/>
          </a:prstGeom>
          <a:blipFill>
            <a:blip r:embed="rId3"/>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a:solidFill>
                  <a:srgbClr val="FFFFFF"/>
                </a:solidFill>
                <a:latin typeface="Helvetica"/>
                <a:ea typeface="Helvetica"/>
                <a:cs typeface="Helvetica"/>
                <a:sym typeface="Helvetica"/>
              </a:defRPr>
            </a:lvl1pPr>
          </a:lstStyle>
          <a:p>
            <a:r>
              <a:rPr dirty="0"/>
              <a:t>non-</a:t>
            </a:r>
            <a:r>
              <a:rPr dirty="0" smtClean="0"/>
              <a:t>synonymous</a:t>
            </a:r>
            <a:endParaRPr dirty="0"/>
          </a:p>
        </p:txBody>
      </p:sp>
      <p:graphicFrame>
        <p:nvGraphicFramePr>
          <p:cNvPr id="20" name="Table 176"/>
          <p:cNvGraphicFramePr/>
          <p:nvPr>
            <p:extLst>
              <p:ext uri="{D42A27DB-BD31-4B8C-83A1-F6EECF244321}">
                <p14:modId xmlns:p14="http://schemas.microsoft.com/office/powerpoint/2010/main" val="4207077752"/>
              </p:ext>
            </p:extLst>
          </p:nvPr>
        </p:nvGraphicFramePr>
        <p:xfrm>
          <a:off x="138837" y="3483951"/>
          <a:ext cx="12384632" cy="1872393"/>
        </p:xfrm>
        <a:graphic>
          <a:graphicData uri="http://schemas.openxmlformats.org/drawingml/2006/table">
            <a:tbl>
              <a:tblPr firstRow="1" firstCol="1">
                <a:tableStyleId>{2708684C-4D16-4618-839F-0558EEFCDFE6}</a:tableStyleId>
              </a:tblPr>
              <a:tblGrid>
                <a:gridCol w="1777035"/>
                <a:gridCol w="1413178"/>
                <a:gridCol w="2247957"/>
                <a:gridCol w="1828166"/>
                <a:gridCol w="1818402"/>
                <a:gridCol w="1359543"/>
                <a:gridCol w="1940351"/>
              </a:tblGrid>
              <a:tr h="624131">
                <a:tc>
                  <a:txBody>
                    <a:bodyPr/>
                    <a:lstStyle/>
                    <a:p>
                      <a:pPr defTabSz="914400">
                        <a:tabLst>
                          <a:tab pos="1181100" algn="l"/>
                        </a:tabLst>
                        <a:defRPr sz="2000">
                          <a:sym typeface="Helvetica"/>
                        </a:defRPr>
                      </a:pPr>
                      <a:endParaRPr sz="2400"/>
                    </a:p>
                  </a:txBody>
                  <a:tcPr marL="50800" marR="50800" marT="50800" marB="50800" anchor="ctr" horzOverflow="overflow">
                    <a:lnL w="12700">
                      <a:miter lim="400000"/>
                    </a:lnL>
                  </a:tcPr>
                </a:tc>
                <a:tc>
                  <a:txBody>
                    <a:bodyPr/>
                    <a:lstStyle/>
                    <a:p>
                      <a:pPr defTabSz="914400">
                        <a:tabLst>
                          <a:tab pos="1181100" algn="l"/>
                        </a:tabLst>
                        <a:defRPr b="0"/>
                      </a:pPr>
                      <a:r>
                        <a:rPr sz="2400" b="1">
                          <a:sym typeface="Helvetica"/>
                        </a:rPr>
                        <a:t>InDel</a:t>
                      </a:r>
                    </a:p>
                  </a:txBody>
                  <a:tcPr marL="50800" marR="50800" marT="50800" marB="50800" anchor="ctr" horzOverflow="overflow"/>
                </a:tc>
                <a:tc>
                  <a:txBody>
                    <a:bodyPr/>
                    <a:lstStyle/>
                    <a:p>
                      <a:pPr defTabSz="914400">
                        <a:tabLst>
                          <a:tab pos="1181100" algn="l"/>
                        </a:tabLst>
                        <a:defRPr b="0"/>
                      </a:pPr>
                      <a:r>
                        <a:rPr sz="2400" b="1" dirty="0" smtClean="0">
                          <a:sym typeface="Helvetica"/>
                        </a:rPr>
                        <a:t>synon</a:t>
                      </a:r>
                      <a:endParaRPr sz="2400" b="1" dirty="0">
                        <a:sym typeface="Helvetica"/>
                      </a:endParaRPr>
                    </a:p>
                  </a:txBody>
                  <a:tcPr marL="50800" marR="50800" marT="50800" marB="50800" anchor="ctr" horzOverflow="overflow"/>
                </a:tc>
                <a:tc>
                  <a:txBody>
                    <a:bodyPr/>
                    <a:lstStyle/>
                    <a:p>
                      <a:pPr defTabSz="914400">
                        <a:tabLst>
                          <a:tab pos="1181100" algn="l"/>
                        </a:tabLst>
                        <a:defRPr b="0"/>
                      </a:pPr>
                      <a:r>
                        <a:rPr sz="2400" b="1" dirty="0">
                          <a:sym typeface="Helvetica"/>
                        </a:rPr>
                        <a:t>non-</a:t>
                      </a:r>
                      <a:r>
                        <a:rPr sz="2400" b="1" dirty="0" smtClean="0">
                          <a:sym typeface="Helvetica"/>
                        </a:rPr>
                        <a:t>synon</a:t>
                      </a:r>
                      <a:endParaRPr sz="2400" b="1" dirty="0">
                        <a:sym typeface="Helvetica"/>
                      </a:endParaRPr>
                    </a:p>
                  </a:txBody>
                  <a:tcPr marL="50800" marR="50800" marT="50800" marB="50800" anchor="ctr" horzOverflow="overflow"/>
                </a:tc>
                <a:tc>
                  <a:txBody>
                    <a:bodyPr/>
                    <a:lstStyle/>
                    <a:p>
                      <a:pPr defTabSz="914400">
                        <a:tabLst>
                          <a:tab pos="1181100" algn="l"/>
                        </a:tabLst>
                        <a:defRPr b="0"/>
                      </a:pPr>
                      <a:r>
                        <a:rPr sz="2400" b="1">
                          <a:sym typeface="Helvetica"/>
                        </a:rPr>
                        <a:t>stopgain</a:t>
                      </a:r>
                    </a:p>
                  </a:txBody>
                  <a:tcPr marL="50800" marR="50800" marT="50800" marB="50800" anchor="ctr" horzOverflow="overflow"/>
                </a:tc>
                <a:tc>
                  <a:txBody>
                    <a:bodyPr/>
                    <a:lstStyle/>
                    <a:p>
                      <a:pPr defTabSz="914400">
                        <a:tabLst>
                          <a:tab pos="1181100" algn="l"/>
                        </a:tabLst>
                        <a:defRPr b="0"/>
                      </a:pPr>
                      <a:r>
                        <a:rPr sz="2400" b="1">
                          <a:sym typeface="Helvetica"/>
                        </a:rPr>
                        <a:t>stoploss</a:t>
                      </a:r>
                    </a:p>
                  </a:txBody>
                  <a:tcPr marL="50800" marR="50800" marT="50800" marB="50800" anchor="ctr" horzOverflow="overflow"/>
                </a:tc>
                <a:tc>
                  <a:txBody>
                    <a:bodyPr/>
                    <a:lstStyle/>
                    <a:p>
                      <a:pPr defTabSz="914400">
                        <a:tabLst>
                          <a:tab pos="1181100" algn="l"/>
                        </a:tabLst>
                        <a:defRPr b="0"/>
                      </a:pPr>
                      <a:r>
                        <a:rPr sz="2400" b="1">
                          <a:sym typeface="Helvetica"/>
                        </a:rPr>
                        <a:t>unknown</a:t>
                      </a:r>
                    </a:p>
                  </a:txBody>
                  <a:tcPr marL="50800" marR="50800" marT="50800" marB="50800" anchor="ctr" horzOverflow="overflow">
                    <a:lnR w="12700">
                      <a:miter lim="400000"/>
                    </a:lnR>
                  </a:tcPr>
                </a:tc>
              </a:tr>
              <a:tr h="624131">
                <a:tc>
                  <a:txBody>
                    <a:bodyPr/>
                    <a:lstStyle/>
                    <a:p>
                      <a:pPr defTabSz="914400">
                        <a:tabLst>
                          <a:tab pos="1181100" algn="l"/>
                        </a:tabLst>
                        <a:defRPr b="0"/>
                      </a:pPr>
                      <a:r>
                        <a:rPr lang="en-US" sz="2400" b="1" dirty="0" smtClean="0">
                          <a:sym typeface="Helvetica"/>
                        </a:rPr>
                        <a:t>Total</a:t>
                      </a:r>
                      <a:endParaRPr sz="2400" b="1" dirty="0">
                        <a:sym typeface="Helvetica"/>
                      </a:endParaRPr>
                    </a:p>
                  </a:txBody>
                  <a:tcPr marL="50800" marR="50800" marT="50800" marB="50800" anchor="ctr" horzOverflow="overflow"/>
                </a:tc>
                <a:tc>
                  <a:txBody>
                    <a:bodyPr/>
                    <a:lstStyle/>
                    <a:p>
                      <a:pPr defTabSz="914400"/>
                      <a:r>
                        <a:rPr sz="2400">
                          <a:latin typeface="Helvetica"/>
                          <a:ea typeface="Helvetica"/>
                          <a:cs typeface="Helvetica"/>
                          <a:sym typeface="Helvetica"/>
                        </a:rPr>
                        <a:t>0</a:t>
                      </a:r>
                    </a:p>
                  </a:txBody>
                  <a:tcPr marL="50800" marR="50800" marT="50800" marB="50800" anchor="ctr" horzOverflow="overflow"/>
                </a:tc>
                <a:tc>
                  <a:txBody>
                    <a:bodyPr/>
                    <a:lstStyle/>
                    <a:p>
                      <a:pPr defTabSz="914400"/>
                      <a:r>
                        <a:rPr sz="2400" dirty="0" smtClean="0">
                          <a:latin typeface="Helvetica"/>
                          <a:ea typeface="Helvetica"/>
                          <a:cs typeface="Helvetica"/>
                          <a:sym typeface="Helvetica"/>
                        </a:rPr>
                        <a:t>111</a:t>
                      </a:r>
                      <a:r>
                        <a:rPr lang="en-US" sz="2400" dirty="0" smtClean="0">
                          <a:latin typeface="Helvetica"/>
                          <a:ea typeface="Helvetica"/>
                          <a:cs typeface="Helvetica"/>
                          <a:sym typeface="Helvetica"/>
                        </a:rPr>
                        <a:t>,</a:t>
                      </a:r>
                      <a:r>
                        <a:rPr sz="2400" dirty="0" smtClean="0">
                          <a:latin typeface="Helvetica"/>
                          <a:ea typeface="Helvetica"/>
                          <a:cs typeface="Helvetica"/>
                          <a:sym typeface="Helvetica"/>
                        </a:rPr>
                        <a:t>792</a:t>
                      </a:r>
                      <a:endParaRPr sz="2400" dirty="0">
                        <a:latin typeface="Helvetica"/>
                        <a:ea typeface="Helvetica"/>
                        <a:cs typeface="Helvetica"/>
                        <a:sym typeface="Helvetica"/>
                      </a:endParaRPr>
                    </a:p>
                  </a:txBody>
                  <a:tcPr marL="50800" marR="50800" marT="50800" marB="50800" anchor="ctr" horzOverflow="overflow"/>
                </a:tc>
                <a:tc>
                  <a:txBody>
                    <a:bodyPr/>
                    <a:lstStyle/>
                    <a:p>
                      <a:pPr defTabSz="914400"/>
                      <a:r>
                        <a:rPr sz="2400" dirty="0" smtClean="0">
                          <a:latin typeface="Helvetica"/>
                          <a:ea typeface="Helvetica"/>
                          <a:cs typeface="Helvetica"/>
                          <a:sym typeface="Helvetica"/>
                        </a:rPr>
                        <a:t>175</a:t>
                      </a:r>
                      <a:r>
                        <a:rPr lang="en-US" sz="2400" dirty="0" smtClean="0">
                          <a:latin typeface="Helvetica"/>
                          <a:ea typeface="Helvetica"/>
                          <a:cs typeface="Helvetica"/>
                          <a:sym typeface="Helvetica"/>
                        </a:rPr>
                        <a:t>,</a:t>
                      </a:r>
                      <a:r>
                        <a:rPr sz="2400" dirty="0" smtClean="0">
                          <a:latin typeface="Helvetica"/>
                          <a:ea typeface="Helvetica"/>
                          <a:cs typeface="Helvetica"/>
                          <a:sym typeface="Helvetica"/>
                        </a:rPr>
                        <a:t>726</a:t>
                      </a:r>
                      <a:endParaRPr sz="2400" dirty="0">
                        <a:latin typeface="Helvetica"/>
                        <a:ea typeface="Helvetica"/>
                        <a:cs typeface="Helvetica"/>
                        <a:sym typeface="Helvetica"/>
                      </a:endParaRPr>
                    </a:p>
                  </a:txBody>
                  <a:tcPr marL="50800" marR="50800" marT="50800" marB="50800" anchor="ctr" horzOverflow="overflow"/>
                </a:tc>
                <a:tc>
                  <a:txBody>
                    <a:bodyPr/>
                    <a:lstStyle/>
                    <a:p>
                      <a:pPr defTabSz="914400"/>
                      <a:r>
                        <a:rPr sz="2400" dirty="0" smtClean="0">
                          <a:latin typeface="Helvetica"/>
                          <a:ea typeface="Helvetica"/>
                          <a:cs typeface="Helvetica"/>
                          <a:sym typeface="Helvetica"/>
                        </a:rPr>
                        <a:t>3</a:t>
                      </a:r>
                      <a:r>
                        <a:rPr lang="en-US" sz="2400" dirty="0" smtClean="0">
                          <a:latin typeface="Helvetica"/>
                          <a:ea typeface="Helvetica"/>
                          <a:cs typeface="Helvetica"/>
                          <a:sym typeface="Helvetica"/>
                        </a:rPr>
                        <a:t>,</a:t>
                      </a:r>
                      <a:r>
                        <a:rPr sz="2400" dirty="0" smtClean="0">
                          <a:latin typeface="Helvetica"/>
                          <a:ea typeface="Helvetica"/>
                          <a:cs typeface="Helvetica"/>
                          <a:sym typeface="Helvetica"/>
                        </a:rPr>
                        <a:t>962</a:t>
                      </a:r>
                      <a:endParaRPr sz="2400" dirty="0">
                        <a:latin typeface="Helvetica"/>
                        <a:ea typeface="Helvetica"/>
                        <a:cs typeface="Helvetica"/>
                        <a:sym typeface="Helvetica"/>
                      </a:endParaRPr>
                    </a:p>
                  </a:txBody>
                  <a:tcPr marL="50800" marR="50800" marT="50800" marB="50800" anchor="ctr" horzOverflow="overflow"/>
                </a:tc>
                <a:tc>
                  <a:txBody>
                    <a:bodyPr/>
                    <a:lstStyle/>
                    <a:p>
                      <a:pPr defTabSz="914400"/>
                      <a:r>
                        <a:rPr sz="2400">
                          <a:latin typeface="Helvetica"/>
                          <a:ea typeface="Helvetica"/>
                          <a:cs typeface="Helvetica"/>
                          <a:sym typeface="Helvetica"/>
                        </a:rPr>
                        <a:t>180</a:t>
                      </a:r>
                    </a:p>
                  </a:txBody>
                  <a:tcPr marL="50800" marR="50800" marT="50800" marB="50800" anchor="ctr" horzOverflow="overflow"/>
                </a:tc>
                <a:tc>
                  <a:txBody>
                    <a:bodyPr/>
                    <a:lstStyle/>
                    <a:p>
                      <a:pPr defTabSz="914400"/>
                      <a:r>
                        <a:rPr sz="2400" dirty="0" smtClean="0">
                          <a:latin typeface="Helvetica"/>
                          <a:ea typeface="Helvetica"/>
                          <a:cs typeface="Helvetica"/>
                          <a:sym typeface="Helvetica"/>
                        </a:rPr>
                        <a:t>2</a:t>
                      </a:r>
                      <a:r>
                        <a:rPr lang="en-US" sz="2400" dirty="0" smtClean="0">
                          <a:latin typeface="Helvetica"/>
                          <a:ea typeface="Helvetica"/>
                          <a:cs typeface="Helvetica"/>
                          <a:sym typeface="Helvetica"/>
                        </a:rPr>
                        <a:t>,</a:t>
                      </a:r>
                      <a:r>
                        <a:rPr sz="2400" dirty="0" smtClean="0">
                          <a:latin typeface="Helvetica"/>
                          <a:ea typeface="Helvetica"/>
                          <a:cs typeface="Helvetica"/>
                          <a:sym typeface="Helvetica"/>
                        </a:rPr>
                        <a:t>706</a:t>
                      </a:r>
                      <a:endParaRPr sz="2400" dirty="0">
                        <a:latin typeface="Helvetica"/>
                        <a:ea typeface="Helvetica"/>
                        <a:cs typeface="Helvetica"/>
                        <a:sym typeface="Helvetica"/>
                      </a:endParaRPr>
                    </a:p>
                  </a:txBody>
                  <a:tcPr marL="50800" marR="50800" marT="50800" marB="50800" anchor="ctr" horzOverflow="overflow">
                    <a:lnR w="12700">
                      <a:miter lim="400000"/>
                    </a:lnR>
                  </a:tcPr>
                </a:tc>
              </a:tr>
              <a:tr h="624131">
                <a:tc>
                  <a:txBody>
                    <a:bodyPr/>
                    <a:lstStyle/>
                    <a:p>
                      <a:pPr defTabSz="914400">
                        <a:tabLst>
                          <a:tab pos="1181100" algn="l"/>
                        </a:tabLst>
                        <a:defRPr b="0"/>
                      </a:pPr>
                      <a:r>
                        <a:rPr lang="en-US" sz="2400" b="1" dirty="0" smtClean="0">
                          <a:sym typeface="Helvetica"/>
                        </a:rPr>
                        <a:t>I</a:t>
                      </a:r>
                      <a:r>
                        <a:rPr sz="2400" b="1" dirty="0" smtClean="0">
                          <a:sym typeface="Helvetica"/>
                        </a:rPr>
                        <a:t>ndividual</a:t>
                      </a:r>
                      <a:endParaRPr sz="2400" b="1" dirty="0">
                        <a:sym typeface="Helvetica"/>
                      </a:endParaRPr>
                    </a:p>
                  </a:txBody>
                  <a:tcPr marL="50800" marR="50800" marT="50800" marB="50800" anchor="ctr" horzOverflow="overflow">
                    <a:lnB w="12700">
                      <a:miter lim="400000"/>
                    </a:lnB>
                  </a:tcPr>
                </a:tc>
                <a:tc>
                  <a:txBody>
                    <a:bodyPr/>
                    <a:lstStyle/>
                    <a:p>
                      <a:pPr defTabSz="914400"/>
                      <a:r>
                        <a:rPr sz="2400">
                          <a:latin typeface="Helvetica"/>
                          <a:ea typeface="Helvetica"/>
                          <a:cs typeface="Helvetica"/>
                          <a:sym typeface="Helvetica"/>
                        </a:rPr>
                        <a:t>0</a:t>
                      </a:r>
                    </a:p>
                  </a:txBody>
                  <a:tcPr marL="50800" marR="50800" marT="50800" marB="50800" anchor="ctr" horzOverflow="overflow">
                    <a:lnB w="12700">
                      <a:miter lim="400000"/>
                    </a:lnB>
                  </a:tcPr>
                </a:tc>
                <a:tc>
                  <a:txBody>
                    <a:bodyPr/>
                    <a:lstStyle/>
                    <a:p>
                      <a:pPr defTabSz="914400"/>
                      <a:r>
                        <a:rPr sz="2400" dirty="0" smtClean="0">
                          <a:latin typeface="Helvetica"/>
                          <a:ea typeface="Helvetica"/>
                          <a:cs typeface="Helvetica"/>
                          <a:sym typeface="Helvetica"/>
                        </a:rPr>
                        <a:t>8</a:t>
                      </a:r>
                      <a:r>
                        <a:rPr lang="en-US" sz="2400" dirty="0" smtClean="0">
                          <a:latin typeface="Helvetica"/>
                          <a:ea typeface="Helvetica"/>
                          <a:cs typeface="Helvetica"/>
                          <a:sym typeface="Helvetica"/>
                        </a:rPr>
                        <a:t>,</a:t>
                      </a:r>
                      <a:r>
                        <a:rPr sz="2400" dirty="0" smtClean="0">
                          <a:latin typeface="Helvetica"/>
                          <a:ea typeface="Helvetica"/>
                          <a:cs typeface="Helvetica"/>
                          <a:sym typeface="Helvetica"/>
                        </a:rPr>
                        <a:t>69</a:t>
                      </a:r>
                      <a:r>
                        <a:rPr lang="en-US" sz="2400" dirty="0" smtClean="0">
                          <a:latin typeface="Helvetica"/>
                          <a:ea typeface="Helvetica"/>
                          <a:cs typeface="Helvetica"/>
                          <a:sym typeface="Helvetica"/>
                        </a:rPr>
                        <a:t>3</a:t>
                      </a:r>
                      <a:r>
                        <a:rPr sz="2400" dirty="0" smtClean="0">
                          <a:latin typeface="Helvetica"/>
                          <a:ea typeface="Helvetica"/>
                          <a:cs typeface="Helvetica"/>
                          <a:sym typeface="Helvetica"/>
                        </a:rPr>
                        <a:t> </a:t>
                      </a:r>
                      <a:r>
                        <a:rPr sz="2400" dirty="0">
                          <a:latin typeface="Helvetica"/>
                          <a:ea typeface="Helvetica"/>
                          <a:cs typeface="Helvetica"/>
                          <a:sym typeface="Helvetica"/>
                        </a:rPr>
                        <a:t>± </a:t>
                      </a:r>
                      <a:r>
                        <a:rPr sz="2400" dirty="0" smtClean="0">
                          <a:latin typeface="Helvetica"/>
                          <a:ea typeface="Helvetica"/>
                          <a:cs typeface="Helvetica"/>
                          <a:sym typeface="Helvetica"/>
                        </a:rPr>
                        <a:t>117</a:t>
                      </a:r>
                      <a:endParaRPr sz="2400" dirty="0">
                        <a:latin typeface="Helvetica"/>
                        <a:ea typeface="Helvetica"/>
                        <a:cs typeface="Helvetica"/>
                        <a:sym typeface="Helvetica"/>
                      </a:endParaRPr>
                    </a:p>
                  </a:txBody>
                  <a:tcPr marL="50800" marR="50800" marT="50800" marB="50800" anchor="ctr" horzOverflow="overflow">
                    <a:lnB w="12700">
                      <a:miter lim="400000"/>
                    </a:lnB>
                  </a:tcPr>
                </a:tc>
                <a:tc>
                  <a:txBody>
                    <a:bodyPr/>
                    <a:lstStyle/>
                    <a:p>
                      <a:pPr defTabSz="914400"/>
                      <a:r>
                        <a:rPr sz="2400" dirty="0" smtClean="0">
                          <a:latin typeface="Helvetica"/>
                          <a:ea typeface="Helvetica"/>
                          <a:cs typeface="Helvetica"/>
                          <a:sym typeface="Helvetica"/>
                        </a:rPr>
                        <a:t>7</a:t>
                      </a:r>
                      <a:r>
                        <a:rPr lang="en-US" sz="2400" dirty="0" smtClean="0">
                          <a:latin typeface="Helvetica"/>
                          <a:ea typeface="Helvetica"/>
                          <a:cs typeface="Helvetica"/>
                          <a:sym typeface="Helvetica"/>
                        </a:rPr>
                        <a:t>,</a:t>
                      </a:r>
                      <a:r>
                        <a:rPr sz="2400" dirty="0" smtClean="0">
                          <a:latin typeface="Helvetica"/>
                          <a:ea typeface="Helvetica"/>
                          <a:cs typeface="Helvetica"/>
                          <a:sym typeface="Helvetica"/>
                        </a:rPr>
                        <a:t>293 </a:t>
                      </a:r>
                      <a:r>
                        <a:rPr sz="2400" dirty="0">
                          <a:latin typeface="Helvetica"/>
                          <a:ea typeface="Helvetica"/>
                          <a:cs typeface="Helvetica"/>
                          <a:sym typeface="Helvetica"/>
                        </a:rPr>
                        <a:t>± </a:t>
                      </a:r>
                      <a:r>
                        <a:rPr sz="2400" dirty="0" smtClean="0">
                          <a:latin typeface="Helvetica"/>
                          <a:ea typeface="Helvetica"/>
                          <a:cs typeface="Helvetica"/>
                          <a:sym typeface="Helvetica"/>
                        </a:rPr>
                        <a:t>100</a:t>
                      </a:r>
                      <a:endParaRPr sz="2400" dirty="0">
                        <a:latin typeface="Helvetica"/>
                        <a:ea typeface="Helvetica"/>
                        <a:cs typeface="Helvetica"/>
                        <a:sym typeface="Helvetica"/>
                      </a:endParaRPr>
                    </a:p>
                  </a:txBody>
                  <a:tcPr marL="50800" marR="50800" marT="50800" marB="50800" anchor="ctr" horzOverflow="overflow">
                    <a:lnB w="12700">
                      <a:miter lim="400000"/>
                    </a:lnB>
                  </a:tcPr>
                </a:tc>
                <a:tc>
                  <a:txBody>
                    <a:bodyPr/>
                    <a:lstStyle/>
                    <a:p>
                      <a:pPr defTabSz="914400"/>
                      <a:r>
                        <a:rPr sz="2400" dirty="0">
                          <a:latin typeface="Helvetica"/>
                          <a:ea typeface="Helvetica"/>
                          <a:cs typeface="Helvetica"/>
                          <a:sym typeface="Helvetica"/>
                        </a:rPr>
                        <a:t>47 ± </a:t>
                      </a:r>
                      <a:r>
                        <a:rPr sz="2400" dirty="0" smtClean="0">
                          <a:latin typeface="Helvetica"/>
                          <a:ea typeface="Helvetica"/>
                          <a:cs typeface="Helvetica"/>
                          <a:sym typeface="Helvetica"/>
                        </a:rPr>
                        <a:t>5</a:t>
                      </a:r>
                      <a:endParaRPr sz="2400" dirty="0">
                        <a:latin typeface="Helvetica"/>
                        <a:ea typeface="Helvetica"/>
                        <a:cs typeface="Helvetica"/>
                        <a:sym typeface="Helvetica"/>
                      </a:endParaRPr>
                    </a:p>
                  </a:txBody>
                  <a:tcPr marL="50800" marR="50800" marT="50800" marB="50800" anchor="ctr" horzOverflow="overflow">
                    <a:lnB w="12700">
                      <a:miter lim="400000"/>
                    </a:lnB>
                  </a:tcPr>
                </a:tc>
                <a:tc>
                  <a:txBody>
                    <a:bodyPr/>
                    <a:lstStyle/>
                    <a:p>
                      <a:pPr defTabSz="914400"/>
                      <a:r>
                        <a:rPr lang="en-US" sz="2400" dirty="0" smtClean="0">
                          <a:latin typeface="Helvetica"/>
                          <a:ea typeface="Helvetica"/>
                          <a:cs typeface="Helvetica"/>
                          <a:sym typeface="Helvetica"/>
                        </a:rPr>
                        <a:t>10</a:t>
                      </a:r>
                      <a:r>
                        <a:rPr sz="2400" dirty="0" smtClean="0">
                          <a:latin typeface="Helvetica"/>
                          <a:ea typeface="Helvetica"/>
                          <a:cs typeface="Helvetica"/>
                          <a:sym typeface="Helvetica"/>
                        </a:rPr>
                        <a:t> </a:t>
                      </a:r>
                      <a:r>
                        <a:rPr sz="2400" dirty="0">
                          <a:latin typeface="Helvetica"/>
                          <a:ea typeface="Helvetica"/>
                          <a:cs typeface="Helvetica"/>
                          <a:sym typeface="Helvetica"/>
                        </a:rPr>
                        <a:t>± </a:t>
                      </a:r>
                      <a:r>
                        <a:rPr lang="en-US" sz="2400" dirty="0" smtClean="0">
                          <a:latin typeface="Helvetica"/>
                          <a:ea typeface="Helvetica"/>
                          <a:cs typeface="Helvetica"/>
                          <a:sym typeface="Helvetica"/>
                        </a:rPr>
                        <a:t>2</a:t>
                      </a:r>
                      <a:endParaRPr sz="2400" dirty="0">
                        <a:latin typeface="Helvetica"/>
                        <a:ea typeface="Helvetica"/>
                        <a:cs typeface="Helvetica"/>
                        <a:sym typeface="Helvetica"/>
                      </a:endParaRPr>
                    </a:p>
                  </a:txBody>
                  <a:tcPr marL="50800" marR="50800" marT="50800" marB="50800" anchor="ctr" horzOverflow="overflow">
                    <a:lnB w="12700">
                      <a:miter lim="400000"/>
                    </a:lnB>
                  </a:tcPr>
                </a:tc>
                <a:tc>
                  <a:txBody>
                    <a:bodyPr/>
                    <a:lstStyle/>
                    <a:p>
                      <a:pPr defTabSz="914400"/>
                      <a:r>
                        <a:rPr sz="2400" dirty="0" smtClean="0">
                          <a:latin typeface="Helvetica"/>
                          <a:ea typeface="Helvetica"/>
                          <a:cs typeface="Helvetica"/>
                          <a:sym typeface="Helvetica"/>
                        </a:rPr>
                        <a:t>205 </a:t>
                      </a:r>
                      <a:r>
                        <a:rPr sz="2400" dirty="0">
                          <a:latin typeface="Helvetica"/>
                          <a:ea typeface="Helvetica"/>
                          <a:cs typeface="Helvetica"/>
                          <a:sym typeface="Helvetica"/>
                        </a:rPr>
                        <a:t>± </a:t>
                      </a:r>
                      <a:r>
                        <a:rPr sz="2400" dirty="0" smtClean="0">
                          <a:latin typeface="Helvetica"/>
                          <a:ea typeface="Helvetica"/>
                          <a:cs typeface="Helvetica"/>
                          <a:sym typeface="Helvetica"/>
                        </a:rPr>
                        <a:t>12</a:t>
                      </a:r>
                      <a:endParaRPr sz="2400" dirty="0">
                        <a:latin typeface="Helvetica"/>
                        <a:ea typeface="Helvetica"/>
                        <a:cs typeface="Helvetica"/>
                        <a:sym typeface="Helvetica"/>
                      </a:endParaRPr>
                    </a:p>
                  </a:txBody>
                  <a:tcPr marL="50800" marR="50800" marT="50800" marB="50800" anchor="ctr" horzOverflow="overflow">
                    <a:lnR w="12700">
                      <a:miter lim="400000"/>
                    </a:lnR>
                    <a:lnB w="12700">
                      <a:miter lim="400000"/>
                    </a:lnB>
                  </a:tcPr>
                </a:tc>
              </a:tr>
            </a:tbl>
          </a:graphicData>
        </a:graphic>
      </p:graphicFrame>
      <p:graphicFrame>
        <p:nvGraphicFramePr>
          <p:cNvPr id="21" name="Chart 177"/>
          <p:cNvGraphicFramePr/>
          <p:nvPr>
            <p:extLst>
              <p:ext uri="{D42A27DB-BD31-4B8C-83A1-F6EECF244321}">
                <p14:modId xmlns:p14="http://schemas.microsoft.com/office/powerpoint/2010/main" val="2410663306"/>
              </p:ext>
            </p:extLst>
          </p:nvPr>
        </p:nvGraphicFramePr>
        <p:xfrm>
          <a:off x="2906134" y="5531974"/>
          <a:ext cx="4205695" cy="327139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178"/>
          <p:cNvGraphicFramePr/>
          <p:nvPr>
            <p:extLst>
              <p:ext uri="{D42A27DB-BD31-4B8C-83A1-F6EECF244321}">
                <p14:modId xmlns:p14="http://schemas.microsoft.com/office/powerpoint/2010/main" val="1259379971"/>
              </p:ext>
            </p:extLst>
          </p:nvPr>
        </p:nvGraphicFramePr>
        <p:xfrm>
          <a:off x="5820203" y="5184142"/>
          <a:ext cx="5892974" cy="4183000"/>
        </p:xfrm>
        <a:graphic>
          <a:graphicData uri="http://schemas.openxmlformats.org/drawingml/2006/chart">
            <c:chart xmlns:c="http://schemas.openxmlformats.org/drawingml/2006/chart" xmlns:r="http://schemas.openxmlformats.org/officeDocument/2006/relationships" r:id="rId5"/>
          </a:graphicData>
        </a:graphic>
      </p:graphicFrame>
      <p:sp>
        <p:nvSpPr>
          <p:cNvPr id="4" name="TextBox 3"/>
          <p:cNvSpPr txBox="1"/>
          <p:nvPr/>
        </p:nvSpPr>
        <p:spPr>
          <a:xfrm>
            <a:off x="4190663" y="6694047"/>
            <a:ext cx="1286781" cy="646330"/>
          </a:xfrm>
          <a:prstGeom prst="rect">
            <a:avLst/>
          </a:prstGeom>
          <a:noFill/>
        </p:spPr>
        <p:txBody>
          <a:bodyPr wrap="none" lIns="91435" tIns="45718" rIns="91435" bIns="45718" rtlCol="0">
            <a:spAutoFit/>
          </a:bodyPr>
          <a:lstStyle/>
          <a:p>
            <a:r>
              <a:rPr lang="en-US" b="1" i="1" dirty="0" smtClean="0"/>
              <a:t>Total</a:t>
            </a:r>
            <a:endParaRPr lang="en-US" b="1" i="1" dirty="0"/>
          </a:p>
        </p:txBody>
      </p:sp>
      <p:sp>
        <p:nvSpPr>
          <p:cNvPr id="23" name="TextBox 22"/>
          <p:cNvSpPr txBox="1"/>
          <p:nvPr/>
        </p:nvSpPr>
        <p:spPr>
          <a:xfrm>
            <a:off x="7891107" y="6694047"/>
            <a:ext cx="2195457" cy="646330"/>
          </a:xfrm>
          <a:prstGeom prst="rect">
            <a:avLst/>
          </a:prstGeom>
          <a:noFill/>
        </p:spPr>
        <p:txBody>
          <a:bodyPr wrap="none" lIns="91435" tIns="45718" rIns="91435" bIns="45718" rtlCol="0">
            <a:spAutoFit/>
          </a:bodyPr>
          <a:lstStyle/>
          <a:p>
            <a:r>
              <a:rPr lang="en-US" b="1" i="1" dirty="0" smtClean="0"/>
              <a:t>Individual</a:t>
            </a:r>
            <a:endParaRPr lang="en-US" b="1" i="1" dirty="0"/>
          </a:p>
        </p:txBody>
      </p:sp>
      <p:sp>
        <p:nvSpPr>
          <p:cNvPr id="8" name="Rectangle 7"/>
          <p:cNvSpPr/>
          <p:nvPr/>
        </p:nvSpPr>
        <p:spPr>
          <a:xfrm>
            <a:off x="344419" y="6134678"/>
            <a:ext cx="344427" cy="258303"/>
          </a:xfrm>
          <a:prstGeom prst="rect">
            <a:avLst/>
          </a:prstGeom>
          <a:ln/>
        </p:spPr>
        <p:style>
          <a:lnRef idx="1">
            <a:schemeClr val="accent1"/>
          </a:lnRef>
          <a:fillRef idx="3">
            <a:schemeClr val="accent1"/>
          </a:fillRef>
          <a:effectRef idx="2">
            <a:schemeClr val="accent1"/>
          </a:effectRef>
          <a:fontRef idx="minor">
            <a:schemeClr val="lt1"/>
          </a:fontRef>
        </p:style>
        <p:txBody>
          <a:bodyPr lIns="91435" tIns="45718" rIns="91435" bIns="45718" spcCol="0" rtlCol="0" anchor="ctr"/>
          <a:lstStyle/>
          <a:p>
            <a:pPr algn="ctr"/>
            <a:endParaRPr lang="en-US"/>
          </a:p>
        </p:txBody>
      </p:sp>
      <p:sp>
        <p:nvSpPr>
          <p:cNvPr id="24" name="TextBox 23"/>
          <p:cNvSpPr txBox="1"/>
          <p:nvPr/>
        </p:nvSpPr>
        <p:spPr>
          <a:xfrm>
            <a:off x="692322" y="5897614"/>
            <a:ext cx="2228119" cy="646330"/>
          </a:xfrm>
          <a:prstGeom prst="rect">
            <a:avLst/>
          </a:prstGeom>
          <a:noFill/>
        </p:spPr>
        <p:txBody>
          <a:bodyPr wrap="none" lIns="91435" tIns="45718" rIns="91435" bIns="45718" rtlCol="0">
            <a:spAutoFit/>
          </a:bodyPr>
          <a:lstStyle/>
          <a:p>
            <a:r>
              <a:rPr lang="en-US" dirty="0" smtClean="0"/>
              <a:t>Non-</a:t>
            </a:r>
            <a:r>
              <a:rPr lang="en-US" dirty="0" err="1" smtClean="0"/>
              <a:t>synon</a:t>
            </a:r>
            <a:endParaRPr lang="en-US" dirty="0"/>
          </a:p>
        </p:txBody>
      </p:sp>
      <p:sp>
        <p:nvSpPr>
          <p:cNvPr id="25" name="Rectangle 24"/>
          <p:cNvSpPr/>
          <p:nvPr/>
        </p:nvSpPr>
        <p:spPr>
          <a:xfrm>
            <a:off x="344419" y="6761494"/>
            <a:ext cx="344427" cy="258303"/>
          </a:xfrm>
          <a:prstGeom prst="rect">
            <a:avLst/>
          </a:prstGeom>
          <a:ln/>
        </p:spPr>
        <p:style>
          <a:lnRef idx="1">
            <a:schemeClr val="accent3"/>
          </a:lnRef>
          <a:fillRef idx="3">
            <a:schemeClr val="accent3"/>
          </a:fillRef>
          <a:effectRef idx="2">
            <a:schemeClr val="accent3"/>
          </a:effectRef>
          <a:fontRef idx="minor">
            <a:schemeClr val="lt1"/>
          </a:fontRef>
        </p:style>
        <p:txBody>
          <a:bodyPr lIns="91435" tIns="45718" rIns="91435" bIns="45718" spcCol="0" rtlCol="0" anchor="ctr"/>
          <a:lstStyle/>
          <a:p>
            <a:pPr algn="ctr"/>
            <a:endParaRPr lang="en-US"/>
          </a:p>
        </p:txBody>
      </p:sp>
      <p:sp>
        <p:nvSpPr>
          <p:cNvPr id="26" name="TextBox 25"/>
          <p:cNvSpPr txBox="1"/>
          <p:nvPr/>
        </p:nvSpPr>
        <p:spPr>
          <a:xfrm>
            <a:off x="1139222" y="6524430"/>
            <a:ext cx="1334320" cy="646330"/>
          </a:xfrm>
          <a:prstGeom prst="rect">
            <a:avLst/>
          </a:prstGeom>
          <a:noFill/>
        </p:spPr>
        <p:txBody>
          <a:bodyPr wrap="none" lIns="91435" tIns="45718" rIns="91435" bIns="45718" rtlCol="0">
            <a:spAutoFit/>
          </a:bodyPr>
          <a:lstStyle/>
          <a:p>
            <a:r>
              <a:rPr lang="en-US" dirty="0" err="1" smtClean="0"/>
              <a:t>Synon</a:t>
            </a:r>
            <a:endParaRPr lang="en-US" dirty="0"/>
          </a:p>
        </p:txBody>
      </p:sp>
      <p:sp>
        <p:nvSpPr>
          <p:cNvPr id="27" name="Rectangle 26"/>
          <p:cNvSpPr/>
          <p:nvPr/>
        </p:nvSpPr>
        <p:spPr>
          <a:xfrm>
            <a:off x="351638" y="7413859"/>
            <a:ext cx="344427" cy="258303"/>
          </a:xfrm>
          <a:prstGeom prst="rect">
            <a:avLst/>
          </a:prstGeom>
        </p:spPr>
        <p:style>
          <a:lnRef idx="1">
            <a:schemeClr val="accent2"/>
          </a:lnRef>
          <a:fillRef idx="3">
            <a:schemeClr val="accent2"/>
          </a:fillRef>
          <a:effectRef idx="2">
            <a:schemeClr val="accent2"/>
          </a:effectRef>
          <a:fontRef idx="minor">
            <a:schemeClr val="lt1"/>
          </a:fontRef>
        </p:style>
        <p:txBody>
          <a:bodyPr lIns="91435" tIns="45718" rIns="91435" bIns="45718" spcCol="0" rtlCol="0" anchor="ctr"/>
          <a:lstStyle/>
          <a:p>
            <a:pPr algn="ctr"/>
            <a:endParaRPr lang="en-US"/>
          </a:p>
        </p:txBody>
      </p:sp>
      <p:sp>
        <p:nvSpPr>
          <p:cNvPr id="28" name="TextBox 27"/>
          <p:cNvSpPr txBox="1"/>
          <p:nvPr/>
        </p:nvSpPr>
        <p:spPr>
          <a:xfrm>
            <a:off x="817663" y="7176793"/>
            <a:ext cx="1991876" cy="646330"/>
          </a:xfrm>
          <a:prstGeom prst="rect">
            <a:avLst/>
          </a:prstGeom>
          <a:noFill/>
        </p:spPr>
        <p:txBody>
          <a:bodyPr wrap="none" lIns="91435" tIns="45718" rIns="91435" bIns="45718" rtlCol="0">
            <a:spAutoFit/>
          </a:bodyPr>
          <a:lstStyle/>
          <a:p>
            <a:r>
              <a:rPr lang="en-US" dirty="0" smtClean="0"/>
              <a:t>Unknown</a:t>
            </a:r>
            <a:endParaRPr lang="en-US" dirty="0"/>
          </a:p>
        </p:txBody>
      </p:sp>
      <p:sp>
        <p:nvSpPr>
          <p:cNvPr id="29" name="Rectangle 28"/>
          <p:cNvSpPr/>
          <p:nvPr/>
        </p:nvSpPr>
        <p:spPr>
          <a:xfrm>
            <a:off x="351638" y="8061627"/>
            <a:ext cx="344427" cy="258303"/>
          </a:xfrm>
          <a:prstGeom prst="rect">
            <a:avLst/>
          </a:prstGeom>
        </p:spPr>
        <p:style>
          <a:lnRef idx="1">
            <a:schemeClr val="accent6"/>
          </a:lnRef>
          <a:fillRef idx="3">
            <a:schemeClr val="accent6"/>
          </a:fillRef>
          <a:effectRef idx="2">
            <a:schemeClr val="accent6"/>
          </a:effectRef>
          <a:fontRef idx="minor">
            <a:schemeClr val="lt1"/>
          </a:fontRef>
        </p:style>
        <p:txBody>
          <a:bodyPr lIns="91435" tIns="45718" rIns="91435" bIns="45718" spcCol="0" rtlCol="0" anchor="ctr"/>
          <a:lstStyle/>
          <a:p>
            <a:pPr algn="ctr"/>
            <a:endParaRPr lang="en-US"/>
          </a:p>
        </p:txBody>
      </p:sp>
      <p:sp>
        <p:nvSpPr>
          <p:cNvPr id="30" name="TextBox 29"/>
          <p:cNvSpPr txBox="1"/>
          <p:nvPr/>
        </p:nvSpPr>
        <p:spPr>
          <a:xfrm>
            <a:off x="1294880" y="7824561"/>
            <a:ext cx="1037439" cy="646330"/>
          </a:xfrm>
          <a:prstGeom prst="rect">
            <a:avLst/>
          </a:prstGeom>
          <a:noFill/>
        </p:spPr>
        <p:txBody>
          <a:bodyPr wrap="none" lIns="91435" tIns="45718" rIns="91435" bIns="45718" rtlCol="0">
            <a:spAutoFit/>
          </a:bodyPr>
          <a:lstStyle/>
          <a:p>
            <a:r>
              <a:rPr lang="en-US" dirty="0" smtClean="0"/>
              <a:t>Stop</a:t>
            </a:r>
            <a:endParaRPr lang="en-US" dirty="0"/>
          </a:p>
        </p:txBody>
      </p:sp>
      <p:sp>
        <p:nvSpPr>
          <p:cNvPr id="31" name="TextBox 30"/>
          <p:cNvSpPr txBox="1"/>
          <p:nvPr/>
        </p:nvSpPr>
        <p:spPr>
          <a:xfrm>
            <a:off x="7597233" y="1589994"/>
            <a:ext cx="2272528" cy="646330"/>
          </a:xfrm>
          <a:prstGeom prst="rect">
            <a:avLst/>
          </a:prstGeom>
          <a:noFill/>
        </p:spPr>
        <p:txBody>
          <a:bodyPr wrap="none" lIns="91435" tIns="45718" rIns="91435" bIns="45718" rtlCol="0">
            <a:spAutoFit/>
          </a:bodyPr>
          <a:lstStyle/>
          <a:p>
            <a:r>
              <a:rPr lang="en-US" dirty="0" smtClean="0"/>
              <a:t>+ unknown</a:t>
            </a:r>
            <a:endParaRPr lang="en-US" dirty="0"/>
          </a:p>
        </p:txBody>
      </p:sp>
      <p:sp>
        <p:nvSpPr>
          <p:cNvPr id="32" name="Rectangle 31"/>
          <p:cNvSpPr/>
          <p:nvPr/>
        </p:nvSpPr>
        <p:spPr>
          <a:xfrm>
            <a:off x="11224873" y="9061674"/>
            <a:ext cx="1023802" cy="6858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 Box 6"/>
          <p:cNvSpPr txBox="1">
            <a:spLocks noChangeArrowheads="1"/>
          </p:cNvSpPr>
          <p:nvPr/>
        </p:nvSpPr>
        <p:spPr bwMode="auto">
          <a:xfrm>
            <a:off x="173975" y="9376081"/>
            <a:ext cx="193674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a:t>Created for CAGI 4</a:t>
            </a:r>
          </a:p>
        </p:txBody>
      </p:sp>
      <p:sp>
        <p:nvSpPr>
          <p:cNvPr id="34" name="Text Box 8"/>
          <p:cNvSpPr txBox="1">
            <a:spLocks noChangeArrowheads="1"/>
          </p:cNvSpPr>
          <p:nvPr/>
        </p:nvSpPr>
        <p:spPr bwMode="auto">
          <a:xfrm>
            <a:off x="10741185" y="9331355"/>
            <a:ext cx="143936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800" dirty="0" smtClean="0"/>
              <a:t>Yanran Wang</a:t>
            </a:r>
            <a:endParaRPr lang="en-US" altLang="en-US" sz="1800" dirty="0"/>
          </a:p>
        </p:txBody>
      </p:sp>
      <p:sp>
        <p:nvSpPr>
          <p:cNvPr id="35" name="Text Box 9"/>
          <p:cNvSpPr txBox="1">
            <a:spLocks noChangeArrowheads="1"/>
          </p:cNvSpPr>
          <p:nvPr/>
        </p:nvSpPr>
        <p:spPr bwMode="auto">
          <a:xfrm>
            <a:off x="4915414" y="9376081"/>
            <a:ext cx="2642558"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err="1"/>
              <a:t>genomeinterpretation.org</a:t>
            </a:r>
            <a:endParaRPr lang="en-US" altLang="en-US" sz="1800" dirty="0"/>
          </a:p>
        </p:txBody>
      </p:sp>
    </p:spTree>
    <p:extLst>
      <p:ext uri="{BB962C8B-B14F-4D97-AF65-F5344CB8AC3E}">
        <p14:creationId xmlns:p14="http://schemas.microsoft.com/office/powerpoint/2010/main" val="23102393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dirty="0"/>
          </a:p>
        </p:txBody>
      </p:sp>
      <p:sp>
        <p:nvSpPr>
          <p:cNvPr id="3" name="Title 2"/>
          <p:cNvSpPr>
            <a:spLocks noGrp="1"/>
          </p:cNvSpPr>
          <p:nvPr>
            <p:ph type="title"/>
          </p:nvPr>
        </p:nvSpPr>
        <p:spPr/>
        <p:txBody>
          <a:bodyPr/>
          <a:lstStyle/>
          <a:p>
            <a:r>
              <a:rPr lang="en-US" dirty="0" smtClean="0"/>
              <a:t>Variant and Gene Scoring</a:t>
            </a:r>
            <a:endParaRPr lang="en-US" dirty="0"/>
          </a:p>
        </p:txBody>
      </p:sp>
      <p:sp>
        <p:nvSpPr>
          <p:cNvPr id="5" name="Shape 146"/>
          <p:cNvSpPr/>
          <p:nvPr/>
        </p:nvSpPr>
        <p:spPr>
          <a:xfrm>
            <a:off x="3540857" y="1535888"/>
            <a:ext cx="3108961" cy="685800"/>
          </a:xfrm>
          <a:prstGeom prst="rect">
            <a:avLst/>
          </a:prstGeom>
          <a:blipFill>
            <a:blip r:embed="rId2"/>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a:solidFill>
                  <a:srgbClr val="FFFFFF"/>
                </a:solidFill>
                <a:latin typeface="Helvetica"/>
                <a:ea typeface="Helvetica"/>
                <a:cs typeface="Helvetica"/>
                <a:sym typeface="Helvetica"/>
              </a:defRPr>
            </a:lvl1pPr>
          </a:lstStyle>
          <a:p>
            <a:r>
              <a:rPr dirty="0" smtClean="0"/>
              <a:t>synonymous</a:t>
            </a:r>
            <a:endParaRPr dirty="0"/>
          </a:p>
        </p:txBody>
      </p:sp>
      <p:sp>
        <p:nvSpPr>
          <p:cNvPr id="6" name="Shape 148"/>
          <p:cNvSpPr/>
          <p:nvPr/>
        </p:nvSpPr>
        <p:spPr>
          <a:xfrm>
            <a:off x="329513" y="1535889"/>
            <a:ext cx="3108961" cy="685801"/>
          </a:xfrm>
          <a:prstGeom prst="rect">
            <a:avLst/>
          </a:prstGeom>
          <a:blipFill>
            <a:blip r:embed="rId2"/>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a:solidFill>
                  <a:srgbClr val="FFFFFF"/>
                </a:solidFill>
                <a:latin typeface="Helvetica"/>
                <a:ea typeface="Helvetica"/>
                <a:cs typeface="Helvetica"/>
                <a:sym typeface="Helvetica"/>
              </a:defRPr>
            </a:lvl1pPr>
          </a:lstStyle>
          <a:p>
            <a:r>
              <a:rPr dirty="0" smtClean="0"/>
              <a:t>InDel</a:t>
            </a:r>
            <a:r>
              <a:rPr lang="en-US" dirty="0" smtClean="0"/>
              <a:t>, </a:t>
            </a:r>
            <a:r>
              <a:rPr dirty="0" smtClean="0"/>
              <a:t>Stop </a:t>
            </a:r>
            <a:r>
              <a:rPr dirty="0"/>
              <a:t>loss/gain</a:t>
            </a:r>
          </a:p>
        </p:txBody>
      </p:sp>
      <p:cxnSp>
        <p:nvCxnSpPr>
          <p:cNvPr id="7" name="Connector 153"/>
          <p:cNvCxnSpPr>
            <a:stCxn id="12" idx="0"/>
            <a:endCxn id="6" idx="2"/>
          </p:cNvCxnSpPr>
          <p:nvPr/>
        </p:nvCxnSpPr>
        <p:spPr>
          <a:xfrm flipV="1">
            <a:off x="1883994" y="2221689"/>
            <a:ext cx="0" cy="215677"/>
          </a:xfrm>
          <a:prstGeom prst="straightConnector1">
            <a:avLst/>
          </a:prstGeom>
          <a:ln w="25400">
            <a:solidFill>
              <a:srgbClr val="000000"/>
            </a:solidFill>
            <a:miter lim="400000"/>
          </a:ln>
        </p:spPr>
      </p:cxnSp>
      <p:cxnSp>
        <p:nvCxnSpPr>
          <p:cNvPr id="8" name="Connector 154"/>
          <p:cNvCxnSpPr>
            <a:stCxn id="5" idx="2"/>
            <a:endCxn id="13" idx="0"/>
          </p:cNvCxnSpPr>
          <p:nvPr/>
        </p:nvCxnSpPr>
        <p:spPr>
          <a:xfrm>
            <a:off x="5095337" y="2221689"/>
            <a:ext cx="0" cy="205129"/>
          </a:xfrm>
          <a:prstGeom prst="straightConnector1">
            <a:avLst/>
          </a:prstGeom>
          <a:ln w="25400">
            <a:solidFill>
              <a:srgbClr val="000000"/>
            </a:solidFill>
            <a:miter lim="400000"/>
          </a:ln>
        </p:spPr>
      </p:cxnSp>
      <p:cxnSp>
        <p:nvCxnSpPr>
          <p:cNvPr id="9" name="Connector 155"/>
          <p:cNvCxnSpPr>
            <a:stCxn id="11" idx="0"/>
            <a:endCxn id="10" idx="2"/>
          </p:cNvCxnSpPr>
          <p:nvPr/>
        </p:nvCxnSpPr>
        <p:spPr>
          <a:xfrm flipV="1">
            <a:off x="8278534" y="2221689"/>
            <a:ext cx="0" cy="216474"/>
          </a:xfrm>
          <a:prstGeom prst="straightConnector1">
            <a:avLst/>
          </a:prstGeom>
          <a:ln w="25400">
            <a:solidFill>
              <a:srgbClr val="000000"/>
            </a:solidFill>
            <a:miter lim="400000"/>
          </a:ln>
        </p:spPr>
      </p:cxnSp>
      <p:sp>
        <p:nvSpPr>
          <p:cNvPr id="10" name="Shape 165"/>
          <p:cNvSpPr/>
          <p:nvPr/>
        </p:nvSpPr>
        <p:spPr>
          <a:xfrm>
            <a:off x="6724053" y="1535888"/>
            <a:ext cx="3108961" cy="685800"/>
          </a:xfrm>
          <a:prstGeom prst="rect">
            <a:avLst/>
          </a:prstGeom>
          <a:blipFill>
            <a:blip r:embed="rId2"/>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a:solidFill>
                  <a:srgbClr val="FFFFFF"/>
                </a:solidFill>
                <a:latin typeface="Helvetica"/>
                <a:ea typeface="Helvetica"/>
                <a:cs typeface="Helvetica"/>
                <a:sym typeface="Helvetica"/>
              </a:defRPr>
            </a:lvl1pPr>
          </a:lstStyle>
          <a:p>
            <a:r>
              <a:rPr dirty="0"/>
              <a:t>non-</a:t>
            </a:r>
            <a:r>
              <a:rPr dirty="0" smtClean="0"/>
              <a:t>synonymous</a:t>
            </a:r>
            <a:endParaRPr dirty="0"/>
          </a:p>
        </p:txBody>
      </p:sp>
      <p:sp>
        <p:nvSpPr>
          <p:cNvPr id="11" name="Shape 143"/>
          <p:cNvSpPr/>
          <p:nvPr/>
        </p:nvSpPr>
        <p:spPr>
          <a:xfrm>
            <a:off x="7568061" y="2438161"/>
            <a:ext cx="1420946" cy="786384"/>
          </a:xfrm>
          <a:prstGeom prst="roundRect">
            <a:avLst>
              <a:gd name="adj" fmla="val 31653"/>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b="1">
                <a:latin typeface="Helvetica"/>
                <a:ea typeface="Helvetica"/>
                <a:cs typeface="Helvetica"/>
                <a:sym typeface="Helvetica"/>
              </a:defRPr>
            </a:lvl1pPr>
          </a:lstStyle>
          <a:p>
            <a:r>
              <a:rPr dirty="0"/>
              <a:t>SNAP2</a:t>
            </a:r>
          </a:p>
        </p:txBody>
      </p:sp>
      <p:sp>
        <p:nvSpPr>
          <p:cNvPr id="12" name="Shape 143"/>
          <p:cNvSpPr/>
          <p:nvPr/>
        </p:nvSpPr>
        <p:spPr>
          <a:xfrm>
            <a:off x="1016305" y="2437367"/>
            <a:ext cx="1735378" cy="787179"/>
          </a:xfrm>
          <a:prstGeom prst="roundRect">
            <a:avLst>
              <a:gd name="adj" fmla="val 31653"/>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b="1">
                <a:latin typeface="Helvetica"/>
                <a:ea typeface="Helvetica"/>
                <a:cs typeface="Helvetica"/>
                <a:sym typeface="Helvetica"/>
              </a:defRPr>
            </a:lvl1pPr>
          </a:lstStyle>
          <a:p>
            <a:r>
              <a:rPr lang="en-US" dirty="0" smtClean="0"/>
              <a:t>Large constant</a:t>
            </a:r>
            <a:endParaRPr dirty="0"/>
          </a:p>
        </p:txBody>
      </p:sp>
      <p:sp>
        <p:nvSpPr>
          <p:cNvPr id="13" name="Shape 143"/>
          <p:cNvSpPr/>
          <p:nvPr/>
        </p:nvSpPr>
        <p:spPr>
          <a:xfrm>
            <a:off x="4227648" y="2426818"/>
            <a:ext cx="1735378" cy="787179"/>
          </a:xfrm>
          <a:prstGeom prst="roundRect">
            <a:avLst>
              <a:gd name="adj" fmla="val 31653"/>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b="1">
                <a:latin typeface="Helvetica"/>
                <a:ea typeface="Helvetica"/>
                <a:cs typeface="Helvetica"/>
                <a:sym typeface="Helvetica"/>
              </a:defRPr>
            </a:lvl1pPr>
          </a:lstStyle>
          <a:p>
            <a:r>
              <a:rPr lang="en-US" dirty="0" smtClean="0"/>
              <a:t>Small constant</a:t>
            </a:r>
            <a:endParaRPr dirty="0"/>
          </a:p>
        </p:txBody>
      </p:sp>
      <p:sp>
        <p:nvSpPr>
          <p:cNvPr id="17" name="TextBox 16"/>
          <p:cNvSpPr txBox="1"/>
          <p:nvPr/>
        </p:nvSpPr>
        <p:spPr>
          <a:xfrm>
            <a:off x="10176882" y="1597593"/>
            <a:ext cx="2272528" cy="646330"/>
          </a:xfrm>
          <a:prstGeom prst="rect">
            <a:avLst/>
          </a:prstGeom>
          <a:noFill/>
        </p:spPr>
        <p:txBody>
          <a:bodyPr wrap="none" lIns="91435" tIns="45718" rIns="91435" bIns="45718" rtlCol="0">
            <a:spAutoFit/>
          </a:bodyPr>
          <a:lstStyle/>
          <a:p>
            <a:r>
              <a:rPr lang="en-US" dirty="0" smtClean="0"/>
              <a:t>+ unknown</a:t>
            </a:r>
            <a:endParaRPr lang="en-US" dirty="0"/>
          </a:p>
        </p:txBody>
      </p:sp>
      <p:cxnSp>
        <p:nvCxnSpPr>
          <p:cNvPr id="20" name="Connector 154"/>
          <p:cNvCxnSpPr>
            <a:endCxn id="21" idx="0"/>
          </p:cNvCxnSpPr>
          <p:nvPr/>
        </p:nvCxnSpPr>
        <p:spPr>
          <a:xfrm>
            <a:off x="11313146" y="2233033"/>
            <a:ext cx="0" cy="205129"/>
          </a:xfrm>
          <a:prstGeom prst="straightConnector1">
            <a:avLst/>
          </a:prstGeom>
          <a:ln w="25400">
            <a:solidFill>
              <a:srgbClr val="000000"/>
            </a:solidFill>
            <a:miter lim="400000"/>
          </a:ln>
        </p:spPr>
      </p:cxnSp>
      <p:sp>
        <p:nvSpPr>
          <p:cNvPr id="21" name="Shape 143"/>
          <p:cNvSpPr/>
          <p:nvPr/>
        </p:nvSpPr>
        <p:spPr>
          <a:xfrm>
            <a:off x="10445457" y="2438162"/>
            <a:ext cx="1735378" cy="787179"/>
          </a:xfrm>
          <a:prstGeom prst="roundRect">
            <a:avLst>
              <a:gd name="adj" fmla="val 31653"/>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b="1">
                <a:latin typeface="Helvetica"/>
                <a:ea typeface="Helvetica"/>
                <a:cs typeface="Helvetica"/>
                <a:sym typeface="Helvetica"/>
              </a:defRPr>
            </a:lvl1pPr>
          </a:lstStyle>
          <a:p>
            <a:r>
              <a:rPr lang="en-US" dirty="0" smtClean="0"/>
              <a:t>Small constant</a:t>
            </a:r>
            <a:endParaRPr dirty="0"/>
          </a:p>
        </p:txBody>
      </p:sp>
      <p:sp>
        <p:nvSpPr>
          <p:cNvPr id="22" name="Shape 202"/>
          <p:cNvSpPr/>
          <p:nvPr/>
        </p:nvSpPr>
        <p:spPr>
          <a:xfrm>
            <a:off x="10180342" y="3666275"/>
            <a:ext cx="2269067" cy="548641"/>
          </a:xfrm>
          <a:prstGeom prst="rect">
            <a:avLst/>
          </a:prstGeom>
          <a:blipFill>
            <a:blip r:embed="rId2"/>
          </a:blipFill>
          <a:ln w="25400">
            <a:solidFill>
              <a:srgbClr val="000000"/>
            </a:solid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200">
                <a:solidFill>
                  <a:srgbClr val="FFFFFF"/>
                </a:solidFill>
                <a:latin typeface="Helvetica"/>
                <a:ea typeface="Helvetica"/>
                <a:cs typeface="Helvetica"/>
                <a:sym typeface="Helvetica"/>
              </a:defRPr>
            </a:lvl1pPr>
          </a:lstStyle>
          <a:p>
            <a:r>
              <a:t>0.055</a:t>
            </a:r>
          </a:p>
        </p:txBody>
      </p:sp>
      <p:sp>
        <p:nvSpPr>
          <p:cNvPr id="23" name="Shape 203"/>
          <p:cNvSpPr/>
          <p:nvPr/>
        </p:nvSpPr>
        <p:spPr>
          <a:xfrm>
            <a:off x="3960804" y="3666275"/>
            <a:ext cx="2269067" cy="548641"/>
          </a:xfrm>
          <a:prstGeom prst="rect">
            <a:avLst/>
          </a:prstGeom>
          <a:blipFill>
            <a:blip r:embed="rId2"/>
          </a:blipFill>
          <a:ln w="25400">
            <a:solidFill>
              <a:srgbClr val="000000"/>
            </a:solid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200">
                <a:solidFill>
                  <a:srgbClr val="FFFFFF"/>
                </a:solidFill>
                <a:latin typeface="Helvetica"/>
                <a:ea typeface="Helvetica"/>
                <a:cs typeface="Helvetica"/>
                <a:sym typeface="Helvetica"/>
              </a:defRPr>
            </a:lvl1pPr>
          </a:lstStyle>
          <a:p>
            <a:r>
              <a:t>0.05</a:t>
            </a:r>
          </a:p>
        </p:txBody>
      </p:sp>
      <p:sp>
        <p:nvSpPr>
          <p:cNvPr id="24" name="Shape 204"/>
          <p:cNvSpPr/>
          <p:nvPr/>
        </p:nvSpPr>
        <p:spPr>
          <a:xfrm>
            <a:off x="749460" y="3666275"/>
            <a:ext cx="2269067" cy="548641"/>
          </a:xfrm>
          <a:prstGeom prst="rect">
            <a:avLst/>
          </a:prstGeom>
          <a:blipFill>
            <a:blip r:embed="rId2"/>
          </a:blipFill>
          <a:ln w="25400">
            <a:solidFill>
              <a:srgbClr val="000000"/>
            </a:solid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200">
                <a:solidFill>
                  <a:srgbClr val="FFFFFF"/>
                </a:solidFill>
                <a:latin typeface="Helvetica"/>
                <a:ea typeface="Helvetica"/>
                <a:cs typeface="Helvetica"/>
                <a:sym typeface="Helvetica"/>
              </a:defRPr>
            </a:lvl1pPr>
          </a:lstStyle>
          <a:p>
            <a:r>
              <a:t>1</a:t>
            </a:r>
          </a:p>
        </p:txBody>
      </p:sp>
      <p:sp>
        <p:nvSpPr>
          <p:cNvPr id="25" name="Shape 207"/>
          <p:cNvSpPr/>
          <p:nvPr/>
        </p:nvSpPr>
        <p:spPr>
          <a:xfrm>
            <a:off x="6724054" y="3364925"/>
            <a:ext cx="3138678" cy="875541"/>
          </a:xfrm>
          <a:prstGeom prst="rect">
            <a:avLst/>
          </a:prstGeom>
          <a:blipFill>
            <a:blip r:embed="rId2"/>
          </a:blipFill>
          <a:ln w="25400">
            <a:solidFill>
              <a:srgbClr val="000000"/>
            </a:solid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200">
                <a:solidFill>
                  <a:srgbClr val="FFFFFF"/>
                </a:solidFill>
                <a:latin typeface="Helvetica"/>
                <a:ea typeface="Helvetica"/>
                <a:cs typeface="Helvetica"/>
                <a:sym typeface="Helvetica"/>
              </a:defRPr>
            </a:lvl1pPr>
          </a:lstStyle>
          <a:p>
            <a:r>
              <a:rPr dirty="0"/>
              <a:t>neutral: </a:t>
            </a:r>
            <a:r>
              <a:rPr dirty="0" smtClean="0"/>
              <a:t>0.055</a:t>
            </a:r>
            <a:endParaRPr lang="en-US" dirty="0" smtClean="0"/>
          </a:p>
          <a:p>
            <a:r>
              <a:rPr lang="en-US" dirty="0"/>
              <a:t>n</a:t>
            </a:r>
            <a:r>
              <a:rPr lang="en-US" dirty="0" smtClean="0"/>
              <a:t>on-neutral: [</a:t>
            </a:r>
            <a:r>
              <a:rPr lang="en-US" dirty="0"/>
              <a:t>0.055, 1</a:t>
            </a:r>
            <a:r>
              <a:rPr lang="en-US" dirty="0" smtClean="0"/>
              <a:t>]</a:t>
            </a:r>
            <a:endParaRPr lang="en-US" dirty="0"/>
          </a:p>
        </p:txBody>
      </p:sp>
      <p:sp>
        <p:nvSpPr>
          <p:cNvPr id="27" name="Shape 214"/>
          <p:cNvSpPr/>
          <p:nvPr/>
        </p:nvSpPr>
        <p:spPr>
          <a:xfrm>
            <a:off x="4991332" y="5293240"/>
            <a:ext cx="2662837" cy="970598"/>
          </a:xfrm>
          <a:prstGeom prst="rect">
            <a:avLst/>
          </a:prstGeom>
          <a:blipFill>
            <a:blip r:embed="rId2"/>
          </a:blipFill>
          <a:ln w="25400">
            <a:solidFill>
              <a:srgbClr val="000000"/>
            </a:solid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p>
            <a:pPr>
              <a:defRPr sz="2200">
                <a:solidFill>
                  <a:srgbClr val="FFFFFF"/>
                </a:solidFill>
                <a:latin typeface="Helvetica"/>
                <a:ea typeface="Helvetica"/>
                <a:cs typeface="Helvetica"/>
                <a:sym typeface="Helvetica"/>
              </a:defRPr>
            </a:pPr>
            <a:r>
              <a:rPr dirty="0"/>
              <a:t>heterozygous: 0.25</a:t>
            </a:r>
          </a:p>
          <a:p>
            <a:pPr>
              <a:defRPr sz="2200">
                <a:solidFill>
                  <a:srgbClr val="FFFFFF"/>
                </a:solidFill>
                <a:latin typeface="Helvetica"/>
                <a:ea typeface="Helvetica"/>
                <a:cs typeface="Helvetica"/>
                <a:sym typeface="Helvetica"/>
              </a:defRPr>
            </a:pPr>
            <a:r>
              <a:rPr dirty="0"/>
              <a:t>homozygous: 1</a:t>
            </a:r>
          </a:p>
        </p:txBody>
      </p:sp>
      <p:sp>
        <p:nvSpPr>
          <p:cNvPr id="28" name="Shape 215"/>
          <p:cNvSpPr/>
          <p:nvPr/>
        </p:nvSpPr>
        <p:spPr>
          <a:xfrm>
            <a:off x="6186959" y="4626182"/>
            <a:ext cx="372116" cy="656509"/>
          </a:xfrm>
          <a:prstGeom prst="rect">
            <a:avLst/>
          </a:prstGeom>
          <a:ln w="12700">
            <a:miter lim="400000"/>
          </a:ln>
          <a:extLst>
            <a:ext uri="{C572A759-6A51-4108-AA02-DFA0A04FC94B}">
              <ma14:wrappingTextBoxFlag xmlns:ma14="http://schemas.microsoft.com/office/mac/drawingml/2011/main" val="1"/>
            </a:ext>
          </a:extLst>
        </p:spPr>
        <p:txBody>
          <a:bodyPr wrap="none" lIns="50760" tIns="50760" rIns="50760" bIns="50760" anchor="ctr">
            <a:spAutoFit/>
          </a:bodyPr>
          <a:lstStyle>
            <a:lvl1pPr>
              <a:defRPr b="1">
                <a:latin typeface="Helvetica"/>
                <a:ea typeface="Helvetica"/>
                <a:cs typeface="Helvetica"/>
                <a:sym typeface="Helvetica"/>
              </a:defRPr>
            </a:lvl1pPr>
          </a:lstStyle>
          <a:p>
            <a:r>
              <a:rPr dirty="0"/>
              <a:t>×</a:t>
            </a:r>
          </a:p>
        </p:txBody>
      </p:sp>
      <p:cxnSp>
        <p:nvCxnSpPr>
          <p:cNvPr id="30" name="Straight Connector 29"/>
          <p:cNvCxnSpPr>
            <a:stCxn id="24" idx="2"/>
            <a:endCxn id="28" idx="0"/>
          </p:cNvCxnSpPr>
          <p:nvPr/>
        </p:nvCxnSpPr>
        <p:spPr>
          <a:xfrm>
            <a:off x="1883994" y="4214916"/>
            <a:ext cx="4489023" cy="411266"/>
          </a:xfrm>
          <a:prstGeom prst="line">
            <a:avLst/>
          </a:prstGeom>
        </p:spPr>
        <p:style>
          <a:lnRef idx="3">
            <a:schemeClr val="dk1"/>
          </a:lnRef>
          <a:fillRef idx="0">
            <a:schemeClr val="dk1"/>
          </a:fillRef>
          <a:effectRef idx="2">
            <a:schemeClr val="dk1"/>
          </a:effectRef>
          <a:fontRef idx="minor">
            <a:schemeClr val="tx1"/>
          </a:fontRef>
        </p:style>
      </p:cxnSp>
      <p:cxnSp>
        <p:nvCxnSpPr>
          <p:cNvPr id="31" name="Straight Connector 30"/>
          <p:cNvCxnSpPr>
            <a:stCxn id="23" idx="2"/>
            <a:endCxn id="28" idx="0"/>
          </p:cNvCxnSpPr>
          <p:nvPr/>
        </p:nvCxnSpPr>
        <p:spPr>
          <a:xfrm>
            <a:off x="5095338" y="4214916"/>
            <a:ext cx="1277679" cy="411266"/>
          </a:xfrm>
          <a:prstGeom prst="line">
            <a:avLst/>
          </a:prstGeom>
        </p:spPr>
        <p:style>
          <a:lnRef idx="3">
            <a:schemeClr val="dk1"/>
          </a:lnRef>
          <a:fillRef idx="0">
            <a:schemeClr val="dk1"/>
          </a:fillRef>
          <a:effectRef idx="2">
            <a:schemeClr val="dk1"/>
          </a:effectRef>
          <a:fontRef idx="minor">
            <a:schemeClr val="tx1"/>
          </a:fontRef>
        </p:style>
      </p:cxnSp>
      <p:cxnSp>
        <p:nvCxnSpPr>
          <p:cNvPr id="34" name="Straight Connector 33"/>
          <p:cNvCxnSpPr>
            <a:stCxn id="25" idx="2"/>
            <a:endCxn id="28" idx="0"/>
          </p:cNvCxnSpPr>
          <p:nvPr/>
        </p:nvCxnSpPr>
        <p:spPr>
          <a:xfrm flipH="1">
            <a:off x="6373017" y="4240466"/>
            <a:ext cx="1920376" cy="385716"/>
          </a:xfrm>
          <a:prstGeom prst="line">
            <a:avLst/>
          </a:prstGeom>
        </p:spPr>
        <p:style>
          <a:lnRef idx="3">
            <a:schemeClr val="dk1"/>
          </a:lnRef>
          <a:fillRef idx="0">
            <a:schemeClr val="dk1"/>
          </a:fillRef>
          <a:effectRef idx="2">
            <a:schemeClr val="dk1"/>
          </a:effectRef>
          <a:fontRef idx="minor">
            <a:schemeClr val="tx1"/>
          </a:fontRef>
        </p:style>
      </p:cxnSp>
      <p:cxnSp>
        <p:nvCxnSpPr>
          <p:cNvPr id="37" name="Straight Connector 36"/>
          <p:cNvCxnSpPr>
            <a:stCxn id="22" idx="2"/>
            <a:endCxn id="28" idx="0"/>
          </p:cNvCxnSpPr>
          <p:nvPr/>
        </p:nvCxnSpPr>
        <p:spPr>
          <a:xfrm flipH="1">
            <a:off x="6373017" y="4214916"/>
            <a:ext cx="4941859" cy="411266"/>
          </a:xfrm>
          <a:prstGeom prst="line">
            <a:avLst/>
          </a:prstGeom>
        </p:spPr>
        <p:style>
          <a:lnRef idx="3">
            <a:schemeClr val="dk1"/>
          </a:lnRef>
          <a:fillRef idx="0">
            <a:schemeClr val="dk1"/>
          </a:fillRef>
          <a:effectRef idx="2">
            <a:schemeClr val="dk1"/>
          </a:effectRef>
          <a:fontRef idx="minor">
            <a:schemeClr val="tx1"/>
          </a:fontRef>
        </p:style>
      </p:cxnSp>
      <p:pic>
        <p:nvPicPr>
          <p:cNvPr id="42" name="pasted-image.pdf"/>
          <p:cNvPicPr>
            <a:picLocks noChangeAspect="1"/>
          </p:cNvPicPr>
          <p:nvPr/>
        </p:nvPicPr>
        <p:blipFill rotWithShape="1">
          <a:blip r:embed="rId3">
            <a:extLst/>
          </a:blip>
          <a:srcRect l="44000"/>
          <a:stretch/>
        </p:blipFill>
        <p:spPr>
          <a:xfrm>
            <a:off x="9100942" y="6517332"/>
            <a:ext cx="2416043" cy="953710"/>
          </a:xfrm>
          <a:prstGeom prst="rect">
            <a:avLst/>
          </a:prstGeom>
          <a:ln w="12700">
            <a:miter lim="400000"/>
          </a:ln>
        </p:spPr>
      </p:pic>
      <p:pic>
        <p:nvPicPr>
          <p:cNvPr id="43" name="Screen Shot 2016-03-23 at 3.31.56 PM.png"/>
          <p:cNvPicPr>
            <a:picLocks noChangeAspect="1"/>
          </p:cNvPicPr>
          <p:nvPr/>
        </p:nvPicPr>
        <p:blipFill>
          <a:blip r:embed="rId4">
            <a:extLst/>
          </a:blip>
          <a:stretch>
            <a:fillRect/>
          </a:stretch>
        </p:blipFill>
        <p:spPr>
          <a:xfrm>
            <a:off x="1074722" y="8259953"/>
            <a:ext cx="10855356" cy="110770"/>
          </a:xfrm>
          <a:prstGeom prst="rect">
            <a:avLst/>
          </a:prstGeom>
          <a:ln w="12700">
            <a:miter lim="400000"/>
          </a:ln>
        </p:spPr>
      </p:pic>
      <p:sp>
        <p:nvSpPr>
          <p:cNvPr id="44" name="Shape 198"/>
          <p:cNvSpPr/>
          <p:nvPr/>
        </p:nvSpPr>
        <p:spPr>
          <a:xfrm flipV="1">
            <a:off x="1617153" y="8086113"/>
            <a:ext cx="1" cy="458453"/>
          </a:xfrm>
          <a:prstGeom prst="line">
            <a:avLst/>
          </a:prstGeom>
          <a:ln w="25400">
            <a:solidFill>
              <a:srgbClr val="FF2600"/>
            </a:solidFill>
            <a:miter lim="400000"/>
          </a:ln>
        </p:spPr>
        <p:txBody>
          <a:bodyPr lIns="50760" tIns="50760" rIns="50760" bIns="50760" anchor="ctr"/>
          <a:lstStyle/>
          <a:p>
            <a:pPr>
              <a:defRPr sz="2400"/>
            </a:pPr>
            <a:endParaRPr/>
          </a:p>
        </p:txBody>
      </p:sp>
      <p:sp>
        <p:nvSpPr>
          <p:cNvPr id="45" name="Shape 199"/>
          <p:cNvSpPr/>
          <p:nvPr/>
        </p:nvSpPr>
        <p:spPr>
          <a:xfrm flipV="1">
            <a:off x="1845752" y="8086113"/>
            <a:ext cx="1" cy="458453"/>
          </a:xfrm>
          <a:prstGeom prst="line">
            <a:avLst/>
          </a:prstGeom>
          <a:ln w="25400">
            <a:solidFill>
              <a:srgbClr val="FF2600"/>
            </a:solidFill>
            <a:miter lim="400000"/>
          </a:ln>
        </p:spPr>
        <p:txBody>
          <a:bodyPr lIns="50760" tIns="50760" rIns="50760" bIns="50760" anchor="ctr"/>
          <a:lstStyle/>
          <a:p>
            <a:pPr>
              <a:defRPr sz="2400"/>
            </a:pPr>
            <a:endParaRPr/>
          </a:p>
        </p:txBody>
      </p:sp>
      <p:sp>
        <p:nvSpPr>
          <p:cNvPr id="46" name="Shape 200"/>
          <p:cNvSpPr/>
          <p:nvPr/>
        </p:nvSpPr>
        <p:spPr>
          <a:xfrm flipV="1">
            <a:off x="6163753" y="8086113"/>
            <a:ext cx="1" cy="458453"/>
          </a:xfrm>
          <a:prstGeom prst="line">
            <a:avLst/>
          </a:prstGeom>
          <a:ln w="25400">
            <a:solidFill>
              <a:srgbClr val="FF2600"/>
            </a:solidFill>
            <a:miter lim="400000"/>
          </a:ln>
        </p:spPr>
        <p:txBody>
          <a:bodyPr lIns="50760" tIns="50760" rIns="50760" bIns="50760" anchor="ctr"/>
          <a:lstStyle/>
          <a:p>
            <a:pPr>
              <a:defRPr sz="2400"/>
            </a:pPr>
            <a:endParaRPr/>
          </a:p>
        </p:txBody>
      </p:sp>
      <p:sp>
        <p:nvSpPr>
          <p:cNvPr id="47" name="Shape 201"/>
          <p:cNvSpPr/>
          <p:nvPr/>
        </p:nvSpPr>
        <p:spPr>
          <a:xfrm flipV="1">
            <a:off x="9279486" y="8086113"/>
            <a:ext cx="1" cy="458453"/>
          </a:xfrm>
          <a:prstGeom prst="line">
            <a:avLst/>
          </a:prstGeom>
          <a:ln w="25400">
            <a:solidFill>
              <a:srgbClr val="FF2600"/>
            </a:solidFill>
            <a:miter lim="400000"/>
          </a:ln>
        </p:spPr>
        <p:txBody>
          <a:bodyPr lIns="50760" tIns="50760" rIns="50760" bIns="50760" anchor="ctr"/>
          <a:lstStyle/>
          <a:p>
            <a:pPr>
              <a:defRPr sz="2400"/>
            </a:pPr>
            <a:endParaRPr/>
          </a:p>
        </p:txBody>
      </p:sp>
      <p:sp>
        <p:nvSpPr>
          <p:cNvPr id="49" name="Shape 152"/>
          <p:cNvSpPr/>
          <p:nvPr/>
        </p:nvSpPr>
        <p:spPr>
          <a:xfrm>
            <a:off x="3646966" y="6651285"/>
            <a:ext cx="5338303" cy="685801"/>
          </a:xfrm>
          <a:prstGeom prst="rect">
            <a:avLst/>
          </a:prstGeom>
          <a:blipFill>
            <a:blip r:embed="rId2"/>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p>
            <a:pPr>
              <a:defRPr sz="2400" i="1">
                <a:solidFill>
                  <a:srgbClr val="FFFFFF"/>
                </a:solidFill>
                <a:latin typeface="Helvetica"/>
                <a:ea typeface="Helvetica"/>
                <a:cs typeface="Helvetica"/>
                <a:sym typeface="Helvetica"/>
              </a:defRPr>
            </a:pPr>
            <a:r>
              <a:rPr dirty="0"/>
              <a:t>gene_score </a:t>
            </a:r>
            <a:r>
              <a:rPr i="0" dirty="0"/>
              <a:t>(feature) for each gene</a:t>
            </a:r>
          </a:p>
        </p:txBody>
      </p:sp>
      <p:cxnSp>
        <p:nvCxnSpPr>
          <p:cNvPr id="50" name="Straight Connector 49"/>
          <p:cNvCxnSpPr>
            <a:stCxn id="49" idx="0"/>
            <a:endCxn id="27" idx="2"/>
          </p:cNvCxnSpPr>
          <p:nvPr/>
        </p:nvCxnSpPr>
        <p:spPr>
          <a:xfrm flipV="1">
            <a:off x="6316117" y="6263838"/>
            <a:ext cx="6633" cy="387447"/>
          </a:xfrm>
          <a:prstGeom prst="line">
            <a:avLst/>
          </a:prstGeom>
        </p:spPr>
        <p:style>
          <a:lnRef idx="3">
            <a:schemeClr val="dk1"/>
          </a:lnRef>
          <a:fillRef idx="0">
            <a:schemeClr val="dk1"/>
          </a:fillRef>
          <a:effectRef idx="2">
            <a:schemeClr val="dk1"/>
          </a:effectRef>
          <a:fontRef idx="minor">
            <a:schemeClr val="tx1"/>
          </a:fontRef>
        </p:style>
      </p:cxnSp>
      <p:sp>
        <p:nvSpPr>
          <p:cNvPr id="54" name="Rectangle 53"/>
          <p:cNvSpPr/>
          <p:nvPr/>
        </p:nvSpPr>
        <p:spPr>
          <a:xfrm>
            <a:off x="11224873" y="9061674"/>
            <a:ext cx="1023802" cy="6858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Text Box 6"/>
          <p:cNvSpPr txBox="1">
            <a:spLocks noChangeArrowheads="1"/>
          </p:cNvSpPr>
          <p:nvPr/>
        </p:nvSpPr>
        <p:spPr bwMode="auto">
          <a:xfrm>
            <a:off x="173975" y="9376081"/>
            <a:ext cx="193674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a:t>Created for CAGI 4</a:t>
            </a:r>
          </a:p>
        </p:txBody>
      </p:sp>
      <p:sp>
        <p:nvSpPr>
          <p:cNvPr id="36" name="Text Box 8"/>
          <p:cNvSpPr txBox="1">
            <a:spLocks noChangeArrowheads="1"/>
          </p:cNvSpPr>
          <p:nvPr/>
        </p:nvSpPr>
        <p:spPr bwMode="auto">
          <a:xfrm>
            <a:off x="10741185" y="9331355"/>
            <a:ext cx="143936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800" dirty="0" smtClean="0"/>
              <a:t>Yanran Wang</a:t>
            </a:r>
            <a:endParaRPr lang="en-US" altLang="en-US" sz="1800" dirty="0"/>
          </a:p>
        </p:txBody>
      </p:sp>
      <p:sp>
        <p:nvSpPr>
          <p:cNvPr id="38" name="Text Box 9"/>
          <p:cNvSpPr txBox="1">
            <a:spLocks noChangeArrowheads="1"/>
          </p:cNvSpPr>
          <p:nvPr/>
        </p:nvSpPr>
        <p:spPr bwMode="auto">
          <a:xfrm>
            <a:off x="4915414" y="9376081"/>
            <a:ext cx="2642558"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err="1"/>
              <a:t>genomeinterpretation.org</a:t>
            </a:r>
            <a:endParaRPr lang="en-US" altLang="en-US" sz="1800" dirty="0"/>
          </a:p>
        </p:txBody>
      </p:sp>
    </p:spTree>
    <p:extLst>
      <p:ext uri="{BB962C8B-B14F-4D97-AF65-F5344CB8AC3E}">
        <p14:creationId xmlns:p14="http://schemas.microsoft.com/office/powerpoint/2010/main" val="34705482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556172" y="8971202"/>
            <a:ext cx="10662906" cy="519289"/>
          </a:xfrm>
        </p:spPr>
        <p:txBody>
          <a:bodyPr/>
          <a:lstStyle/>
          <a:p>
            <a:pPr defTabSz="456869">
              <a:defRPr sz="1400">
                <a:solidFill>
                  <a:srgbClr val="232323"/>
                </a:solidFill>
                <a:latin typeface="Arial"/>
                <a:ea typeface="Arial"/>
                <a:cs typeface="Arial"/>
                <a:sym typeface="Arial"/>
              </a:defRPr>
            </a:pPr>
            <a:r>
              <a:rPr lang="en-US" dirty="0" err="1" smtClean="0">
                <a:solidFill>
                  <a:schemeClr val="bg1">
                    <a:lumMod val="50000"/>
                  </a:schemeClr>
                </a:solidFill>
              </a:rPr>
              <a:t>Xiong</a:t>
            </a:r>
            <a:r>
              <a:rPr lang="en-US" dirty="0" smtClean="0">
                <a:solidFill>
                  <a:schemeClr val="bg1">
                    <a:lumMod val="50000"/>
                  </a:schemeClr>
                </a:solidFill>
              </a:rPr>
              <a:t> </a:t>
            </a:r>
            <a:r>
              <a:rPr lang="en-US" dirty="0">
                <a:solidFill>
                  <a:schemeClr val="bg1">
                    <a:lumMod val="50000"/>
                  </a:schemeClr>
                </a:solidFill>
              </a:rPr>
              <a:t>H Y, </a:t>
            </a:r>
            <a:r>
              <a:rPr lang="en-US" dirty="0" err="1">
                <a:solidFill>
                  <a:schemeClr val="bg1">
                    <a:lumMod val="50000"/>
                  </a:schemeClr>
                </a:solidFill>
              </a:rPr>
              <a:t>Alipanahi</a:t>
            </a:r>
            <a:r>
              <a:rPr lang="en-US" dirty="0">
                <a:solidFill>
                  <a:schemeClr val="bg1">
                    <a:lumMod val="50000"/>
                  </a:schemeClr>
                </a:solidFill>
              </a:rPr>
              <a:t> B, Lee L J, et al. The human splicing code reveals new insights into the genetic determinants of disease[J]. Science, 2015, 347(6218): 1254806</a:t>
            </a:r>
            <a:r>
              <a:rPr lang="en-US" dirty="0" smtClean="0">
                <a:solidFill>
                  <a:schemeClr val="bg1">
                    <a:lumMod val="50000"/>
                  </a:schemeClr>
                </a:solidFill>
              </a:rPr>
              <a:t>. | </a:t>
            </a:r>
            <a:r>
              <a:rPr lang="en-US" dirty="0" err="1">
                <a:solidFill>
                  <a:schemeClr val="bg1">
                    <a:lumMod val="50000"/>
                  </a:schemeClr>
                </a:solidFill>
              </a:rPr>
              <a:t>Supek</a:t>
            </a:r>
            <a:r>
              <a:rPr lang="en-US" dirty="0" smtClean="0">
                <a:solidFill>
                  <a:schemeClr val="bg1">
                    <a:lumMod val="50000"/>
                  </a:schemeClr>
                </a:solidFill>
              </a:rPr>
              <a:t> </a:t>
            </a:r>
            <a:r>
              <a:rPr lang="en-US" dirty="0">
                <a:solidFill>
                  <a:schemeClr val="bg1">
                    <a:lumMod val="50000"/>
                  </a:schemeClr>
                </a:solidFill>
              </a:rPr>
              <a:t>F, </a:t>
            </a:r>
            <a:r>
              <a:rPr lang="en-US" dirty="0" err="1">
                <a:solidFill>
                  <a:schemeClr val="bg1">
                    <a:lumMod val="50000"/>
                  </a:schemeClr>
                </a:solidFill>
              </a:rPr>
              <a:t>Miñana</a:t>
            </a:r>
            <a:r>
              <a:rPr lang="en-US" dirty="0">
                <a:solidFill>
                  <a:schemeClr val="bg1">
                    <a:lumMod val="50000"/>
                  </a:schemeClr>
                </a:solidFill>
              </a:rPr>
              <a:t> B, </a:t>
            </a:r>
            <a:r>
              <a:rPr lang="en-US" dirty="0" err="1">
                <a:solidFill>
                  <a:schemeClr val="bg1">
                    <a:lumMod val="50000"/>
                  </a:schemeClr>
                </a:solidFill>
              </a:rPr>
              <a:t>Valcárcel</a:t>
            </a:r>
            <a:r>
              <a:rPr lang="en-US" dirty="0">
                <a:solidFill>
                  <a:schemeClr val="bg1">
                    <a:lumMod val="50000"/>
                  </a:schemeClr>
                </a:solidFill>
              </a:rPr>
              <a:t> J, et al. Synonymous mutations frequently act as driver mutations in human cancers[J]. Cell, 2014, 156(6): 1324-1335.</a:t>
            </a:r>
          </a:p>
          <a:p>
            <a:endParaRPr lang="en-US" dirty="0">
              <a:solidFill>
                <a:schemeClr val="bg1">
                  <a:lumMod val="50000"/>
                </a:schemeClr>
              </a:solidFill>
            </a:endParaRPr>
          </a:p>
        </p:txBody>
      </p:sp>
      <p:sp>
        <p:nvSpPr>
          <p:cNvPr id="3" name="Title 2"/>
          <p:cNvSpPr>
            <a:spLocks noGrp="1"/>
          </p:cNvSpPr>
          <p:nvPr>
            <p:ph type="title"/>
          </p:nvPr>
        </p:nvSpPr>
        <p:spPr/>
        <p:txBody>
          <a:bodyPr/>
          <a:lstStyle/>
          <a:p>
            <a:r>
              <a:rPr lang="en-US" dirty="0" smtClean="0"/>
              <a:t>Pitfalls (1)</a:t>
            </a:r>
            <a:endParaRPr lang="en-US" dirty="0"/>
          </a:p>
        </p:txBody>
      </p:sp>
      <p:sp>
        <p:nvSpPr>
          <p:cNvPr id="4" name="Content Placeholder 3"/>
          <p:cNvSpPr>
            <a:spLocks noGrp="1"/>
          </p:cNvSpPr>
          <p:nvPr>
            <p:ph idx="1"/>
          </p:nvPr>
        </p:nvSpPr>
        <p:spPr/>
        <p:txBody>
          <a:bodyPr/>
          <a:lstStyle/>
          <a:p>
            <a:r>
              <a:rPr lang="en-US" dirty="0">
                <a:latin typeface="Arial"/>
                <a:cs typeface="Arial"/>
              </a:rPr>
              <a:t>synonymous, </a:t>
            </a:r>
            <a:r>
              <a:rPr lang="en-US" dirty="0" err="1">
                <a:latin typeface="Arial"/>
                <a:cs typeface="Arial"/>
              </a:rPr>
              <a:t>intronic</a:t>
            </a:r>
            <a:r>
              <a:rPr lang="en-US" dirty="0">
                <a:latin typeface="Arial"/>
                <a:cs typeface="Arial"/>
              </a:rPr>
              <a:t>, </a:t>
            </a:r>
            <a:r>
              <a:rPr lang="en-US" dirty="0" err="1" smtClean="0">
                <a:latin typeface="Arial"/>
                <a:cs typeface="Arial"/>
              </a:rPr>
              <a:t>intergenic</a:t>
            </a:r>
            <a:r>
              <a:rPr lang="en-US" dirty="0" smtClean="0">
                <a:latin typeface="Arial"/>
                <a:cs typeface="Arial"/>
              </a:rPr>
              <a:t>, and non-directly-protein-function-relevant </a:t>
            </a:r>
            <a:r>
              <a:rPr lang="en-US" dirty="0">
                <a:latin typeface="Arial"/>
                <a:cs typeface="Arial"/>
              </a:rPr>
              <a:t>variants also affect protein </a:t>
            </a:r>
            <a:r>
              <a:rPr lang="en-US" dirty="0" smtClean="0">
                <a:latin typeface="Arial"/>
                <a:cs typeface="Arial"/>
              </a:rPr>
              <a:t>function</a:t>
            </a:r>
          </a:p>
          <a:p>
            <a:pPr marL="939016" lvl="1" indent="-370153">
              <a:buSzPct val="75000"/>
              <a:defRPr sz="3000">
                <a:latin typeface="Helvetica"/>
                <a:ea typeface="Helvetica"/>
                <a:cs typeface="Helvetica"/>
                <a:sym typeface="Helvetica"/>
              </a:defRPr>
            </a:pPr>
            <a:r>
              <a:rPr lang="en-US" dirty="0" err="1">
                <a:latin typeface="Arial"/>
                <a:cs typeface="Arial"/>
              </a:rPr>
              <a:t>Intronic</a:t>
            </a:r>
            <a:r>
              <a:rPr lang="en-US" dirty="0">
                <a:latin typeface="Arial"/>
                <a:cs typeface="Arial"/>
              </a:rPr>
              <a:t> SNVs that are close to splice sites frequently cause </a:t>
            </a:r>
            <a:r>
              <a:rPr lang="en-US" dirty="0" err="1" smtClean="0">
                <a:latin typeface="Arial"/>
                <a:cs typeface="Arial"/>
              </a:rPr>
              <a:t>misregulation</a:t>
            </a:r>
            <a:endParaRPr lang="en-US" baseline="31999" dirty="0">
              <a:latin typeface="Arial"/>
              <a:cs typeface="Arial"/>
            </a:endParaRPr>
          </a:p>
          <a:p>
            <a:pPr marL="939016" lvl="1" indent="-370153">
              <a:buSzPct val="75000"/>
              <a:defRPr sz="3000">
                <a:latin typeface="Helvetica"/>
                <a:ea typeface="Helvetica"/>
                <a:cs typeface="Helvetica"/>
                <a:sym typeface="Helvetica"/>
              </a:defRPr>
            </a:pPr>
            <a:r>
              <a:rPr lang="en-US" dirty="0">
                <a:latin typeface="Arial"/>
                <a:cs typeface="Arial"/>
              </a:rPr>
              <a:t>Synonymous mutations frequently contribute to human </a:t>
            </a:r>
            <a:r>
              <a:rPr lang="en-US" dirty="0" smtClean="0">
                <a:latin typeface="Arial"/>
                <a:cs typeface="Arial"/>
              </a:rPr>
              <a:t>cancer</a:t>
            </a:r>
            <a:endParaRPr lang="en-US" baseline="31999" dirty="0">
              <a:latin typeface="Arial"/>
              <a:cs typeface="Arial"/>
            </a:endParaRPr>
          </a:p>
          <a:p>
            <a:pPr marL="939016" lvl="1" indent="-370153">
              <a:buSzPct val="75000"/>
              <a:defRPr sz="3000">
                <a:latin typeface="Helvetica"/>
                <a:ea typeface="Helvetica"/>
                <a:cs typeface="Helvetica"/>
                <a:sym typeface="Helvetica"/>
              </a:defRPr>
            </a:pPr>
            <a:r>
              <a:rPr lang="en-US" dirty="0">
                <a:latin typeface="Arial"/>
                <a:cs typeface="Arial"/>
              </a:rPr>
              <a:t>N</a:t>
            </a:r>
            <a:r>
              <a:rPr lang="en-US" dirty="0" smtClean="0">
                <a:latin typeface="Arial"/>
                <a:cs typeface="Arial"/>
              </a:rPr>
              <a:t>on</a:t>
            </a:r>
            <a:r>
              <a:rPr lang="en-US" dirty="0">
                <a:latin typeface="Arial"/>
                <a:cs typeface="Arial"/>
              </a:rPr>
              <a:t>-synonymous SNVs that minimally alter protein function </a:t>
            </a:r>
            <a:r>
              <a:rPr lang="en-US" dirty="0" smtClean="0">
                <a:latin typeface="Arial"/>
                <a:cs typeface="Arial"/>
              </a:rPr>
              <a:t>may also disrupt </a:t>
            </a:r>
            <a:r>
              <a:rPr lang="en-US" dirty="0">
                <a:latin typeface="Arial"/>
                <a:cs typeface="Arial"/>
              </a:rPr>
              <a:t>splicing </a:t>
            </a:r>
            <a:r>
              <a:rPr lang="en-US" dirty="0" smtClean="0">
                <a:latin typeface="Arial"/>
                <a:cs typeface="Arial"/>
              </a:rPr>
              <a:t>regulation</a:t>
            </a:r>
            <a:endParaRPr lang="en-US" baseline="31999" dirty="0" smtClean="0">
              <a:latin typeface="Arial"/>
              <a:cs typeface="Arial"/>
            </a:endParaRPr>
          </a:p>
          <a:p>
            <a:pPr marL="939016" lvl="1" indent="-370153">
              <a:buSzPct val="75000"/>
              <a:defRPr sz="3000">
                <a:latin typeface="Helvetica"/>
                <a:ea typeface="Helvetica"/>
                <a:cs typeface="Helvetica"/>
                <a:sym typeface="Helvetica"/>
              </a:defRPr>
            </a:pPr>
            <a:r>
              <a:rPr lang="en-US" dirty="0" smtClean="0">
                <a:latin typeface="Arial"/>
                <a:cs typeface="Arial"/>
              </a:rPr>
              <a:t>ETC ETC ETC</a:t>
            </a:r>
            <a:endParaRPr lang="en-US" baseline="31999" dirty="0">
              <a:latin typeface="Arial"/>
              <a:cs typeface="Arial"/>
            </a:endParaRPr>
          </a:p>
        </p:txBody>
      </p:sp>
      <p:sp>
        <p:nvSpPr>
          <p:cNvPr id="6" name="Rectangle 5"/>
          <p:cNvSpPr/>
          <p:nvPr/>
        </p:nvSpPr>
        <p:spPr>
          <a:xfrm>
            <a:off x="11224873" y="9061674"/>
            <a:ext cx="1023802" cy="6858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 Box 6"/>
          <p:cNvSpPr txBox="1">
            <a:spLocks noChangeArrowheads="1"/>
          </p:cNvSpPr>
          <p:nvPr/>
        </p:nvSpPr>
        <p:spPr bwMode="auto">
          <a:xfrm>
            <a:off x="173975" y="9376081"/>
            <a:ext cx="193674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a:t>Created for CAGI 4</a:t>
            </a:r>
          </a:p>
        </p:txBody>
      </p:sp>
      <p:sp>
        <p:nvSpPr>
          <p:cNvPr id="8" name="Text Box 8"/>
          <p:cNvSpPr txBox="1">
            <a:spLocks noChangeArrowheads="1"/>
          </p:cNvSpPr>
          <p:nvPr/>
        </p:nvSpPr>
        <p:spPr bwMode="auto">
          <a:xfrm>
            <a:off x="10741185" y="9331355"/>
            <a:ext cx="143936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800" dirty="0" smtClean="0"/>
              <a:t>Yanran Wang</a:t>
            </a:r>
            <a:endParaRPr lang="en-US" altLang="en-US" sz="1800" dirty="0"/>
          </a:p>
        </p:txBody>
      </p:sp>
      <p:sp>
        <p:nvSpPr>
          <p:cNvPr id="9" name="Text Box 9"/>
          <p:cNvSpPr txBox="1">
            <a:spLocks noChangeArrowheads="1"/>
          </p:cNvSpPr>
          <p:nvPr/>
        </p:nvSpPr>
        <p:spPr bwMode="auto">
          <a:xfrm>
            <a:off x="4915414" y="9376081"/>
            <a:ext cx="2642558"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err="1"/>
              <a:t>genomeinterpretation.org</a:t>
            </a:r>
            <a:endParaRPr lang="en-US" altLang="en-US" sz="1800" dirty="0"/>
          </a:p>
        </p:txBody>
      </p:sp>
    </p:spTree>
    <p:extLst>
      <p:ext uri="{BB962C8B-B14F-4D97-AF65-F5344CB8AC3E}">
        <p14:creationId xmlns:p14="http://schemas.microsoft.com/office/powerpoint/2010/main" val="2944302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dirty="0"/>
          </a:p>
        </p:txBody>
      </p:sp>
      <p:sp>
        <p:nvSpPr>
          <p:cNvPr id="3" name="Title 2"/>
          <p:cNvSpPr>
            <a:spLocks noGrp="1"/>
          </p:cNvSpPr>
          <p:nvPr>
            <p:ph type="title"/>
          </p:nvPr>
        </p:nvSpPr>
        <p:spPr/>
        <p:txBody>
          <a:bodyPr/>
          <a:lstStyle/>
          <a:p>
            <a:r>
              <a:rPr lang="en-US" dirty="0" smtClean="0"/>
              <a:t>Example Table</a:t>
            </a:r>
            <a:endParaRPr lang="en-US" dirty="0"/>
          </a:p>
        </p:txBody>
      </p:sp>
      <p:graphicFrame>
        <p:nvGraphicFramePr>
          <p:cNvPr id="5" name="Table 217"/>
          <p:cNvGraphicFramePr/>
          <p:nvPr>
            <p:extLst>
              <p:ext uri="{D42A27DB-BD31-4B8C-83A1-F6EECF244321}">
                <p14:modId xmlns:p14="http://schemas.microsoft.com/office/powerpoint/2010/main" val="2335846318"/>
              </p:ext>
            </p:extLst>
          </p:nvPr>
        </p:nvGraphicFramePr>
        <p:xfrm>
          <a:off x="409010" y="1455125"/>
          <a:ext cx="12595792" cy="6851894"/>
        </p:xfrm>
        <a:graphic>
          <a:graphicData uri="http://schemas.openxmlformats.org/drawingml/2006/table">
            <a:tbl>
              <a:tblPr firstCol="1">
                <a:tableStyleId>{2708684C-4D16-4618-839F-0558EEFCDFE6}</a:tableStyleId>
              </a:tblPr>
              <a:tblGrid>
                <a:gridCol w="1145072"/>
                <a:gridCol w="1145072"/>
                <a:gridCol w="1145072"/>
                <a:gridCol w="1145072"/>
                <a:gridCol w="1145072"/>
                <a:gridCol w="1145072"/>
                <a:gridCol w="1145072"/>
                <a:gridCol w="1145072"/>
                <a:gridCol w="1145072"/>
                <a:gridCol w="1145072"/>
                <a:gridCol w="1145072"/>
              </a:tblGrid>
              <a:tr h="600118">
                <a:tc>
                  <a:txBody>
                    <a:bodyPr/>
                    <a:lstStyle/>
                    <a:p>
                      <a:pPr algn="ctr" defTabSz="914400">
                        <a:tabLst>
                          <a:tab pos="1181100" algn="l"/>
                        </a:tabLst>
                        <a:defRPr sz="2000">
                          <a:sym typeface="Helvetica"/>
                        </a:defRPr>
                      </a:pPr>
                      <a:endParaRPr sz="2000" dirty="0"/>
                    </a:p>
                  </a:txBody>
                  <a:tcPr marL="50800" marR="50800" marT="50800" marB="50800" anchor="ctr" horzOverflow="overflow">
                    <a:lnR w="12700">
                      <a:solidFill>
                        <a:srgbClr val="000000"/>
                      </a:solidFill>
                      <a:custDash>
                        <a:ds d="200000" sp="200000"/>
                      </a:custDash>
                      <a:miter lim="400000"/>
                    </a:lnR>
                    <a:lnT w="12700">
                      <a:miter lim="400000"/>
                    </a:lnT>
                  </a:tcPr>
                </a:tc>
                <a:tc gridSpan="10">
                  <a:txBody>
                    <a:bodyPr/>
                    <a:lstStyle/>
                    <a:p>
                      <a:pPr defTabSz="914400">
                        <a:tabLst>
                          <a:tab pos="1181100" algn="l"/>
                        </a:tabLst>
                      </a:pPr>
                      <a:r>
                        <a:rPr sz="3300" b="1" i="1" dirty="0" smtClean="0">
                          <a:latin typeface="Helvetica"/>
                          <a:ea typeface="Helvetica"/>
                          <a:cs typeface="Helvetica"/>
                          <a:sym typeface="Helvetica"/>
                        </a:rPr>
                        <a:t>20</a:t>
                      </a:r>
                      <a:r>
                        <a:rPr lang="en-US" sz="3300" b="1" i="1" dirty="0" smtClean="0">
                          <a:latin typeface="Helvetica"/>
                          <a:ea typeface="Helvetica"/>
                          <a:cs typeface="Helvetica"/>
                          <a:sym typeface="Helvetica"/>
                        </a:rPr>
                        <a:t>,</a:t>
                      </a:r>
                      <a:r>
                        <a:rPr sz="3300" b="1" i="1" dirty="0" smtClean="0">
                          <a:latin typeface="Helvetica"/>
                          <a:ea typeface="Helvetica"/>
                          <a:cs typeface="Helvetica"/>
                          <a:sym typeface="Helvetica"/>
                        </a:rPr>
                        <a:t>204 proteins </a:t>
                      </a:r>
                      <a:r>
                        <a:rPr sz="3300" b="1" i="1" dirty="0">
                          <a:latin typeface="Helvetica"/>
                          <a:ea typeface="Helvetica"/>
                          <a:cs typeface="Helvetica"/>
                          <a:sym typeface="Helvetica"/>
                        </a:rPr>
                        <a:t>(features) from Swiss-</a:t>
                      </a:r>
                      <a:r>
                        <a:rPr sz="3300" b="1" i="1" dirty="0" smtClean="0">
                          <a:latin typeface="Helvetica"/>
                          <a:ea typeface="Helvetica"/>
                          <a:cs typeface="Helvetica"/>
                          <a:sym typeface="Helvetica"/>
                        </a:rPr>
                        <a:t>Prot</a:t>
                      </a:r>
                      <a:endParaRPr sz="3300" b="1" i="1" dirty="0">
                        <a:latin typeface="Helvetica"/>
                        <a:ea typeface="Helvetica"/>
                        <a:cs typeface="Helvetica"/>
                        <a:sym typeface="Helvetica"/>
                      </a:endParaRPr>
                    </a:p>
                  </a:txBody>
                  <a:tcPr marL="50800" marR="50800" marT="50800" marB="50800" anchor="ctr" horzOverflow="overflow">
                    <a:lnL w="12700">
                      <a:solidFill>
                        <a:srgbClr val="000000"/>
                      </a:solidFill>
                      <a:custDash>
                        <a:ds d="200000" sp="200000"/>
                      </a:custDash>
                      <a:miter lim="400000"/>
                    </a:lnL>
                    <a:lnR w="12700">
                      <a:miter lim="400000"/>
                    </a:lnR>
                    <a:lnT w="12700">
                      <a:miter lim="400000"/>
                    </a:lnT>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06400">
                <a:tc>
                  <a:txBody>
                    <a:bodyPr/>
                    <a:lstStyle/>
                    <a:p>
                      <a:pPr algn="ctr" defTabSz="914400">
                        <a:tabLst>
                          <a:tab pos="1181100" algn="l"/>
                        </a:tabLst>
                        <a:defRPr sz="2000">
                          <a:sym typeface="Helvetica"/>
                        </a:defRPr>
                      </a:pPr>
                      <a:endParaRPr sz="2000" dirty="0"/>
                    </a:p>
                  </a:txBody>
                  <a:tcPr marL="50800" marR="50800" marT="50800" marB="50800" anchor="ctr" horzOverflow="overflow">
                    <a:lnR w="12700">
                      <a:solidFill>
                        <a:srgbClr val="000000"/>
                      </a:solidFill>
                      <a:custDash>
                        <a:ds d="200000" sp="200000"/>
                      </a:custDash>
                      <a:miter lim="400000"/>
                    </a:lnR>
                    <a:lnB w="12700">
                      <a:solidFill>
                        <a:srgbClr val="000000"/>
                      </a:solidFill>
                      <a:miter lim="400000"/>
                    </a:lnB>
                  </a:tcPr>
                </a:tc>
                <a:tc>
                  <a:txBody>
                    <a:bodyPr/>
                    <a:lstStyle/>
                    <a:p>
                      <a:pPr defTabSz="914400">
                        <a:tabLst>
                          <a:tab pos="1181100" algn="l"/>
                        </a:tabLst>
                      </a:pPr>
                      <a:r>
                        <a:rPr sz="2000" b="1" dirty="0">
                          <a:solidFill>
                            <a:srgbClr val="FF0000"/>
                          </a:solidFill>
                          <a:latin typeface="Helvetica"/>
                          <a:ea typeface="Helvetica"/>
                          <a:cs typeface="Helvetica"/>
                          <a:sym typeface="Helvetica"/>
                        </a:rPr>
                        <a:t>1433B</a:t>
                      </a:r>
                    </a:p>
                  </a:txBody>
                  <a:tcPr marL="50800" marR="50800" marT="50800" marB="50800" anchor="ctr" horzOverflow="overflow">
                    <a:lnL w="12700">
                      <a:solidFill>
                        <a:srgbClr val="000000"/>
                      </a:solidFill>
                      <a:custDash>
                        <a:ds d="200000" sp="200000"/>
                      </a:custDash>
                      <a:miter lim="400000"/>
                    </a:lnL>
                    <a:lnB w="12700">
                      <a:solidFill>
                        <a:srgbClr val="000000"/>
                      </a:solidFill>
                      <a:miter lim="400000"/>
                    </a:lnB>
                  </a:tcPr>
                </a:tc>
                <a:tc>
                  <a:txBody>
                    <a:bodyPr/>
                    <a:lstStyle/>
                    <a:p>
                      <a:pPr defTabSz="914400">
                        <a:tabLst>
                          <a:tab pos="1181100" algn="l"/>
                        </a:tabLst>
                      </a:pPr>
                      <a:r>
                        <a:rPr sz="2000" b="1">
                          <a:solidFill>
                            <a:srgbClr val="FF0000"/>
                          </a:solidFill>
                          <a:latin typeface="Helvetica"/>
                          <a:ea typeface="Helvetica"/>
                          <a:cs typeface="Helvetica"/>
                          <a:sym typeface="Helvetica"/>
                        </a:rPr>
                        <a:t>1433E</a:t>
                      </a:r>
                    </a:p>
                  </a:txBody>
                  <a:tcPr marL="50800" marR="50800" marT="50800" marB="50800" anchor="ctr" horzOverflow="overflow">
                    <a:lnB w="12700">
                      <a:solidFill>
                        <a:srgbClr val="000000"/>
                      </a:solidFill>
                      <a:miter lim="400000"/>
                    </a:lnB>
                  </a:tcPr>
                </a:tc>
                <a:tc>
                  <a:txBody>
                    <a:bodyPr/>
                    <a:lstStyle/>
                    <a:p>
                      <a:pPr defTabSz="914400">
                        <a:tabLst>
                          <a:tab pos="1181100" algn="l"/>
                        </a:tabLst>
                      </a:pPr>
                      <a:r>
                        <a:rPr sz="2000" b="1" dirty="0">
                          <a:solidFill>
                            <a:srgbClr val="FF0000"/>
                          </a:solidFill>
                          <a:latin typeface="Helvetica"/>
                          <a:ea typeface="Helvetica"/>
                          <a:cs typeface="Helvetica"/>
                          <a:sym typeface="Helvetica"/>
                        </a:rPr>
                        <a:t>1433F</a:t>
                      </a:r>
                    </a:p>
                  </a:txBody>
                  <a:tcPr marL="50800" marR="50800" marT="50800" marB="50800" anchor="ctr" horzOverflow="overflow">
                    <a:lnB w="12700">
                      <a:solidFill>
                        <a:srgbClr val="000000"/>
                      </a:solidFill>
                      <a:miter lim="400000"/>
                    </a:lnB>
                  </a:tcPr>
                </a:tc>
                <a:tc>
                  <a:txBody>
                    <a:bodyPr/>
                    <a:lstStyle/>
                    <a:p>
                      <a:pPr defTabSz="914400">
                        <a:tabLst>
                          <a:tab pos="1181100" algn="l"/>
                        </a:tabLst>
                      </a:pPr>
                      <a:r>
                        <a:rPr sz="2000" b="1">
                          <a:solidFill>
                            <a:srgbClr val="FF0000"/>
                          </a:solidFill>
                          <a:latin typeface="Helvetica"/>
                          <a:ea typeface="Helvetica"/>
                          <a:cs typeface="Helvetica"/>
                          <a:sym typeface="Helvetica"/>
                        </a:rPr>
                        <a:t>1433G</a:t>
                      </a:r>
                    </a:p>
                  </a:txBody>
                  <a:tcPr marL="50800" marR="50800" marT="50800" marB="50800" anchor="ctr" horzOverflow="overflow">
                    <a:lnB w="12700">
                      <a:solidFill>
                        <a:srgbClr val="000000"/>
                      </a:solidFill>
                      <a:miter lim="400000"/>
                    </a:lnB>
                  </a:tcPr>
                </a:tc>
                <a:tc>
                  <a:txBody>
                    <a:bodyPr/>
                    <a:lstStyle/>
                    <a:p>
                      <a:pPr defTabSz="914400">
                        <a:tabLst>
                          <a:tab pos="1181100" algn="l"/>
                        </a:tabLst>
                      </a:pPr>
                      <a:r>
                        <a:rPr sz="2000" b="1" dirty="0">
                          <a:solidFill>
                            <a:srgbClr val="FF0000"/>
                          </a:solidFill>
                          <a:latin typeface="Helvetica"/>
                          <a:ea typeface="Helvetica"/>
                          <a:cs typeface="Helvetica"/>
                          <a:sym typeface="Helvetica"/>
                        </a:rPr>
                        <a:t>1433S</a:t>
                      </a:r>
                    </a:p>
                  </a:txBody>
                  <a:tcPr marL="50800" marR="50800" marT="50800" marB="50800" anchor="ctr" horzOverflow="overflow">
                    <a:lnB w="12700">
                      <a:solidFill>
                        <a:srgbClr val="000000"/>
                      </a:solidFill>
                      <a:miter lim="400000"/>
                    </a:lnB>
                  </a:tcPr>
                </a:tc>
                <a:tc>
                  <a:txBody>
                    <a:bodyPr/>
                    <a:lstStyle/>
                    <a:p>
                      <a:pPr defTabSz="914400">
                        <a:tabLst>
                          <a:tab pos="1181100" algn="l"/>
                        </a:tabLst>
                      </a:pPr>
                      <a:r>
                        <a:rPr sz="2000" b="1" dirty="0">
                          <a:solidFill>
                            <a:srgbClr val="FF0000"/>
                          </a:solidFill>
                          <a:latin typeface="Helvetica"/>
                          <a:ea typeface="Helvetica"/>
                          <a:cs typeface="Helvetica"/>
                          <a:sym typeface="Helvetica"/>
                        </a:rPr>
                        <a:t>1433T</a:t>
                      </a:r>
                    </a:p>
                  </a:txBody>
                  <a:tcPr marL="50800" marR="50800" marT="50800" marB="50800" anchor="ctr" horzOverflow="overflow">
                    <a:lnB w="12700">
                      <a:solidFill>
                        <a:srgbClr val="000000"/>
                      </a:solidFill>
                      <a:miter lim="400000"/>
                    </a:lnB>
                  </a:tcPr>
                </a:tc>
                <a:tc>
                  <a:txBody>
                    <a:bodyPr/>
                    <a:lstStyle/>
                    <a:p>
                      <a:pPr defTabSz="914400">
                        <a:tabLst>
                          <a:tab pos="1181100" algn="l"/>
                        </a:tabLst>
                      </a:pPr>
                      <a:r>
                        <a:rPr sz="2000" b="1" dirty="0">
                          <a:solidFill>
                            <a:srgbClr val="FF0000"/>
                          </a:solidFill>
                          <a:latin typeface="Helvetica"/>
                          <a:ea typeface="Helvetica"/>
                          <a:cs typeface="Helvetica"/>
                          <a:sym typeface="Helvetica"/>
                        </a:rPr>
                        <a:t>1433Z</a:t>
                      </a:r>
                    </a:p>
                  </a:txBody>
                  <a:tcPr marL="50800" marR="50800" marT="50800" marB="50800" anchor="ctr" horzOverflow="overflow">
                    <a:lnB w="12700">
                      <a:solidFill>
                        <a:srgbClr val="000000"/>
                      </a:solidFill>
                      <a:miter lim="400000"/>
                    </a:lnB>
                  </a:tcPr>
                </a:tc>
                <a:tc>
                  <a:txBody>
                    <a:bodyPr/>
                    <a:lstStyle/>
                    <a:p>
                      <a:pPr defTabSz="914400">
                        <a:tabLst>
                          <a:tab pos="1181100" algn="l"/>
                        </a:tabLst>
                      </a:pPr>
                      <a:r>
                        <a:rPr sz="2000" b="1" dirty="0">
                          <a:solidFill>
                            <a:srgbClr val="FF0000"/>
                          </a:solidFill>
                          <a:latin typeface="Helvetica"/>
                          <a:ea typeface="Helvetica"/>
                          <a:cs typeface="Helvetica"/>
                          <a:sym typeface="Helvetica"/>
                        </a:rPr>
                        <a:t>1A1L1</a:t>
                      </a:r>
                    </a:p>
                  </a:txBody>
                  <a:tcPr marL="50800" marR="50800" marT="50800" marB="50800" anchor="ctr" horzOverflow="overflow">
                    <a:lnB w="12700">
                      <a:solidFill>
                        <a:srgbClr val="000000"/>
                      </a:solidFill>
                      <a:miter lim="400000"/>
                    </a:lnB>
                  </a:tcPr>
                </a:tc>
                <a:tc>
                  <a:txBody>
                    <a:bodyPr/>
                    <a:lstStyle/>
                    <a:p>
                      <a:pPr defTabSz="914400">
                        <a:tabLst>
                          <a:tab pos="1181100" algn="l"/>
                        </a:tabLst>
                      </a:pPr>
                      <a:r>
                        <a:rPr sz="2000" b="1" dirty="0">
                          <a:solidFill>
                            <a:srgbClr val="FF0000"/>
                          </a:solidFill>
                          <a:latin typeface="Helvetica"/>
                          <a:ea typeface="Helvetica"/>
                          <a:cs typeface="Helvetica"/>
                          <a:sym typeface="Helvetica"/>
                        </a:rPr>
                        <a:t>1A1L2</a:t>
                      </a:r>
                    </a:p>
                  </a:txBody>
                  <a:tcPr marL="50800" marR="50800" marT="50800" marB="50800" anchor="ctr" horzOverflow="overflow">
                    <a:lnB w="12700">
                      <a:solidFill>
                        <a:srgbClr val="000000"/>
                      </a:solidFill>
                      <a:miter lim="400000"/>
                    </a:lnB>
                  </a:tcPr>
                </a:tc>
                <a:tc>
                  <a:txBody>
                    <a:bodyPr/>
                    <a:lstStyle/>
                    <a:p>
                      <a:pPr defTabSz="914400">
                        <a:tabLst>
                          <a:tab pos="1181100" algn="l"/>
                        </a:tabLst>
                      </a:pPr>
                      <a:r>
                        <a:rPr sz="2000" b="1" dirty="0">
                          <a:solidFill>
                            <a:srgbClr val="FF0000"/>
                          </a:solidFill>
                          <a:latin typeface="Helvetica"/>
                          <a:ea typeface="Helvetica"/>
                          <a:cs typeface="Helvetica"/>
                          <a:sym typeface="Helvetica"/>
                        </a:rPr>
                        <a:t>…</a:t>
                      </a:r>
                    </a:p>
                  </a:txBody>
                  <a:tcPr marL="50800" marR="50800" marT="50800" marB="50800" anchor="ctr" horzOverflow="overflow">
                    <a:lnR w="12700">
                      <a:miter lim="400000"/>
                    </a:lnR>
                    <a:lnB w="12700">
                      <a:solidFill>
                        <a:srgbClr val="000000"/>
                      </a:solidFill>
                      <a:miter lim="400000"/>
                    </a:lnB>
                  </a:tcPr>
                </a:tc>
              </a:tr>
              <a:tr h="558686">
                <a:tc>
                  <a:txBody>
                    <a:bodyPr/>
                    <a:lstStyle/>
                    <a:p>
                      <a:pPr algn="ctr" defTabSz="914400">
                        <a:tabLst>
                          <a:tab pos="1181100" algn="l"/>
                        </a:tabLst>
                        <a:defRPr b="0"/>
                      </a:pPr>
                      <a:r>
                        <a:rPr sz="2000" b="1" dirty="0">
                          <a:solidFill>
                            <a:srgbClr val="FF0000"/>
                          </a:solidFill>
                          <a:sym typeface="Helvetica"/>
                        </a:rPr>
                        <a:t>S1</a:t>
                      </a:r>
                    </a:p>
                  </a:txBody>
                  <a:tcPr marL="50800" marR="50800" marT="50800" marB="50800" anchor="ctr" horzOverflow="overflow">
                    <a:lnT w="12700">
                      <a:solidFill>
                        <a:srgbClr val="000000"/>
                      </a:solidFill>
                      <a:miter lim="400000"/>
                    </a:lnT>
                  </a:tcPr>
                </a:tc>
                <a:tc>
                  <a:txBody>
                    <a:bodyPr/>
                    <a:lstStyle/>
                    <a:p>
                      <a:pPr algn="r" defTabSz="914400"/>
                      <a:r>
                        <a:rPr sz="2600">
                          <a:latin typeface="Helvetica"/>
                          <a:ea typeface="Helvetica"/>
                          <a:cs typeface="Helvetica"/>
                          <a:sym typeface="Helvetica"/>
                        </a:rPr>
                        <a:t>0</a:t>
                      </a:r>
                    </a:p>
                  </a:txBody>
                  <a:tcPr marL="63499" marR="63499" marT="0" marB="0" anchor="ctr" horzOverflow="overflow">
                    <a:lnT w="12700">
                      <a:solidFill>
                        <a:srgbClr val="000000"/>
                      </a:solidFill>
                      <a:miter lim="400000"/>
                    </a:lnT>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lnT w="12700">
                      <a:solidFill>
                        <a:srgbClr val="000000"/>
                      </a:solidFill>
                      <a:miter lim="400000"/>
                    </a:lnT>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lnT w="12700">
                      <a:solidFill>
                        <a:srgbClr val="000000"/>
                      </a:solidFill>
                      <a:miter lim="400000"/>
                    </a:lnT>
                    <a:solidFill>
                      <a:srgbClr val="FFFFFF"/>
                    </a:solidFill>
                  </a:tcPr>
                </a:tc>
                <a:tc>
                  <a:txBody>
                    <a:bodyPr/>
                    <a:lstStyle/>
                    <a:p>
                      <a:pPr algn="r" defTabSz="914400"/>
                      <a:r>
                        <a:rPr sz="2600">
                          <a:latin typeface="Helvetica"/>
                          <a:ea typeface="Helvetica"/>
                          <a:cs typeface="Helvetica"/>
                          <a:sym typeface="Helvetica"/>
                        </a:rPr>
                        <a:t>0.05</a:t>
                      </a:r>
                    </a:p>
                  </a:txBody>
                  <a:tcPr marL="63499" marR="63499" marT="0" marB="0" anchor="ctr" horzOverflow="overflow">
                    <a:lnT w="12700">
                      <a:solidFill>
                        <a:srgbClr val="000000"/>
                      </a:solidFill>
                      <a:miter lim="400000"/>
                    </a:lnT>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lnT w="12700">
                      <a:solidFill>
                        <a:srgbClr val="000000"/>
                      </a:solidFill>
                      <a:miter lim="400000"/>
                    </a:lnT>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lnT w="12700">
                      <a:solidFill>
                        <a:srgbClr val="000000"/>
                      </a:solidFill>
                      <a:miter lim="400000"/>
                    </a:lnT>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lnT w="12700">
                      <a:solidFill>
                        <a:srgbClr val="000000"/>
                      </a:solidFill>
                      <a:miter lim="400000"/>
                    </a:lnT>
                    <a:solidFill>
                      <a:srgbClr val="FFFFFF"/>
                    </a:solidFill>
                  </a:tcPr>
                </a:tc>
                <a:tc>
                  <a:txBody>
                    <a:bodyPr/>
                    <a:lstStyle/>
                    <a:p>
                      <a:pPr algn="r" defTabSz="914400"/>
                      <a:r>
                        <a:rPr sz="2600">
                          <a:latin typeface="Helvetica"/>
                          <a:ea typeface="Helvetica"/>
                          <a:cs typeface="Helvetica"/>
                          <a:sym typeface="Helvetica"/>
                        </a:rPr>
                        <a:t>0.015</a:t>
                      </a:r>
                    </a:p>
                  </a:txBody>
                  <a:tcPr marL="63499" marR="63499" marT="0" marB="0" anchor="ctr" horzOverflow="overflow">
                    <a:lnT w="12700">
                      <a:solidFill>
                        <a:srgbClr val="000000"/>
                      </a:solidFill>
                      <a:miter lim="400000"/>
                    </a:lnT>
                    <a:solidFill>
                      <a:srgbClr val="FFFFFF"/>
                    </a:solidFill>
                  </a:tcPr>
                </a:tc>
                <a:tc>
                  <a:txBody>
                    <a:bodyPr/>
                    <a:lstStyle/>
                    <a:p>
                      <a:pPr algn="r" defTabSz="914400"/>
                      <a:r>
                        <a:rPr sz="2600">
                          <a:latin typeface="Helvetica"/>
                          <a:ea typeface="Helvetica"/>
                          <a:cs typeface="Helvetica"/>
                          <a:sym typeface="Helvetica"/>
                        </a:rPr>
                        <a:t>0.0996</a:t>
                      </a:r>
                    </a:p>
                  </a:txBody>
                  <a:tcPr marL="63499" marR="63499" marT="0" marB="0" anchor="ctr" horzOverflow="overflow">
                    <a:lnT w="12700">
                      <a:solidFill>
                        <a:srgbClr val="000000"/>
                      </a:solidFill>
                      <a:miter lim="400000"/>
                    </a:lnT>
                    <a:solidFill>
                      <a:srgbClr val="FFFFFF"/>
                    </a:solidFill>
                  </a:tcPr>
                </a:tc>
                <a:tc>
                  <a:txBody>
                    <a:bodyPr/>
                    <a:lstStyle/>
                    <a:p>
                      <a:pPr defTabSz="914400"/>
                      <a:r>
                        <a:rPr sz="2000" dirty="0">
                          <a:latin typeface="Helvetica"/>
                          <a:ea typeface="Helvetica"/>
                          <a:cs typeface="Helvetica"/>
                          <a:sym typeface="Helvetica"/>
                        </a:rPr>
                        <a:t>…</a:t>
                      </a:r>
                    </a:p>
                  </a:txBody>
                  <a:tcPr marL="50800" marR="50800" marT="50800" marB="50800" anchor="ctr" horzOverflow="overflow">
                    <a:lnR w="12700">
                      <a:miter lim="400000"/>
                    </a:lnR>
                    <a:lnT w="12700">
                      <a:solidFill>
                        <a:srgbClr val="000000"/>
                      </a:solidFill>
                      <a:miter lim="400000"/>
                    </a:lnT>
                  </a:tcPr>
                </a:tc>
              </a:tr>
              <a:tr h="558686">
                <a:tc>
                  <a:txBody>
                    <a:bodyPr/>
                    <a:lstStyle/>
                    <a:p>
                      <a:pPr algn="ctr" defTabSz="914400">
                        <a:tabLst>
                          <a:tab pos="1181100" algn="l"/>
                        </a:tabLst>
                        <a:defRPr b="0"/>
                      </a:pPr>
                      <a:r>
                        <a:rPr sz="2000" b="1">
                          <a:solidFill>
                            <a:srgbClr val="FF0000"/>
                          </a:solidFill>
                          <a:sym typeface="Helvetica"/>
                        </a:rPr>
                        <a:t>S2</a:t>
                      </a:r>
                    </a:p>
                  </a:txBody>
                  <a:tcPr marL="50800" marR="50800" marT="50800" marB="50800" anchor="ctr" horzOverflow="overflow"/>
                </a:tc>
                <a:tc>
                  <a:txBody>
                    <a:bodyPr/>
                    <a:lstStyle/>
                    <a:p>
                      <a:pPr algn="r" defTabSz="914400"/>
                      <a:r>
                        <a:rPr sz="2600">
                          <a:latin typeface="Helvetica"/>
                          <a:ea typeface="Helvetica"/>
                          <a:cs typeface="Helvetica"/>
                          <a:sym typeface="Helvetica"/>
                        </a:rPr>
                        <a:t>0.0125</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0.03</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0.0996</a:t>
                      </a:r>
                    </a:p>
                  </a:txBody>
                  <a:tcPr marL="63499" marR="63499" marT="0" marB="0" anchor="ctr" horzOverflow="overflow">
                    <a:solidFill>
                      <a:srgbClr val="FFFFFF"/>
                    </a:solidFill>
                  </a:tcPr>
                </a:tc>
                <a:tc>
                  <a:txBody>
                    <a:bodyPr/>
                    <a:lstStyle/>
                    <a:p>
                      <a:pPr defTabSz="914400"/>
                      <a:r>
                        <a:rPr sz="2000">
                          <a:latin typeface="Helvetica"/>
                          <a:ea typeface="Helvetica"/>
                          <a:cs typeface="Helvetica"/>
                          <a:sym typeface="Helvetica"/>
                        </a:rPr>
                        <a:t>…</a:t>
                      </a:r>
                    </a:p>
                  </a:txBody>
                  <a:tcPr marL="50800" marR="50800" marT="50800" marB="50800" anchor="ctr" horzOverflow="overflow">
                    <a:lnR w="12700">
                      <a:miter lim="400000"/>
                    </a:lnR>
                  </a:tcPr>
                </a:tc>
              </a:tr>
              <a:tr h="558686">
                <a:tc>
                  <a:txBody>
                    <a:bodyPr/>
                    <a:lstStyle/>
                    <a:p>
                      <a:pPr algn="ctr" defTabSz="914400">
                        <a:tabLst>
                          <a:tab pos="1181100" algn="l"/>
                        </a:tabLst>
                        <a:defRPr b="0"/>
                      </a:pPr>
                      <a:r>
                        <a:rPr sz="2000" b="1" dirty="0">
                          <a:solidFill>
                            <a:srgbClr val="FF0000"/>
                          </a:solidFill>
                          <a:sym typeface="Helvetica"/>
                        </a:rPr>
                        <a:t>S3</a:t>
                      </a:r>
                    </a:p>
                  </a:txBody>
                  <a:tcPr marL="50800" marR="50800" marT="50800" marB="50800" anchor="ctr" horzOverflow="overflow"/>
                </a:tc>
                <a:tc>
                  <a:txBody>
                    <a:bodyPr/>
                    <a:lstStyle/>
                    <a:p>
                      <a:pPr algn="r" defTabSz="914400"/>
                      <a:r>
                        <a:rPr sz="2600">
                          <a:latin typeface="Helvetica"/>
                          <a:ea typeface="Helvetica"/>
                          <a:cs typeface="Helvetica"/>
                          <a:sym typeface="Helvetica"/>
                        </a:rPr>
                        <a:t>0.0125</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0.015</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0.3496</a:t>
                      </a:r>
                    </a:p>
                  </a:txBody>
                  <a:tcPr marL="63499" marR="63499" marT="0" marB="0" anchor="ctr" horzOverflow="overflow">
                    <a:solidFill>
                      <a:srgbClr val="FFFFFF"/>
                    </a:solidFill>
                  </a:tcPr>
                </a:tc>
                <a:tc>
                  <a:txBody>
                    <a:bodyPr/>
                    <a:lstStyle/>
                    <a:p>
                      <a:pPr defTabSz="914400"/>
                      <a:r>
                        <a:rPr sz="2000">
                          <a:latin typeface="Helvetica"/>
                          <a:ea typeface="Helvetica"/>
                          <a:cs typeface="Helvetica"/>
                          <a:sym typeface="Helvetica"/>
                        </a:rPr>
                        <a:t>…</a:t>
                      </a:r>
                    </a:p>
                  </a:txBody>
                  <a:tcPr marL="50800" marR="50800" marT="50800" marB="50800" anchor="ctr" horzOverflow="overflow">
                    <a:lnR w="12700">
                      <a:miter lim="400000"/>
                    </a:lnR>
                  </a:tcPr>
                </a:tc>
              </a:tr>
              <a:tr h="558686">
                <a:tc>
                  <a:txBody>
                    <a:bodyPr/>
                    <a:lstStyle/>
                    <a:p>
                      <a:pPr algn="ctr" defTabSz="914400">
                        <a:tabLst>
                          <a:tab pos="1181100" algn="l"/>
                        </a:tabLst>
                        <a:defRPr b="0"/>
                      </a:pPr>
                      <a:r>
                        <a:rPr sz="2000" b="1" dirty="0">
                          <a:solidFill>
                            <a:srgbClr val="FF0000"/>
                          </a:solidFill>
                          <a:sym typeface="Helvetica"/>
                        </a:rPr>
                        <a:t>S4</a:t>
                      </a:r>
                    </a:p>
                  </a:txBody>
                  <a:tcPr marL="50800" marR="50800" marT="50800" marB="50800" anchor="ctr" horzOverflow="overflow"/>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0.0125</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0.03</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0.3984</a:t>
                      </a:r>
                    </a:p>
                  </a:txBody>
                  <a:tcPr marL="63499" marR="63499" marT="0" marB="0" anchor="ctr" horzOverflow="overflow">
                    <a:solidFill>
                      <a:srgbClr val="FFFFFF"/>
                    </a:solidFill>
                  </a:tcPr>
                </a:tc>
                <a:tc>
                  <a:txBody>
                    <a:bodyPr/>
                    <a:lstStyle/>
                    <a:p>
                      <a:pPr defTabSz="914400"/>
                      <a:r>
                        <a:rPr sz="2000">
                          <a:latin typeface="Helvetica"/>
                          <a:ea typeface="Helvetica"/>
                          <a:cs typeface="Helvetica"/>
                          <a:sym typeface="Helvetica"/>
                        </a:rPr>
                        <a:t>…</a:t>
                      </a:r>
                    </a:p>
                  </a:txBody>
                  <a:tcPr marL="50800" marR="50800" marT="50800" marB="50800" anchor="ctr" horzOverflow="overflow">
                    <a:lnR w="12700">
                      <a:miter lim="400000"/>
                    </a:lnR>
                  </a:tcPr>
                </a:tc>
              </a:tr>
              <a:tr h="558686">
                <a:tc>
                  <a:txBody>
                    <a:bodyPr/>
                    <a:lstStyle/>
                    <a:p>
                      <a:pPr algn="ctr" defTabSz="914400">
                        <a:tabLst>
                          <a:tab pos="1181100" algn="l"/>
                        </a:tabLst>
                        <a:defRPr b="0"/>
                      </a:pPr>
                      <a:r>
                        <a:rPr sz="2000" b="1" dirty="0">
                          <a:solidFill>
                            <a:srgbClr val="FF0000"/>
                          </a:solidFill>
                          <a:sym typeface="Helvetica"/>
                        </a:rPr>
                        <a:t>S5</a:t>
                      </a:r>
                    </a:p>
                  </a:txBody>
                  <a:tcPr marL="50800" marR="50800" marT="50800" marB="50800" anchor="ctr" horzOverflow="overflow"/>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dirty="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0.05</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0.0125</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0.03</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0.3984</a:t>
                      </a:r>
                    </a:p>
                  </a:txBody>
                  <a:tcPr marL="63499" marR="63499" marT="0" marB="0" anchor="ctr" horzOverflow="overflow">
                    <a:solidFill>
                      <a:srgbClr val="FFFFFF"/>
                    </a:solidFill>
                  </a:tcPr>
                </a:tc>
                <a:tc>
                  <a:txBody>
                    <a:bodyPr/>
                    <a:lstStyle/>
                    <a:p>
                      <a:pPr defTabSz="914400"/>
                      <a:r>
                        <a:rPr sz="2000">
                          <a:latin typeface="Helvetica"/>
                          <a:ea typeface="Helvetica"/>
                          <a:cs typeface="Helvetica"/>
                          <a:sym typeface="Helvetica"/>
                        </a:rPr>
                        <a:t>…</a:t>
                      </a:r>
                    </a:p>
                  </a:txBody>
                  <a:tcPr marL="50800" marR="50800" marT="50800" marB="50800" anchor="ctr" horzOverflow="overflow">
                    <a:lnR w="12700">
                      <a:miter lim="400000"/>
                    </a:lnR>
                  </a:tcPr>
                </a:tc>
              </a:tr>
              <a:tr h="406400">
                <a:tc>
                  <a:txBody>
                    <a:bodyPr/>
                    <a:lstStyle/>
                    <a:p>
                      <a:pPr algn="ctr" defTabSz="914400">
                        <a:tabLst>
                          <a:tab pos="1181100" algn="l"/>
                        </a:tabLst>
                        <a:defRPr b="0"/>
                      </a:pPr>
                      <a:r>
                        <a:rPr sz="2000" b="1">
                          <a:solidFill>
                            <a:srgbClr val="FF0000"/>
                          </a:solidFill>
                          <a:sym typeface="Helvetica"/>
                        </a:rPr>
                        <a:t>S6</a:t>
                      </a:r>
                    </a:p>
                  </a:txBody>
                  <a:tcPr marL="50800" marR="50800" marT="50800" marB="50800" anchor="ctr" horzOverflow="overflow"/>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0.05</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defTabSz="914400"/>
                      <a:r>
                        <a:rPr sz="2000">
                          <a:latin typeface="Helvetica"/>
                          <a:ea typeface="Helvetica"/>
                          <a:cs typeface="Helvetica"/>
                          <a:sym typeface="Helvetica"/>
                        </a:rPr>
                        <a:t>…</a:t>
                      </a:r>
                    </a:p>
                  </a:txBody>
                  <a:tcPr marL="50800" marR="50800" marT="50800" marB="50800" anchor="ctr" horzOverflow="overflow">
                    <a:lnR w="12700">
                      <a:miter lim="400000"/>
                    </a:lnR>
                  </a:tcPr>
                </a:tc>
              </a:tr>
              <a:tr h="558686">
                <a:tc>
                  <a:txBody>
                    <a:bodyPr/>
                    <a:lstStyle/>
                    <a:p>
                      <a:pPr algn="ctr" defTabSz="914400">
                        <a:tabLst>
                          <a:tab pos="1181100" algn="l"/>
                        </a:tabLst>
                        <a:defRPr b="0"/>
                      </a:pPr>
                      <a:r>
                        <a:rPr sz="2000" b="1" dirty="0">
                          <a:solidFill>
                            <a:srgbClr val="FF0000"/>
                          </a:solidFill>
                          <a:sym typeface="Helvetica"/>
                        </a:rPr>
                        <a:t>S7</a:t>
                      </a:r>
                    </a:p>
                  </a:txBody>
                  <a:tcPr marL="50800" marR="50800" marT="50800" marB="50800" anchor="ctr" horzOverflow="overflow"/>
                </a:tc>
                <a:tc>
                  <a:txBody>
                    <a:bodyPr/>
                    <a:lstStyle/>
                    <a:p>
                      <a:pPr algn="r" defTabSz="914400"/>
                      <a:r>
                        <a:rPr sz="2600">
                          <a:latin typeface="Helvetica"/>
                          <a:ea typeface="Helvetica"/>
                          <a:cs typeface="Helvetica"/>
                          <a:sym typeface="Helvetica"/>
                        </a:rPr>
                        <a:t>0.0125</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0.0125</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0.0125</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0.0996</a:t>
                      </a:r>
                    </a:p>
                  </a:txBody>
                  <a:tcPr marL="63499" marR="63499" marT="0" marB="0" anchor="ctr" horzOverflow="overflow">
                    <a:solidFill>
                      <a:srgbClr val="FFFFFF"/>
                    </a:solidFill>
                  </a:tcPr>
                </a:tc>
                <a:tc>
                  <a:txBody>
                    <a:bodyPr/>
                    <a:lstStyle/>
                    <a:p>
                      <a:pPr defTabSz="914400"/>
                      <a:r>
                        <a:rPr sz="2000">
                          <a:latin typeface="Helvetica"/>
                          <a:ea typeface="Helvetica"/>
                          <a:cs typeface="Helvetica"/>
                          <a:sym typeface="Helvetica"/>
                        </a:rPr>
                        <a:t>…</a:t>
                      </a:r>
                    </a:p>
                  </a:txBody>
                  <a:tcPr marL="50800" marR="50800" marT="50800" marB="50800" anchor="ctr" horzOverflow="overflow">
                    <a:lnR w="12700">
                      <a:miter lim="400000"/>
                    </a:lnR>
                  </a:tcPr>
                </a:tc>
              </a:tr>
              <a:tr h="558686">
                <a:tc>
                  <a:txBody>
                    <a:bodyPr/>
                    <a:lstStyle/>
                    <a:p>
                      <a:pPr algn="ctr" defTabSz="914400">
                        <a:tabLst>
                          <a:tab pos="1181100" algn="l"/>
                        </a:tabLst>
                        <a:defRPr b="0"/>
                      </a:pPr>
                      <a:r>
                        <a:rPr sz="2000" b="1" dirty="0">
                          <a:solidFill>
                            <a:srgbClr val="FF0000"/>
                          </a:solidFill>
                          <a:sym typeface="Helvetica"/>
                        </a:rPr>
                        <a:t>S8</a:t>
                      </a:r>
                    </a:p>
                  </a:txBody>
                  <a:tcPr marL="50800" marR="50800" marT="50800" marB="50800" anchor="ctr" horzOverflow="overflow"/>
                </a:tc>
                <a:tc>
                  <a:txBody>
                    <a:bodyPr/>
                    <a:lstStyle/>
                    <a:p>
                      <a:pPr algn="r" defTabSz="914400"/>
                      <a:r>
                        <a:rPr sz="2600">
                          <a:latin typeface="Helvetica"/>
                          <a:ea typeface="Helvetica"/>
                          <a:cs typeface="Helvetica"/>
                          <a:sym typeface="Helvetica"/>
                        </a:rPr>
                        <a:t>0.0125</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0.0125</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dirty="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0.015</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0.3984</a:t>
                      </a:r>
                    </a:p>
                  </a:txBody>
                  <a:tcPr marL="63499" marR="63499" marT="0" marB="0" anchor="ctr" horzOverflow="overflow">
                    <a:solidFill>
                      <a:srgbClr val="FFFFFF"/>
                    </a:solidFill>
                  </a:tcPr>
                </a:tc>
                <a:tc>
                  <a:txBody>
                    <a:bodyPr/>
                    <a:lstStyle/>
                    <a:p>
                      <a:pPr defTabSz="914400"/>
                      <a:r>
                        <a:rPr sz="2000">
                          <a:latin typeface="Helvetica"/>
                          <a:ea typeface="Helvetica"/>
                          <a:cs typeface="Helvetica"/>
                          <a:sym typeface="Helvetica"/>
                        </a:rPr>
                        <a:t>…</a:t>
                      </a:r>
                    </a:p>
                  </a:txBody>
                  <a:tcPr marL="50800" marR="50800" marT="50800" marB="50800" anchor="ctr" horzOverflow="overflow">
                    <a:lnR w="12700">
                      <a:miter lim="400000"/>
                    </a:lnR>
                  </a:tcPr>
                </a:tc>
              </a:tr>
              <a:tr h="558686">
                <a:tc>
                  <a:txBody>
                    <a:bodyPr/>
                    <a:lstStyle/>
                    <a:p>
                      <a:pPr algn="ctr" defTabSz="914400">
                        <a:tabLst>
                          <a:tab pos="1181100" algn="l"/>
                        </a:tabLst>
                        <a:defRPr b="0"/>
                      </a:pPr>
                      <a:r>
                        <a:rPr sz="2000" b="1" dirty="0">
                          <a:solidFill>
                            <a:srgbClr val="FF0000"/>
                          </a:solidFill>
                          <a:sym typeface="Helvetica"/>
                        </a:rPr>
                        <a:t>S9</a:t>
                      </a:r>
                    </a:p>
                  </a:txBody>
                  <a:tcPr marL="50800" marR="50800" marT="50800" marB="50800" anchor="ctr" horzOverflow="overflow"/>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0.0125</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dirty="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dirty="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0.0996</a:t>
                      </a:r>
                    </a:p>
                  </a:txBody>
                  <a:tcPr marL="63499" marR="63499" marT="0" marB="0" anchor="ctr" horzOverflow="overflow">
                    <a:solidFill>
                      <a:srgbClr val="FFFFFF"/>
                    </a:solidFill>
                  </a:tcPr>
                </a:tc>
                <a:tc>
                  <a:txBody>
                    <a:bodyPr/>
                    <a:lstStyle/>
                    <a:p>
                      <a:pPr defTabSz="914400"/>
                      <a:r>
                        <a:rPr sz="2000">
                          <a:latin typeface="Helvetica"/>
                          <a:ea typeface="Helvetica"/>
                          <a:cs typeface="Helvetica"/>
                          <a:sym typeface="Helvetica"/>
                        </a:rPr>
                        <a:t>…</a:t>
                      </a:r>
                    </a:p>
                  </a:txBody>
                  <a:tcPr marL="50800" marR="50800" marT="50800" marB="50800" anchor="ctr" horzOverflow="overflow">
                    <a:lnR w="12700">
                      <a:miter lim="400000"/>
                    </a:lnR>
                  </a:tcPr>
                </a:tc>
              </a:tr>
              <a:tr h="558686">
                <a:tc>
                  <a:txBody>
                    <a:bodyPr/>
                    <a:lstStyle/>
                    <a:p>
                      <a:pPr algn="ctr" defTabSz="914400">
                        <a:tabLst>
                          <a:tab pos="1181100" algn="l"/>
                        </a:tabLst>
                        <a:defRPr b="0"/>
                      </a:pPr>
                      <a:r>
                        <a:rPr sz="2000" b="1" dirty="0">
                          <a:solidFill>
                            <a:srgbClr val="FF0000"/>
                          </a:solidFill>
                          <a:sym typeface="Helvetica"/>
                        </a:rPr>
                        <a:t>S10</a:t>
                      </a:r>
                    </a:p>
                  </a:txBody>
                  <a:tcPr marL="50800" marR="50800" marT="50800" marB="50800" anchor="ctr" horzOverflow="overflow"/>
                </a:tc>
                <a:tc>
                  <a:txBody>
                    <a:bodyPr/>
                    <a:lstStyle/>
                    <a:p>
                      <a:pPr algn="r" defTabSz="914400"/>
                      <a:r>
                        <a:rPr sz="2600">
                          <a:latin typeface="Helvetica"/>
                          <a:ea typeface="Helvetica"/>
                          <a:cs typeface="Helvetica"/>
                          <a:sym typeface="Helvetica"/>
                        </a:rPr>
                        <a:t>0.05</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0.0125</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dirty="0">
                          <a:latin typeface="Helvetica"/>
                          <a:ea typeface="Helvetica"/>
                          <a:cs typeface="Helvetica"/>
                          <a:sym typeface="Helvetica"/>
                        </a:rPr>
                        <a:t>0</a:t>
                      </a:r>
                    </a:p>
                  </a:txBody>
                  <a:tcPr marL="63499" marR="63499" marT="0" marB="0" anchor="ctr" horzOverflow="overflow">
                    <a:solidFill>
                      <a:srgbClr val="FFFFFF"/>
                    </a:solidFill>
                  </a:tcPr>
                </a:tc>
                <a:tc>
                  <a:txBody>
                    <a:bodyPr/>
                    <a:lstStyle/>
                    <a:p>
                      <a:pPr algn="r" defTabSz="914400"/>
                      <a:r>
                        <a:rPr sz="2600" dirty="0">
                          <a:latin typeface="Helvetica"/>
                          <a:ea typeface="Helvetica"/>
                          <a:cs typeface="Helvetica"/>
                          <a:sym typeface="Helvetica"/>
                        </a:rPr>
                        <a:t>0.0996</a:t>
                      </a:r>
                    </a:p>
                  </a:txBody>
                  <a:tcPr marL="63499" marR="63499" marT="0" marB="0" anchor="ctr" horzOverflow="overflow">
                    <a:solidFill>
                      <a:srgbClr val="FFFFFF"/>
                    </a:solidFill>
                  </a:tcPr>
                </a:tc>
                <a:tc>
                  <a:txBody>
                    <a:bodyPr/>
                    <a:lstStyle/>
                    <a:p>
                      <a:pPr defTabSz="914400"/>
                      <a:r>
                        <a:rPr sz="2000" dirty="0">
                          <a:latin typeface="Helvetica"/>
                          <a:ea typeface="Helvetica"/>
                          <a:cs typeface="Helvetica"/>
                          <a:sym typeface="Helvetica"/>
                        </a:rPr>
                        <a:t>…</a:t>
                      </a:r>
                    </a:p>
                  </a:txBody>
                  <a:tcPr marL="50800" marR="50800" marT="50800" marB="50800" anchor="ctr" horzOverflow="overflow">
                    <a:lnR w="12700">
                      <a:miter lim="400000"/>
                    </a:lnR>
                  </a:tcPr>
                </a:tc>
              </a:tr>
              <a:tr h="406400">
                <a:tc>
                  <a:txBody>
                    <a:bodyPr/>
                    <a:lstStyle/>
                    <a:p>
                      <a:pPr algn="ctr" defTabSz="914400">
                        <a:tabLst>
                          <a:tab pos="1181100" algn="l"/>
                        </a:tabLst>
                        <a:defRPr b="0"/>
                      </a:pPr>
                      <a:r>
                        <a:rPr sz="2000" b="1" dirty="0">
                          <a:solidFill>
                            <a:srgbClr val="FF0000"/>
                          </a:solidFill>
                          <a:sym typeface="Helvetica"/>
                        </a:rPr>
                        <a:t>….</a:t>
                      </a:r>
                    </a:p>
                  </a:txBody>
                  <a:tcPr marL="50800" marR="50800" marT="50800" marB="50800" anchor="ctr" horzOverflow="overflow">
                    <a:lnB w="12700">
                      <a:miter lim="400000"/>
                    </a:lnB>
                  </a:tcPr>
                </a:tc>
                <a:tc>
                  <a:txBody>
                    <a:bodyPr/>
                    <a:lstStyle/>
                    <a:p>
                      <a:pPr defTabSz="914400"/>
                      <a:r>
                        <a:rPr sz="2000">
                          <a:latin typeface="Helvetica"/>
                          <a:ea typeface="Helvetica"/>
                          <a:cs typeface="Helvetica"/>
                          <a:sym typeface="Helvetica"/>
                        </a:rPr>
                        <a:t>…</a:t>
                      </a:r>
                    </a:p>
                  </a:txBody>
                  <a:tcPr marL="50800" marR="50800" marT="50800" marB="50800" anchor="ctr" horzOverflow="overflow">
                    <a:lnB w="12700">
                      <a:miter lim="400000"/>
                    </a:lnB>
                  </a:tcPr>
                </a:tc>
                <a:tc>
                  <a:txBody>
                    <a:bodyPr/>
                    <a:lstStyle/>
                    <a:p>
                      <a:pPr defTabSz="914400"/>
                      <a:r>
                        <a:rPr sz="2000">
                          <a:latin typeface="Helvetica"/>
                          <a:ea typeface="Helvetica"/>
                          <a:cs typeface="Helvetica"/>
                          <a:sym typeface="Helvetica"/>
                        </a:rPr>
                        <a:t>…</a:t>
                      </a:r>
                    </a:p>
                  </a:txBody>
                  <a:tcPr marL="50800" marR="50800" marT="50800" marB="50800" anchor="ctr" horzOverflow="overflow">
                    <a:lnB w="12700">
                      <a:miter lim="400000"/>
                    </a:lnB>
                  </a:tcPr>
                </a:tc>
                <a:tc>
                  <a:txBody>
                    <a:bodyPr/>
                    <a:lstStyle/>
                    <a:p>
                      <a:pPr defTabSz="914400"/>
                      <a:r>
                        <a:rPr sz="2000">
                          <a:latin typeface="Helvetica"/>
                          <a:ea typeface="Helvetica"/>
                          <a:cs typeface="Helvetica"/>
                          <a:sym typeface="Helvetica"/>
                        </a:rPr>
                        <a:t>…</a:t>
                      </a:r>
                    </a:p>
                  </a:txBody>
                  <a:tcPr marL="50800" marR="50800" marT="50800" marB="50800" anchor="ctr" horzOverflow="overflow">
                    <a:lnB w="12700">
                      <a:miter lim="400000"/>
                    </a:lnB>
                  </a:tcPr>
                </a:tc>
                <a:tc>
                  <a:txBody>
                    <a:bodyPr/>
                    <a:lstStyle/>
                    <a:p>
                      <a:pPr defTabSz="914400"/>
                      <a:r>
                        <a:rPr sz="2000" dirty="0">
                          <a:latin typeface="Helvetica"/>
                          <a:ea typeface="Helvetica"/>
                          <a:cs typeface="Helvetica"/>
                          <a:sym typeface="Helvetica"/>
                        </a:rPr>
                        <a:t>…</a:t>
                      </a:r>
                    </a:p>
                  </a:txBody>
                  <a:tcPr marL="50800" marR="50800" marT="50800" marB="50800" anchor="ctr" horzOverflow="overflow">
                    <a:lnB w="12700">
                      <a:miter lim="400000"/>
                    </a:lnB>
                  </a:tcPr>
                </a:tc>
                <a:tc>
                  <a:txBody>
                    <a:bodyPr/>
                    <a:lstStyle/>
                    <a:p>
                      <a:pPr defTabSz="914400"/>
                      <a:r>
                        <a:rPr sz="2000">
                          <a:latin typeface="Helvetica"/>
                          <a:ea typeface="Helvetica"/>
                          <a:cs typeface="Helvetica"/>
                          <a:sym typeface="Helvetica"/>
                        </a:rPr>
                        <a:t>…</a:t>
                      </a:r>
                    </a:p>
                  </a:txBody>
                  <a:tcPr marL="50800" marR="50800" marT="50800" marB="50800" anchor="ctr" horzOverflow="overflow">
                    <a:lnB w="12700">
                      <a:miter lim="400000"/>
                    </a:lnB>
                  </a:tcPr>
                </a:tc>
                <a:tc>
                  <a:txBody>
                    <a:bodyPr/>
                    <a:lstStyle/>
                    <a:p>
                      <a:pPr defTabSz="914400"/>
                      <a:r>
                        <a:rPr sz="2000">
                          <a:latin typeface="Helvetica"/>
                          <a:ea typeface="Helvetica"/>
                          <a:cs typeface="Helvetica"/>
                          <a:sym typeface="Helvetica"/>
                        </a:rPr>
                        <a:t>…</a:t>
                      </a:r>
                    </a:p>
                  </a:txBody>
                  <a:tcPr marL="50800" marR="50800" marT="50800" marB="50800" anchor="ctr" horzOverflow="overflow">
                    <a:lnB w="12700">
                      <a:miter lim="400000"/>
                    </a:lnB>
                  </a:tcPr>
                </a:tc>
                <a:tc>
                  <a:txBody>
                    <a:bodyPr/>
                    <a:lstStyle/>
                    <a:p>
                      <a:pPr defTabSz="914400"/>
                      <a:r>
                        <a:rPr sz="2000">
                          <a:latin typeface="Helvetica"/>
                          <a:ea typeface="Helvetica"/>
                          <a:cs typeface="Helvetica"/>
                          <a:sym typeface="Helvetica"/>
                        </a:rPr>
                        <a:t>…</a:t>
                      </a:r>
                    </a:p>
                  </a:txBody>
                  <a:tcPr marL="50800" marR="50800" marT="50800" marB="50800" anchor="ctr" horzOverflow="overflow">
                    <a:lnB w="12700">
                      <a:miter lim="400000"/>
                    </a:lnB>
                  </a:tcPr>
                </a:tc>
                <a:tc>
                  <a:txBody>
                    <a:bodyPr/>
                    <a:lstStyle/>
                    <a:p>
                      <a:pPr defTabSz="914400"/>
                      <a:r>
                        <a:rPr sz="2000">
                          <a:latin typeface="Helvetica"/>
                          <a:ea typeface="Helvetica"/>
                          <a:cs typeface="Helvetica"/>
                          <a:sym typeface="Helvetica"/>
                        </a:rPr>
                        <a:t>…</a:t>
                      </a:r>
                    </a:p>
                  </a:txBody>
                  <a:tcPr marL="50800" marR="50800" marT="50800" marB="50800" anchor="ctr" horzOverflow="overflow">
                    <a:lnB w="12700">
                      <a:miter lim="400000"/>
                    </a:lnB>
                  </a:tcPr>
                </a:tc>
                <a:tc>
                  <a:txBody>
                    <a:bodyPr/>
                    <a:lstStyle/>
                    <a:p>
                      <a:pPr defTabSz="914400"/>
                      <a:r>
                        <a:rPr sz="2000">
                          <a:latin typeface="Helvetica"/>
                          <a:ea typeface="Helvetica"/>
                          <a:cs typeface="Helvetica"/>
                          <a:sym typeface="Helvetica"/>
                        </a:rPr>
                        <a:t>…</a:t>
                      </a:r>
                    </a:p>
                  </a:txBody>
                  <a:tcPr marL="50800" marR="50800" marT="50800" marB="50800" anchor="ctr" horzOverflow="overflow">
                    <a:lnB w="12700">
                      <a:miter lim="400000"/>
                    </a:lnB>
                  </a:tcPr>
                </a:tc>
                <a:tc>
                  <a:txBody>
                    <a:bodyPr/>
                    <a:lstStyle/>
                    <a:p>
                      <a:pPr defTabSz="914400"/>
                      <a:r>
                        <a:rPr sz="2000" dirty="0">
                          <a:latin typeface="Helvetica"/>
                          <a:ea typeface="Helvetica"/>
                          <a:cs typeface="Helvetica"/>
                          <a:sym typeface="Helvetica"/>
                        </a:rPr>
                        <a:t>…</a:t>
                      </a:r>
                    </a:p>
                  </a:txBody>
                  <a:tcPr marL="50800" marR="50800" marT="50800" marB="50800" anchor="ctr" horzOverflow="overflow">
                    <a:lnR w="12700">
                      <a:miter lim="400000"/>
                    </a:lnR>
                    <a:lnB w="12700">
                      <a:miter lim="400000"/>
                    </a:lnB>
                  </a:tcPr>
                </a:tc>
              </a:tr>
            </a:tbl>
          </a:graphicData>
        </a:graphic>
      </p:graphicFrame>
      <p:sp>
        <p:nvSpPr>
          <p:cNvPr id="6" name="Rectangle 5"/>
          <p:cNvSpPr/>
          <p:nvPr/>
        </p:nvSpPr>
        <p:spPr>
          <a:xfrm>
            <a:off x="11224873" y="9061674"/>
            <a:ext cx="1023802" cy="6858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 Box 6"/>
          <p:cNvSpPr txBox="1">
            <a:spLocks noChangeArrowheads="1"/>
          </p:cNvSpPr>
          <p:nvPr/>
        </p:nvSpPr>
        <p:spPr bwMode="auto">
          <a:xfrm>
            <a:off x="173975" y="9376081"/>
            <a:ext cx="193674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a:t>Created for CAGI 4</a:t>
            </a:r>
          </a:p>
        </p:txBody>
      </p:sp>
      <p:sp>
        <p:nvSpPr>
          <p:cNvPr id="8" name="Text Box 8"/>
          <p:cNvSpPr txBox="1">
            <a:spLocks noChangeArrowheads="1"/>
          </p:cNvSpPr>
          <p:nvPr/>
        </p:nvSpPr>
        <p:spPr bwMode="auto">
          <a:xfrm>
            <a:off x="10741185" y="9331355"/>
            <a:ext cx="143936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800" dirty="0" smtClean="0"/>
              <a:t>Yanran Wang</a:t>
            </a:r>
            <a:endParaRPr lang="en-US" altLang="en-US" sz="1800" dirty="0"/>
          </a:p>
        </p:txBody>
      </p:sp>
      <p:sp>
        <p:nvSpPr>
          <p:cNvPr id="9" name="Text Box 9"/>
          <p:cNvSpPr txBox="1">
            <a:spLocks noChangeArrowheads="1"/>
          </p:cNvSpPr>
          <p:nvPr/>
        </p:nvSpPr>
        <p:spPr bwMode="auto">
          <a:xfrm>
            <a:off x="4915414" y="9376081"/>
            <a:ext cx="2642558"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err="1"/>
              <a:t>genomeinterpretation.org</a:t>
            </a:r>
            <a:endParaRPr lang="en-US" altLang="en-US" sz="1800" dirty="0"/>
          </a:p>
        </p:txBody>
      </p:sp>
      <p:sp>
        <p:nvSpPr>
          <p:cNvPr id="10" name="Line 7"/>
          <p:cNvSpPr>
            <a:spLocks noChangeShapeType="1"/>
          </p:cNvSpPr>
          <p:nvPr/>
        </p:nvSpPr>
        <p:spPr bwMode="auto">
          <a:xfrm>
            <a:off x="0" y="-22860"/>
            <a:ext cx="9144000" cy="6858000"/>
          </a:xfrm>
          <a:prstGeom prst="line">
            <a:avLst/>
          </a:prstGeom>
          <a:noFill/>
          <a:ln w="127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273924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650240" y="8969598"/>
            <a:ext cx="10662906" cy="519289"/>
          </a:xfrm>
        </p:spPr>
        <p:txBody>
          <a:bodyPr/>
          <a:lstStyle/>
          <a:p>
            <a:r>
              <a:rPr lang="en-US" dirty="0"/>
              <a:t>Liu M, Watson L T, Zhang L. Predicting the combined effect of multiple genetic variants[J]. Human genomics, 2015, 9(1): 1</a:t>
            </a:r>
            <a:r>
              <a:rPr lang="en-US" dirty="0" smtClean="0"/>
              <a:t>.</a:t>
            </a:r>
            <a:endParaRPr lang="en-US" dirty="0"/>
          </a:p>
        </p:txBody>
      </p:sp>
      <p:sp>
        <p:nvSpPr>
          <p:cNvPr id="3" name="Title 2"/>
          <p:cNvSpPr>
            <a:spLocks noGrp="1"/>
          </p:cNvSpPr>
          <p:nvPr>
            <p:ph type="title"/>
          </p:nvPr>
        </p:nvSpPr>
        <p:spPr/>
        <p:txBody>
          <a:bodyPr/>
          <a:lstStyle/>
          <a:p>
            <a:r>
              <a:rPr lang="en-US" dirty="0" smtClean="0"/>
              <a:t>Pitfalls (2)</a:t>
            </a:r>
            <a:endParaRPr lang="en-US" dirty="0"/>
          </a:p>
        </p:txBody>
      </p:sp>
      <p:sp>
        <p:nvSpPr>
          <p:cNvPr id="4" name="Content Placeholder 3"/>
          <p:cNvSpPr>
            <a:spLocks noGrp="1"/>
          </p:cNvSpPr>
          <p:nvPr>
            <p:ph idx="1"/>
          </p:nvPr>
        </p:nvSpPr>
        <p:spPr/>
        <p:txBody>
          <a:bodyPr/>
          <a:lstStyle/>
          <a:p>
            <a:r>
              <a:rPr lang="en-US" dirty="0" smtClean="0"/>
              <a:t>Variant genotype (</a:t>
            </a:r>
            <a:r>
              <a:rPr lang="en-US" dirty="0" err="1" smtClean="0"/>
              <a:t>zygosity</a:t>
            </a:r>
            <a:r>
              <a:rPr lang="en-US" dirty="0" smtClean="0"/>
              <a:t>) and Gene Scoring</a:t>
            </a:r>
            <a:endParaRPr lang="en-US" dirty="0"/>
          </a:p>
        </p:txBody>
      </p:sp>
      <p:pic>
        <p:nvPicPr>
          <p:cNvPr id="5" name="pasted-image.tiff"/>
          <p:cNvPicPr>
            <a:picLocks noChangeAspect="1"/>
          </p:cNvPicPr>
          <p:nvPr/>
        </p:nvPicPr>
        <p:blipFill rotWithShape="1">
          <a:blip r:embed="rId3">
            <a:extLst/>
          </a:blip>
          <a:srcRect t="47451" r="29651" b="4894"/>
          <a:stretch/>
        </p:blipFill>
        <p:spPr>
          <a:xfrm>
            <a:off x="2043222" y="4562264"/>
            <a:ext cx="2519041" cy="2257614"/>
          </a:xfrm>
          <a:prstGeom prst="rect">
            <a:avLst/>
          </a:prstGeom>
          <a:ln w="12700">
            <a:miter lim="400000"/>
          </a:ln>
        </p:spPr>
      </p:pic>
      <p:sp>
        <p:nvSpPr>
          <p:cNvPr id="6" name="Shape 306"/>
          <p:cNvSpPr/>
          <p:nvPr/>
        </p:nvSpPr>
        <p:spPr>
          <a:xfrm>
            <a:off x="5975434" y="3913851"/>
            <a:ext cx="6648302" cy="3795830"/>
          </a:xfrm>
          <a:prstGeom prst="rect">
            <a:avLst/>
          </a:prstGeom>
          <a:ln w="12700">
            <a:miter lim="400000"/>
          </a:ln>
          <a:extLst>
            <a:ext uri="{C572A759-6A51-4108-AA02-DFA0A04FC94B}">
              <ma14:wrappingTextBoxFlag xmlns:ma14="http://schemas.microsoft.com/office/mac/drawingml/2011/main" val="1"/>
            </a:ext>
          </a:extLst>
        </p:spPr>
        <p:txBody>
          <a:bodyPr lIns="50760" tIns="50760" rIns="50760" bIns="50760" anchor="ctr">
            <a:spAutoFit/>
          </a:bodyPr>
          <a:lstStyle/>
          <a:p>
            <a:pPr marL="370153" indent="-370153" algn="l" defTabSz="456869">
              <a:buSzPct val="75000"/>
              <a:buChar char="•"/>
              <a:defRPr sz="3000">
                <a:latin typeface="Helvetica"/>
                <a:ea typeface="Helvetica"/>
                <a:cs typeface="Helvetica"/>
                <a:sym typeface="Helvetica"/>
              </a:defRPr>
            </a:pPr>
            <a:r>
              <a:rPr lang="en-US" dirty="0" smtClean="0"/>
              <a:t>Variant phasing is not utilized</a:t>
            </a:r>
          </a:p>
          <a:p>
            <a:pPr marL="370153" indent="-370153" algn="l" defTabSz="456869">
              <a:buSzPct val="75000"/>
              <a:buChar char="•"/>
              <a:defRPr sz="3000">
                <a:latin typeface="Helvetica"/>
                <a:ea typeface="Helvetica"/>
                <a:cs typeface="Helvetica"/>
                <a:sym typeface="Helvetica"/>
              </a:defRPr>
            </a:pPr>
            <a:endParaRPr lang="en-US" dirty="0" smtClean="0"/>
          </a:p>
          <a:p>
            <a:pPr marL="370153" indent="-370153" algn="l" defTabSz="456869">
              <a:buSzPct val="75000"/>
              <a:buChar char="•"/>
              <a:defRPr sz="3000">
                <a:latin typeface="Helvetica"/>
                <a:ea typeface="Helvetica"/>
                <a:cs typeface="Helvetica"/>
                <a:sym typeface="Helvetica"/>
              </a:defRPr>
            </a:pPr>
            <a:r>
              <a:rPr dirty="0" smtClean="0"/>
              <a:t>Variant </a:t>
            </a:r>
            <a:r>
              <a:rPr dirty="0"/>
              <a:t>functional effect predictions are limited to a single </a:t>
            </a:r>
            <a:r>
              <a:rPr dirty="0" smtClean="0"/>
              <a:t>variant.</a:t>
            </a:r>
            <a:r>
              <a:rPr lang="en-US" dirty="0"/>
              <a:t> </a:t>
            </a:r>
            <a:r>
              <a:rPr dirty="0" smtClean="0"/>
              <a:t>Compared </a:t>
            </a:r>
            <a:r>
              <a:rPr dirty="0"/>
              <a:t>to individual mutations, multiple mutations can be either more deleterious or less </a:t>
            </a:r>
            <a:r>
              <a:rPr dirty="0" smtClean="0"/>
              <a:t>deleterious</a:t>
            </a:r>
            <a:r>
              <a:rPr lang="en-US" dirty="0" smtClean="0"/>
              <a:t> (</a:t>
            </a:r>
            <a:r>
              <a:rPr dirty="0" smtClean="0"/>
              <a:t>compensatory mutation</a:t>
            </a:r>
            <a:r>
              <a:rPr lang="en-US" dirty="0" smtClean="0"/>
              <a:t>)</a:t>
            </a:r>
            <a:endParaRPr dirty="0"/>
          </a:p>
        </p:txBody>
      </p:sp>
      <p:sp>
        <p:nvSpPr>
          <p:cNvPr id="7" name="Rectangle 6"/>
          <p:cNvSpPr/>
          <p:nvPr/>
        </p:nvSpPr>
        <p:spPr>
          <a:xfrm>
            <a:off x="11224873" y="9061674"/>
            <a:ext cx="1023802" cy="6858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 Box 6"/>
          <p:cNvSpPr txBox="1">
            <a:spLocks noChangeArrowheads="1"/>
          </p:cNvSpPr>
          <p:nvPr/>
        </p:nvSpPr>
        <p:spPr bwMode="auto">
          <a:xfrm>
            <a:off x="173975" y="9376081"/>
            <a:ext cx="193674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a:t>Created for CAGI 4</a:t>
            </a:r>
          </a:p>
        </p:txBody>
      </p:sp>
      <p:sp>
        <p:nvSpPr>
          <p:cNvPr id="9" name="Text Box 8"/>
          <p:cNvSpPr txBox="1">
            <a:spLocks noChangeArrowheads="1"/>
          </p:cNvSpPr>
          <p:nvPr/>
        </p:nvSpPr>
        <p:spPr bwMode="auto">
          <a:xfrm>
            <a:off x="10741185" y="9331355"/>
            <a:ext cx="143936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800" dirty="0" smtClean="0"/>
              <a:t>Yanran Wang</a:t>
            </a:r>
            <a:endParaRPr lang="en-US" altLang="en-US" sz="1800" dirty="0"/>
          </a:p>
        </p:txBody>
      </p:sp>
      <p:sp>
        <p:nvSpPr>
          <p:cNvPr id="10" name="Text Box 9"/>
          <p:cNvSpPr txBox="1">
            <a:spLocks noChangeArrowheads="1"/>
          </p:cNvSpPr>
          <p:nvPr/>
        </p:nvSpPr>
        <p:spPr bwMode="auto">
          <a:xfrm>
            <a:off x="4915414" y="9376081"/>
            <a:ext cx="2642558"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err="1"/>
              <a:t>genomeinterpretation.org</a:t>
            </a:r>
            <a:endParaRPr lang="en-US" altLang="en-US" sz="1800" dirty="0"/>
          </a:p>
        </p:txBody>
      </p:sp>
    </p:spTree>
    <p:extLst>
      <p:ext uri="{BB962C8B-B14F-4D97-AF65-F5344CB8AC3E}">
        <p14:creationId xmlns:p14="http://schemas.microsoft.com/office/powerpoint/2010/main" val="30375663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dirty="0"/>
          </a:p>
        </p:txBody>
      </p:sp>
      <p:sp>
        <p:nvSpPr>
          <p:cNvPr id="3" name="Title 2"/>
          <p:cNvSpPr>
            <a:spLocks noGrp="1"/>
          </p:cNvSpPr>
          <p:nvPr>
            <p:ph type="title"/>
          </p:nvPr>
        </p:nvSpPr>
        <p:spPr/>
        <p:txBody>
          <a:bodyPr/>
          <a:lstStyle/>
          <a:p>
            <a:r>
              <a:rPr lang="en-US" dirty="0" smtClean="0"/>
              <a:t>Feature Selection</a:t>
            </a:r>
            <a:endParaRPr lang="en-US" dirty="0"/>
          </a:p>
        </p:txBody>
      </p:sp>
      <p:sp>
        <p:nvSpPr>
          <p:cNvPr id="5" name="Shape 152"/>
          <p:cNvSpPr/>
          <p:nvPr/>
        </p:nvSpPr>
        <p:spPr>
          <a:xfrm>
            <a:off x="3579713" y="1637318"/>
            <a:ext cx="5338303" cy="685801"/>
          </a:xfrm>
          <a:prstGeom prst="rect">
            <a:avLst/>
          </a:prstGeom>
          <a:blipFill>
            <a:blip r:embed="rId3"/>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p>
            <a:pPr>
              <a:defRPr sz="2400" i="1">
                <a:solidFill>
                  <a:srgbClr val="FFFFFF"/>
                </a:solidFill>
                <a:latin typeface="Helvetica"/>
                <a:ea typeface="Helvetica"/>
                <a:cs typeface="Helvetica"/>
                <a:sym typeface="Helvetica"/>
              </a:defRPr>
            </a:pPr>
            <a:r>
              <a:rPr dirty="0"/>
              <a:t>gene_score </a:t>
            </a:r>
            <a:r>
              <a:rPr i="0" dirty="0"/>
              <a:t>(feature) for each </a:t>
            </a:r>
            <a:r>
              <a:rPr i="0" dirty="0" smtClean="0"/>
              <a:t>gene</a:t>
            </a:r>
            <a:r>
              <a:rPr lang="en-US" i="0" dirty="0" smtClean="0"/>
              <a:t> (17,167)</a:t>
            </a:r>
            <a:endParaRPr i="0" dirty="0"/>
          </a:p>
        </p:txBody>
      </p:sp>
      <p:sp>
        <p:nvSpPr>
          <p:cNvPr id="6" name="Shape 157"/>
          <p:cNvSpPr/>
          <p:nvPr/>
        </p:nvSpPr>
        <p:spPr>
          <a:xfrm>
            <a:off x="3785066" y="2689725"/>
            <a:ext cx="4927600" cy="601842"/>
          </a:xfrm>
          <a:prstGeom prst="roundRect">
            <a:avLst>
              <a:gd name="adj" fmla="val 31653"/>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b="1">
                <a:latin typeface="Helvetica"/>
                <a:ea typeface="Helvetica"/>
                <a:cs typeface="Helvetica"/>
                <a:sym typeface="Helvetica"/>
              </a:defRPr>
            </a:lvl1pPr>
          </a:lstStyle>
          <a:p>
            <a:r>
              <a:rPr dirty="0"/>
              <a:t>Feature </a:t>
            </a:r>
            <a:r>
              <a:rPr dirty="0" smtClean="0"/>
              <a:t>Selection</a:t>
            </a:r>
            <a:endParaRPr dirty="0"/>
          </a:p>
        </p:txBody>
      </p:sp>
      <p:cxnSp>
        <p:nvCxnSpPr>
          <p:cNvPr id="7" name="Connector 158"/>
          <p:cNvCxnSpPr>
            <a:stCxn id="6" idx="0"/>
            <a:endCxn id="5" idx="2"/>
          </p:cNvCxnSpPr>
          <p:nvPr/>
        </p:nvCxnSpPr>
        <p:spPr>
          <a:xfrm flipV="1">
            <a:off x="6248865" y="2323118"/>
            <a:ext cx="0" cy="366608"/>
          </a:xfrm>
          <a:prstGeom prst="straightConnector1">
            <a:avLst/>
          </a:prstGeom>
          <a:ln w="25400">
            <a:solidFill>
              <a:srgbClr val="000000"/>
            </a:solidFill>
            <a:miter lim="400000"/>
          </a:ln>
        </p:spPr>
      </p:cxnSp>
      <p:sp>
        <p:nvSpPr>
          <p:cNvPr id="8" name="Shape 221"/>
          <p:cNvSpPr/>
          <p:nvPr/>
        </p:nvSpPr>
        <p:spPr>
          <a:xfrm>
            <a:off x="1089060" y="3829633"/>
            <a:ext cx="6096000" cy="957441"/>
          </a:xfrm>
          <a:prstGeom prst="roundRect">
            <a:avLst>
              <a:gd name="adj" fmla="val 19897"/>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b="1">
                <a:latin typeface="Helvetica"/>
                <a:ea typeface="Helvetica"/>
                <a:cs typeface="Helvetica"/>
                <a:sym typeface="Helvetica"/>
              </a:defRPr>
            </a:lvl1pPr>
          </a:lstStyle>
          <a:p>
            <a:r>
              <a:rPr dirty="0"/>
              <a:t>Correlation-based Feature Selection (Cfs)</a:t>
            </a:r>
          </a:p>
        </p:txBody>
      </p:sp>
      <p:sp>
        <p:nvSpPr>
          <p:cNvPr id="9" name="Shape 222"/>
          <p:cNvSpPr/>
          <p:nvPr/>
        </p:nvSpPr>
        <p:spPr>
          <a:xfrm>
            <a:off x="1072127" y="5675173"/>
            <a:ext cx="6096000" cy="957443"/>
          </a:xfrm>
          <a:prstGeom prst="roundRect">
            <a:avLst>
              <a:gd name="adj" fmla="val 19897"/>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b="1">
                <a:latin typeface="Helvetica"/>
                <a:ea typeface="Helvetica"/>
                <a:cs typeface="Helvetica"/>
                <a:sym typeface="Helvetica"/>
              </a:defRPr>
            </a:lvl1pPr>
          </a:lstStyle>
          <a:p>
            <a:r>
              <a:t>Fast Correlation-Based Filter Solution (FCBFSearch)</a:t>
            </a:r>
          </a:p>
        </p:txBody>
      </p:sp>
      <p:sp>
        <p:nvSpPr>
          <p:cNvPr id="10" name="Shape 223"/>
          <p:cNvSpPr/>
          <p:nvPr/>
        </p:nvSpPr>
        <p:spPr>
          <a:xfrm>
            <a:off x="1055213" y="7453354"/>
            <a:ext cx="6096001" cy="1270000"/>
          </a:xfrm>
          <a:prstGeom prst="roundRect">
            <a:avLst>
              <a:gd name="adj" fmla="val 15000"/>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p>
            <a:pPr>
              <a:defRPr sz="2400" b="1">
                <a:latin typeface="Helvetica"/>
                <a:ea typeface="Helvetica"/>
                <a:cs typeface="Helvetica"/>
                <a:sym typeface="Helvetica"/>
              </a:defRPr>
            </a:pPr>
            <a:r>
              <a:t>Student t-test between Bipolar and Healthy gene score distributions</a:t>
            </a:r>
          </a:p>
          <a:p>
            <a:pPr>
              <a:defRPr sz="2400" b="1">
                <a:latin typeface="Helvetica"/>
                <a:ea typeface="Helvetica"/>
                <a:cs typeface="Helvetica"/>
                <a:sym typeface="Helvetica"/>
              </a:defRPr>
            </a:pPr>
            <a:r>
              <a:t>(t-test)</a:t>
            </a:r>
          </a:p>
        </p:txBody>
      </p:sp>
      <p:sp>
        <p:nvSpPr>
          <p:cNvPr id="14" name="Shape 227"/>
          <p:cNvSpPr/>
          <p:nvPr/>
        </p:nvSpPr>
        <p:spPr>
          <a:xfrm>
            <a:off x="9695428" y="3856972"/>
            <a:ext cx="1727201" cy="957441"/>
          </a:xfrm>
          <a:prstGeom prst="rect">
            <a:avLst/>
          </a:prstGeom>
          <a:blipFill>
            <a:blip r:embed="rId4"/>
          </a:blipFill>
          <a:ln w="25400">
            <a:solidFill>
              <a:srgbClr val="000000"/>
            </a:solid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b="1">
                <a:solidFill>
                  <a:srgbClr val="FFFFFF"/>
                </a:solidFill>
                <a:latin typeface="Helvetica"/>
                <a:ea typeface="Helvetica"/>
                <a:cs typeface="Helvetica"/>
                <a:sym typeface="Helvetica"/>
              </a:defRPr>
            </a:lvl1pPr>
          </a:lstStyle>
          <a:p>
            <a:r>
              <a:rPr dirty="0"/>
              <a:t>Cfs set</a:t>
            </a:r>
            <a:r>
              <a:rPr dirty="0" smtClean="0"/>
              <a:t>:</a:t>
            </a:r>
            <a:endParaRPr lang="en-US" dirty="0" smtClean="0"/>
          </a:p>
          <a:p>
            <a:r>
              <a:rPr dirty="0" smtClean="0"/>
              <a:t>146 </a:t>
            </a:r>
            <a:r>
              <a:rPr dirty="0"/>
              <a:t>genes</a:t>
            </a:r>
          </a:p>
        </p:txBody>
      </p:sp>
      <p:sp>
        <p:nvSpPr>
          <p:cNvPr id="16" name="Shape 229"/>
          <p:cNvSpPr/>
          <p:nvPr/>
        </p:nvSpPr>
        <p:spPr>
          <a:xfrm>
            <a:off x="9407562" y="6393996"/>
            <a:ext cx="2302933" cy="912762"/>
          </a:xfrm>
          <a:prstGeom prst="rect">
            <a:avLst/>
          </a:prstGeom>
          <a:blipFill>
            <a:blip r:embed="rId4"/>
          </a:blipFill>
          <a:ln w="25400">
            <a:solidFill>
              <a:srgbClr val="000000"/>
            </a:solid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lstStyle>
            <a:lvl1pPr>
              <a:defRPr sz="2400" b="1">
                <a:solidFill>
                  <a:srgbClr val="FFFFFF"/>
                </a:solidFill>
                <a:latin typeface="Helvetica"/>
                <a:ea typeface="Helvetica"/>
                <a:cs typeface="Helvetica"/>
                <a:sym typeface="Helvetica"/>
              </a:defRPr>
            </a:lvl1pPr>
          </a:lstStyle>
          <a:p>
            <a:r>
              <a:rPr dirty="0"/>
              <a:t>FCBFcv set:176 genes</a:t>
            </a:r>
          </a:p>
        </p:txBody>
      </p:sp>
      <p:sp>
        <p:nvSpPr>
          <p:cNvPr id="17" name="Shape 230"/>
          <p:cNvSpPr/>
          <p:nvPr/>
        </p:nvSpPr>
        <p:spPr>
          <a:xfrm>
            <a:off x="9695428" y="7624288"/>
            <a:ext cx="1727201" cy="957441"/>
          </a:xfrm>
          <a:prstGeom prst="rect">
            <a:avLst/>
          </a:prstGeom>
          <a:blipFill>
            <a:blip r:embed="rId4"/>
          </a:blipFill>
          <a:ln w="25400">
            <a:solidFill>
              <a:srgbClr val="000000"/>
            </a:solid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b="1">
                <a:solidFill>
                  <a:srgbClr val="FFFFFF"/>
                </a:solidFill>
                <a:latin typeface="Helvetica"/>
                <a:ea typeface="Helvetica"/>
                <a:cs typeface="Helvetica"/>
                <a:sym typeface="Helvetica"/>
              </a:defRPr>
            </a:lvl1pPr>
          </a:lstStyle>
          <a:p>
            <a:r>
              <a:rPr dirty="0"/>
              <a:t>t-test set:</a:t>
            </a:r>
            <a:r>
              <a:rPr dirty="0" smtClean="0"/>
              <a:t>76</a:t>
            </a:r>
            <a:r>
              <a:rPr lang="en-US" dirty="0" smtClean="0"/>
              <a:t>0</a:t>
            </a:r>
            <a:r>
              <a:rPr dirty="0" smtClean="0"/>
              <a:t> </a:t>
            </a:r>
            <a:r>
              <a:rPr dirty="0"/>
              <a:t>genes</a:t>
            </a:r>
          </a:p>
        </p:txBody>
      </p:sp>
      <p:cxnSp>
        <p:nvCxnSpPr>
          <p:cNvPr id="18" name="Connector 234"/>
          <p:cNvCxnSpPr>
            <a:stCxn id="14" idx="1"/>
            <a:endCxn id="8" idx="3"/>
          </p:cNvCxnSpPr>
          <p:nvPr/>
        </p:nvCxnSpPr>
        <p:spPr>
          <a:xfrm flipH="1" flipV="1">
            <a:off x="7185060" y="4308354"/>
            <a:ext cx="2510369" cy="27339"/>
          </a:xfrm>
          <a:prstGeom prst="straightConnector1">
            <a:avLst/>
          </a:prstGeom>
          <a:ln w="25400">
            <a:solidFill>
              <a:srgbClr val="000000"/>
            </a:solidFill>
            <a:miter lim="400000"/>
          </a:ln>
        </p:spPr>
      </p:cxnSp>
      <p:cxnSp>
        <p:nvCxnSpPr>
          <p:cNvPr id="20" name="Connector 236"/>
          <p:cNvCxnSpPr>
            <a:stCxn id="9" idx="3"/>
          </p:cNvCxnSpPr>
          <p:nvPr/>
        </p:nvCxnSpPr>
        <p:spPr>
          <a:xfrm>
            <a:off x="7168128" y="6153894"/>
            <a:ext cx="1203521" cy="0"/>
          </a:xfrm>
          <a:prstGeom prst="straightConnector1">
            <a:avLst/>
          </a:prstGeom>
          <a:ln w="25400">
            <a:solidFill>
              <a:srgbClr val="000000"/>
            </a:solidFill>
            <a:miter lim="400000"/>
          </a:ln>
        </p:spPr>
      </p:cxnSp>
      <p:cxnSp>
        <p:nvCxnSpPr>
          <p:cNvPr id="21" name="Connector 237"/>
          <p:cNvCxnSpPr/>
          <p:nvPr/>
        </p:nvCxnSpPr>
        <p:spPr>
          <a:xfrm flipV="1">
            <a:off x="8371649" y="5808556"/>
            <a:ext cx="1323779" cy="366866"/>
          </a:xfrm>
          <a:prstGeom prst="straightConnector1">
            <a:avLst/>
          </a:prstGeom>
          <a:ln w="25400">
            <a:solidFill>
              <a:srgbClr val="000000"/>
            </a:solidFill>
            <a:miter lim="400000"/>
          </a:ln>
        </p:spPr>
      </p:cxnSp>
      <p:cxnSp>
        <p:nvCxnSpPr>
          <p:cNvPr id="22" name="Connector 238"/>
          <p:cNvCxnSpPr>
            <a:endCxn id="16" idx="0"/>
          </p:cNvCxnSpPr>
          <p:nvPr/>
        </p:nvCxnSpPr>
        <p:spPr>
          <a:xfrm>
            <a:off x="8302103" y="6153897"/>
            <a:ext cx="2256927" cy="240101"/>
          </a:xfrm>
          <a:prstGeom prst="straightConnector1">
            <a:avLst/>
          </a:prstGeom>
          <a:ln w="25400">
            <a:solidFill>
              <a:srgbClr val="000000"/>
            </a:solidFill>
            <a:miter lim="400000"/>
          </a:ln>
        </p:spPr>
      </p:cxnSp>
      <p:cxnSp>
        <p:nvCxnSpPr>
          <p:cNvPr id="23" name="Connector 239"/>
          <p:cNvCxnSpPr>
            <a:stCxn id="17" idx="1"/>
          </p:cNvCxnSpPr>
          <p:nvPr/>
        </p:nvCxnSpPr>
        <p:spPr>
          <a:xfrm flipH="1" flipV="1">
            <a:off x="7185063" y="8088350"/>
            <a:ext cx="2510366" cy="14657"/>
          </a:xfrm>
          <a:prstGeom prst="straightConnector1">
            <a:avLst/>
          </a:prstGeom>
          <a:ln w="25400">
            <a:solidFill>
              <a:srgbClr val="000000"/>
            </a:solidFill>
            <a:miter lim="400000"/>
          </a:ln>
        </p:spPr>
      </p:cxnSp>
      <p:sp>
        <p:nvSpPr>
          <p:cNvPr id="26" name="Shape 242"/>
          <p:cNvSpPr/>
          <p:nvPr/>
        </p:nvSpPr>
        <p:spPr>
          <a:xfrm>
            <a:off x="9006649" y="3006220"/>
            <a:ext cx="3104759" cy="656585"/>
          </a:xfrm>
          <a:prstGeom prst="rect">
            <a:avLst/>
          </a:prstGeom>
          <a:ln w="12700">
            <a:miter lim="400000"/>
          </a:ln>
          <a:extLst>
            <a:ext uri="{C572A759-6A51-4108-AA02-DFA0A04FC94B}">
              <ma14:wrappingTextBoxFlag xmlns:ma14="http://schemas.microsoft.com/office/mac/drawingml/2011/main" val="1"/>
            </a:ext>
          </a:extLst>
        </p:spPr>
        <p:txBody>
          <a:bodyPr wrap="none" lIns="50760" tIns="50760" rIns="50760" bIns="50760" anchor="ctr">
            <a:spAutoFit/>
          </a:bodyPr>
          <a:lstStyle>
            <a:lvl1pPr>
              <a:defRPr>
                <a:latin typeface="Helvetica"/>
                <a:ea typeface="Helvetica"/>
                <a:cs typeface="Helvetica"/>
                <a:sym typeface="Helvetica"/>
              </a:defRPr>
            </a:lvl1pPr>
          </a:lstStyle>
          <a:p>
            <a:r>
              <a:t>4 Submissions</a:t>
            </a:r>
          </a:p>
        </p:txBody>
      </p:sp>
      <p:cxnSp>
        <p:nvCxnSpPr>
          <p:cNvPr id="28" name="Straight Connector 27"/>
          <p:cNvCxnSpPr/>
          <p:nvPr/>
        </p:nvCxnSpPr>
        <p:spPr>
          <a:xfrm flipV="1">
            <a:off x="452060" y="4089785"/>
            <a:ext cx="21527" cy="4479228"/>
          </a:xfrm>
          <a:prstGeom prst="line">
            <a:avLst/>
          </a:prstGeom>
        </p:spPr>
        <p:style>
          <a:lnRef idx="3">
            <a:schemeClr val="dk1"/>
          </a:lnRef>
          <a:fillRef idx="0">
            <a:schemeClr val="dk1"/>
          </a:fillRef>
          <a:effectRef idx="2">
            <a:schemeClr val="dk1"/>
          </a:effectRef>
          <a:fontRef idx="minor">
            <a:schemeClr val="tx1"/>
          </a:fontRef>
        </p:style>
      </p:cxnSp>
      <p:cxnSp>
        <p:nvCxnSpPr>
          <p:cNvPr id="29" name="Straight Connector 28"/>
          <p:cNvCxnSpPr/>
          <p:nvPr/>
        </p:nvCxnSpPr>
        <p:spPr>
          <a:xfrm flipH="1" flipV="1">
            <a:off x="473588" y="4308336"/>
            <a:ext cx="637001" cy="18"/>
          </a:xfrm>
          <a:prstGeom prst="line">
            <a:avLst/>
          </a:prstGeom>
        </p:spPr>
        <p:style>
          <a:lnRef idx="3">
            <a:schemeClr val="dk1"/>
          </a:lnRef>
          <a:fillRef idx="0">
            <a:schemeClr val="dk1"/>
          </a:fillRef>
          <a:effectRef idx="2">
            <a:schemeClr val="dk1"/>
          </a:effectRef>
          <a:fontRef idx="minor">
            <a:schemeClr val="tx1"/>
          </a:fontRef>
        </p:style>
      </p:cxnSp>
      <p:cxnSp>
        <p:nvCxnSpPr>
          <p:cNvPr id="34" name="Straight Connector 33"/>
          <p:cNvCxnSpPr/>
          <p:nvPr/>
        </p:nvCxnSpPr>
        <p:spPr>
          <a:xfrm flipH="1" flipV="1">
            <a:off x="435127" y="8270694"/>
            <a:ext cx="637001" cy="18"/>
          </a:xfrm>
          <a:prstGeom prst="line">
            <a:avLst/>
          </a:prstGeom>
        </p:spPr>
        <p:style>
          <a:lnRef idx="3">
            <a:schemeClr val="dk1"/>
          </a:lnRef>
          <a:fillRef idx="0">
            <a:schemeClr val="dk1"/>
          </a:fillRef>
          <a:effectRef idx="2">
            <a:schemeClr val="dk1"/>
          </a:effectRef>
          <a:fontRef idx="minor">
            <a:schemeClr val="tx1"/>
          </a:fontRef>
        </p:style>
      </p:cxnSp>
      <p:cxnSp>
        <p:nvCxnSpPr>
          <p:cNvPr id="35" name="Straight Connector 34"/>
          <p:cNvCxnSpPr/>
          <p:nvPr/>
        </p:nvCxnSpPr>
        <p:spPr>
          <a:xfrm flipH="1" flipV="1">
            <a:off x="473588" y="6337053"/>
            <a:ext cx="637001" cy="18"/>
          </a:xfrm>
          <a:prstGeom prst="line">
            <a:avLst/>
          </a:prstGeom>
        </p:spPr>
        <p:style>
          <a:lnRef idx="3">
            <a:schemeClr val="dk1"/>
          </a:lnRef>
          <a:fillRef idx="0">
            <a:schemeClr val="dk1"/>
          </a:fillRef>
          <a:effectRef idx="2">
            <a:schemeClr val="dk1"/>
          </a:effectRef>
          <a:fontRef idx="minor">
            <a:schemeClr val="tx1"/>
          </a:fontRef>
        </p:style>
      </p:cxnSp>
      <p:cxnSp>
        <p:nvCxnSpPr>
          <p:cNvPr id="36" name="Straight Connector 35"/>
          <p:cNvCxnSpPr>
            <a:stCxn id="6" idx="2"/>
          </p:cNvCxnSpPr>
          <p:nvPr/>
        </p:nvCxnSpPr>
        <p:spPr>
          <a:xfrm flipH="1">
            <a:off x="435127" y="3291568"/>
            <a:ext cx="5813739" cy="781714"/>
          </a:xfrm>
          <a:prstGeom prst="line">
            <a:avLst/>
          </a:prstGeom>
          <a:ln>
            <a:prstDash val="sysDash"/>
          </a:ln>
        </p:spPr>
        <p:style>
          <a:lnRef idx="3">
            <a:schemeClr val="dk1"/>
          </a:lnRef>
          <a:fillRef idx="0">
            <a:schemeClr val="dk1"/>
          </a:fillRef>
          <a:effectRef idx="2">
            <a:schemeClr val="dk1"/>
          </a:effectRef>
          <a:fontRef idx="minor">
            <a:schemeClr val="tx1"/>
          </a:fontRef>
        </p:style>
      </p:cxnSp>
      <p:sp>
        <p:nvSpPr>
          <p:cNvPr id="13" name="Shape 226"/>
          <p:cNvSpPr/>
          <p:nvPr/>
        </p:nvSpPr>
        <p:spPr>
          <a:xfrm>
            <a:off x="7736649" y="3895055"/>
            <a:ext cx="1270000" cy="906642"/>
          </a:xfrm>
          <a:prstGeom prst="rect">
            <a:avLst/>
          </a:prstGeom>
          <a:blipFill>
            <a:blip r:embed="rId5"/>
          </a:blipFill>
          <a:ln w="50800">
            <a:solidFill>
              <a:srgbClr val="000000"/>
            </a:solid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a:solidFill>
                  <a:srgbClr val="FFFFFF"/>
                </a:solidFill>
                <a:latin typeface="Helvetica"/>
                <a:ea typeface="Helvetica"/>
                <a:cs typeface="Helvetica"/>
                <a:sym typeface="Helvetica"/>
              </a:defRPr>
            </a:lvl1pPr>
          </a:lstStyle>
          <a:p>
            <a:r>
              <a:t>training set</a:t>
            </a:r>
          </a:p>
        </p:txBody>
      </p:sp>
      <p:sp>
        <p:nvSpPr>
          <p:cNvPr id="11" name="Shape 224"/>
          <p:cNvSpPr/>
          <p:nvPr/>
        </p:nvSpPr>
        <p:spPr>
          <a:xfrm>
            <a:off x="7736649" y="5693960"/>
            <a:ext cx="1270000" cy="906642"/>
          </a:xfrm>
          <a:prstGeom prst="rect">
            <a:avLst/>
          </a:prstGeom>
          <a:blipFill>
            <a:blip r:embed="rId5"/>
          </a:blipFill>
          <a:ln w="50800">
            <a:solidFill>
              <a:srgbClr val="000000"/>
            </a:solid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a:solidFill>
                  <a:srgbClr val="FFFFFF"/>
                </a:solidFill>
                <a:latin typeface="Helvetica"/>
                <a:ea typeface="Helvetica"/>
                <a:cs typeface="Helvetica"/>
                <a:sym typeface="Helvetica"/>
              </a:defRPr>
            </a:lvl1pPr>
          </a:lstStyle>
          <a:p>
            <a:r>
              <a:t>training set</a:t>
            </a:r>
          </a:p>
        </p:txBody>
      </p:sp>
      <p:sp>
        <p:nvSpPr>
          <p:cNvPr id="12" name="Shape 225"/>
          <p:cNvSpPr/>
          <p:nvPr/>
        </p:nvSpPr>
        <p:spPr>
          <a:xfrm>
            <a:off x="7736649" y="7662371"/>
            <a:ext cx="1270000" cy="906642"/>
          </a:xfrm>
          <a:prstGeom prst="rect">
            <a:avLst/>
          </a:prstGeom>
          <a:blipFill>
            <a:blip r:embed="rId5"/>
          </a:blipFill>
          <a:ln w="50800">
            <a:solidFill>
              <a:srgbClr val="000000"/>
            </a:solid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a:solidFill>
                  <a:srgbClr val="FFFFFF"/>
                </a:solidFill>
                <a:latin typeface="Helvetica"/>
                <a:ea typeface="Helvetica"/>
                <a:cs typeface="Helvetica"/>
                <a:sym typeface="Helvetica"/>
              </a:defRPr>
            </a:lvl1pPr>
          </a:lstStyle>
          <a:p>
            <a:r>
              <a:t>training set</a:t>
            </a:r>
          </a:p>
        </p:txBody>
      </p:sp>
      <p:sp>
        <p:nvSpPr>
          <p:cNvPr id="15" name="Shape 228"/>
          <p:cNvSpPr/>
          <p:nvPr/>
        </p:nvSpPr>
        <p:spPr>
          <a:xfrm>
            <a:off x="9695428" y="5133801"/>
            <a:ext cx="1727201" cy="957441"/>
          </a:xfrm>
          <a:prstGeom prst="rect">
            <a:avLst/>
          </a:prstGeom>
          <a:blipFill>
            <a:blip r:embed="rId4"/>
          </a:blipFill>
          <a:ln w="25400">
            <a:solidFill>
              <a:srgbClr val="000000"/>
            </a:solid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b="1">
                <a:solidFill>
                  <a:srgbClr val="FFFFFF"/>
                </a:solidFill>
                <a:latin typeface="Helvetica"/>
                <a:ea typeface="Helvetica"/>
                <a:cs typeface="Helvetica"/>
                <a:sym typeface="Helvetica"/>
              </a:defRPr>
            </a:lvl1pPr>
          </a:lstStyle>
          <a:p>
            <a:r>
              <a:rPr dirty="0"/>
              <a:t>FCBF set:53 genes</a:t>
            </a:r>
          </a:p>
        </p:txBody>
      </p:sp>
      <p:sp>
        <p:nvSpPr>
          <p:cNvPr id="56" name="Rectangle 55"/>
          <p:cNvSpPr/>
          <p:nvPr/>
        </p:nvSpPr>
        <p:spPr>
          <a:xfrm>
            <a:off x="11224873" y="9061674"/>
            <a:ext cx="1023802" cy="6858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 Box 6"/>
          <p:cNvSpPr txBox="1">
            <a:spLocks noChangeArrowheads="1"/>
          </p:cNvSpPr>
          <p:nvPr/>
        </p:nvSpPr>
        <p:spPr bwMode="auto">
          <a:xfrm>
            <a:off x="173975" y="9376081"/>
            <a:ext cx="193674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a:t>Created for CAGI 4</a:t>
            </a:r>
          </a:p>
        </p:txBody>
      </p:sp>
      <p:sp>
        <p:nvSpPr>
          <p:cNvPr id="31" name="Text Box 8"/>
          <p:cNvSpPr txBox="1">
            <a:spLocks noChangeArrowheads="1"/>
          </p:cNvSpPr>
          <p:nvPr/>
        </p:nvSpPr>
        <p:spPr bwMode="auto">
          <a:xfrm>
            <a:off x="10741185" y="9331355"/>
            <a:ext cx="143936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800" dirty="0" smtClean="0"/>
              <a:t>Yanran Wang</a:t>
            </a:r>
            <a:endParaRPr lang="en-US" altLang="en-US" sz="1800" dirty="0"/>
          </a:p>
        </p:txBody>
      </p:sp>
      <p:sp>
        <p:nvSpPr>
          <p:cNvPr id="32" name="Text Box 9"/>
          <p:cNvSpPr txBox="1">
            <a:spLocks noChangeArrowheads="1"/>
          </p:cNvSpPr>
          <p:nvPr/>
        </p:nvSpPr>
        <p:spPr bwMode="auto">
          <a:xfrm>
            <a:off x="4915414" y="9376081"/>
            <a:ext cx="2642558"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err="1"/>
              <a:t>genomeinterpretation.org</a:t>
            </a:r>
            <a:endParaRPr lang="en-US" altLang="en-US" sz="1800" dirty="0"/>
          </a:p>
        </p:txBody>
      </p:sp>
    </p:spTree>
    <p:extLst>
      <p:ext uri="{BB962C8B-B14F-4D97-AF65-F5344CB8AC3E}">
        <p14:creationId xmlns:p14="http://schemas.microsoft.com/office/powerpoint/2010/main" val="28768398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dirty="0"/>
          </a:p>
        </p:txBody>
      </p:sp>
      <p:sp>
        <p:nvSpPr>
          <p:cNvPr id="3" name="Title 2"/>
          <p:cNvSpPr>
            <a:spLocks noGrp="1"/>
          </p:cNvSpPr>
          <p:nvPr>
            <p:ph type="title"/>
          </p:nvPr>
        </p:nvSpPr>
        <p:spPr/>
        <p:txBody>
          <a:bodyPr/>
          <a:lstStyle/>
          <a:p>
            <a:r>
              <a:rPr lang="en-US" dirty="0" smtClean="0"/>
              <a:t>Feature selection</a:t>
            </a:r>
            <a:r>
              <a:rPr lang="is-IS" dirty="0" smtClean="0"/>
              <a:t>… aside</a:t>
            </a:r>
            <a:endParaRPr lang="en-US" dirty="0"/>
          </a:p>
        </p:txBody>
      </p:sp>
      <p:sp>
        <p:nvSpPr>
          <p:cNvPr id="4" name="Content Placeholder 3"/>
          <p:cNvSpPr>
            <a:spLocks noGrp="1"/>
          </p:cNvSpPr>
          <p:nvPr>
            <p:ph idx="1"/>
          </p:nvPr>
        </p:nvSpPr>
        <p:spPr/>
        <p:txBody>
          <a:bodyPr/>
          <a:lstStyle/>
          <a:p>
            <a:r>
              <a:rPr lang="en-US" dirty="0" smtClean="0"/>
              <a:t>Selected genes are likely parts of pathogenicity pathways</a:t>
            </a:r>
          </a:p>
          <a:p>
            <a:r>
              <a:rPr lang="en-US" dirty="0" smtClean="0"/>
              <a:t>A complete pathway may not be represented in the selected set due to redundancy filtering</a:t>
            </a:r>
          </a:p>
          <a:p>
            <a:pPr marL="0" indent="0">
              <a:buNone/>
            </a:pPr>
            <a:endParaRPr lang="en-US" dirty="0"/>
          </a:p>
        </p:txBody>
      </p:sp>
      <p:sp>
        <p:nvSpPr>
          <p:cNvPr id="5" name="Rectangle 4"/>
          <p:cNvSpPr/>
          <p:nvPr/>
        </p:nvSpPr>
        <p:spPr>
          <a:xfrm>
            <a:off x="11224873" y="9061674"/>
            <a:ext cx="1023802" cy="6858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 Box 6"/>
          <p:cNvSpPr txBox="1">
            <a:spLocks noChangeArrowheads="1"/>
          </p:cNvSpPr>
          <p:nvPr/>
        </p:nvSpPr>
        <p:spPr bwMode="auto">
          <a:xfrm>
            <a:off x="173975" y="9376081"/>
            <a:ext cx="193674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a:t>Created for CAGI 4</a:t>
            </a:r>
          </a:p>
        </p:txBody>
      </p:sp>
      <p:sp>
        <p:nvSpPr>
          <p:cNvPr id="7" name="Text Box 8"/>
          <p:cNvSpPr txBox="1">
            <a:spLocks noChangeArrowheads="1"/>
          </p:cNvSpPr>
          <p:nvPr/>
        </p:nvSpPr>
        <p:spPr bwMode="auto">
          <a:xfrm>
            <a:off x="10741185" y="9331355"/>
            <a:ext cx="143936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800" dirty="0" smtClean="0"/>
              <a:t>Yanran Wang</a:t>
            </a:r>
            <a:endParaRPr lang="en-US" altLang="en-US" sz="1800" dirty="0"/>
          </a:p>
        </p:txBody>
      </p:sp>
      <p:sp>
        <p:nvSpPr>
          <p:cNvPr id="8" name="Text Box 9"/>
          <p:cNvSpPr txBox="1">
            <a:spLocks noChangeArrowheads="1"/>
          </p:cNvSpPr>
          <p:nvPr/>
        </p:nvSpPr>
        <p:spPr bwMode="auto">
          <a:xfrm>
            <a:off x="4915414" y="9376081"/>
            <a:ext cx="2642558"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err="1"/>
              <a:t>genomeinterpretation.org</a:t>
            </a:r>
            <a:endParaRPr lang="en-US" altLang="en-US" sz="1800" dirty="0"/>
          </a:p>
        </p:txBody>
      </p:sp>
    </p:spTree>
    <p:extLst>
      <p:ext uri="{BB962C8B-B14F-4D97-AF65-F5344CB8AC3E}">
        <p14:creationId xmlns:p14="http://schemas.microsoft.com/office/powerpoint/2010/main" val="16406937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198440" y="8846854"/>
            <a:ext cx="11490543" cy="1035457"/>
          </a:xfrm>
        </p:spPr>
        <p:txBody>
          <a:bodyPr/>
          <a:lstStyle/>
          <a:p>
            <a:r>
              <a:rPr lang="en-US" sz="1400" dirty="0">
                <a:latin typeface="Arial"/>
                <a:cs typeface="Arial"/>
              </a:rPr>
              <a:t>S.K. </a:t>
            </a:r>
            <a:r>
              <a:rPr lang="en-US" sz="1400" dirty="0" err="1">
                <a:latin typeface="Arial"/>
                <a:cs typeface="Arial"/>
              </a:rPr>
              <a:t>Shevade</a:t>
            </a:r>
            <a:r>
              <a:rPr lang="en-US" sz="1400" dirty="0">
                <a:latin typeface="Arial"/>
                <a:cs typeface="Arial"/>
              </a:rPr>
              <a:t>, S.S. </a:t>
            </a:r>
            <a:r>
              <a:rPr lang="en-US" sz="1400" dirty="0" err="1">
                <a:latin typeface="Arial"/>
                <a:cs typeface="Arial"/>
              </a:rPr>
              <a:t>Keerthi</a:t>
            </a:r>
            <a:r>
              <a:rPr lang="en-US" sz="1400" dirty="0">
                <a:latin typeface="Arial"/>
                <a:cs typeface="Arial"/>
              </a:rPr>
              <a:t>, C. Bhattacharyya, K.R.K. Murthy: Improvements to the SMO Algorithm for SVM Regression. In: IEEE Transactions on Neural Networks, 1999.  | A.J. </a:t>
            </a:r>
            <a:r>
              <a:rPr lang="en-US" sz="1400" dirty="0" err="1">
                <a:latin typeface="Arial"/>
                <a:cs typeface="Arial"/>
              </a:rPr>
              <a:t>Smola</a:t>
            </a:r>
            <a:r>
              <a:rPr lang="en-US" sz="1400" dirty="0">
                <a:latin typeface="Arial"/>
                <a:cs typeface="Arial"/>
              </a:rPr>
              <a:t>, B. </a:t>
            </a:r>
            <a:r>
              <a:rPr lang="en-US" sz="1400" dirty="0" err="1">
                <a:latin typeface="Arial"/>
                <a:cs typeface="Arial"/>
              </a:rPr>
              <a:t>Schoelkopf</a:t>
            </a:r>
            <a:r>
              <a:rPr lang="en-US" sz="1400" dirty="0">
                <a:latin typeface="Arial"/>
                <a:cs typeface="Arial"/>
              </a:rPr>
              <a:t> (1998). A tutorial on support vector regression. |  L. </a:t>
            </a:r>
            <a:r>
              <a:rPr lang="en-US" sz="1400" dirty="0" err="1">
                <a:latin typeface="Arial"/>
                <a:cs typeface="Arial"/>
              </a:rPr>
              <a:t>Breiman</a:t>
            </a:r>
            <a:r>
              <a:rPr lang="en-US" sz="1400" dirty="0">
                <a:latin typeface="Arial"/>
                <a:cs typeface="Arial"/>
              </a:rPr>
              <a:t> (2001). Random Forests. Machine Learning.</a:t>
            </a:r>
          </a:p>
        </p:txBody>
      </p:sp>
      <p:sp>
        <p:nvSpPr>
          <p:cNvPr id="3" name="Title 2"/>
          <p:cNvSpPr>
            <a:spLocks noGrp="1"/>
          </p:cNvSpPr>
          <p:nvPr>
            <p:ph type="title"/>
          </p:nvPr>
        </p:nvSpPr>
        <p:spPr/>
        <p:txBody>
          <a:bodyPr/>
          <a:lstStyle/>
          <a:p>
            <a:r>
              <a:rPr lang="en-US" dirty="0" smtClean="0"/>
              <a:t>Building the predictor</a:t>
            </a:r>
            <a:endParaRPr lang="en-US" dirty="0"/>
          </a:p>
        </p:txBody>
      </p:sp>
      <p:sp>
        <p:nvSpPr>
          <p:cNvPr id="6" name="Shape 159"/>
          <p:cNvSpPr/>
          <p:nvPr/>
        </p:nvSpPr>
        <p:spPr>
          <a:xfrm>
            <a:off x="6221200" y="1633951"/>
            <a:ext cx="2421982" cy="685801"/>
          </a:xfrm>
          <a:prstGeom prst="rect">
            <a:avLst/>
          </a:prstGeom>
          <a:ln/>
          <a:extLst>
            <a:ext uri="{C572A759-6A51-4108-AA02-DFA0A04FC94B}">
              <ma14:wrappingTextBoxFlag xmlns:ma14="http://schemas.microsoft.com/office/mac/drawingml/2011/main" val="1"/>
            </a:ext>
          </a:extLst>
        </p:spPr>
        <p:style>
          <a:lnRef idx="1">
            <a:schemeClr val="accent2"/>
          </a:lnRef>
          <a:fillRef idx="3">
            <a:schemeClr val="accent2"/>
          </a:fillRef>
          <a:effectRef idx="2">
            <a:schemeClr val="accent2"/>
          </a:effectRef>
          <a:fontRef idx="minor">
            <a:schemeClr val="lt1"/>
          </a:fontRef>
        </p:style>
        <p:txBody>
          <a:bodyPr lIns="50760" tIns="50760" rIns="50760" bIns="50760" anchor="ctr"/>
          <a:lstStyle>
            <a:lvl1pPr>
              <a:defRPr sz="2400">
                <a:solidFill>
                  <a:srgbClr val="FFFFFF"/>
                </a:solidFill>
                <a:latin typeface="Helvetica"/>
                <a:ea typeface="Helvetica"/>
                <a:cs typeface="Helvetica"/>
                <a:sym typeface="Helvetica"/>
              </a:defRPr>
            </a:lvl1pPr>
          </a:lstStyle>
          <a:p>
            <a:r>
              <a:t>selected genes</a:t>
            </a:r>
          </a:p>
        </p:txBody>
      </p:sp>
      <p:sp>
        <p:nvSpPr>
          <p:cNvPr id="7" name="Shape 161"/>
          <p:cNvSpPr/>
          <p:nvPr/>
        </p:nvSpPr>
        <p:spPr>
          <a:xfrm>
            <a:off x="3673555" y="1999792"/>
            <a:ext cx="1941697" cy="1119125"/>
          </a:xfrm>
          <a:prstGeom prst="roundRect">
            <a:avLst>
              <a:gd name="adj" fmla="val 31653"/>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b="1">
                <a:latin typeface="Helvetica"/>
                <a:ea typeface="Helvetica"/>
                <a:cs typeface="Helvetica"/>
                <a:sym typeface="Helvetica"/>
              </a:defRPr>
            </a:lvl1pPr>
          </a:lstStyle>
          <a:p>
            <a:r>
              <a:rPr lang="en-US" dirty="0" smtClean="0"/>
              <a:t>Training + Testing + Evaluation</a:t>
            </a:r>
            <a:endParaRPr dirty="0"/>
          </a:p>
        </p:txBody>
      </p:sp>
      <p:sp>
        <p:nvSpPr>
          <p:cNvPr id="9" name="Shape 257"/>
          <p:cNvSpPr/>
          <p:nvPr/>
        </p:nvSpPr>
        <p:spPr>
          <a:xfrm>
            <a:off x="4791605" y="3575358"/>
            <a:ext cx="3670300" cy="957441"/>
          </a:xfrm>
          <a:prstGeom prst="roundRect">
            <a:avLst>
              <a:gd name="adj" fmla="val 19897"/>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b="1">
                <a:latin typeface="Helvetica"/>
                <a:ea typeface="Helvetica"/>
                <a:cs typeface="Helvetica"/>
                <a:sym typeface="Helvetica"/>
              </a:defRPr>
            </a:lvl1pPr>
          </a:lstStyle>
          <a:p>
            <a:r>
              <a:rPr dirty="0"/>
              <a:t>Support Vector Machine regression</a:t>
            </a:r>
          </a:p>
        </p:txBody>
      </p:sp>
      <p:cxnSp>
        <p:nvCxnSpPr>
          <p:cNvPr id="10" name="Connector 258"/>
          <p:cNvCxnSpPr>
            <a:stCxn id="7" idx="2"/>
            <a:endCxn id="9" idx="0"/>
          </p:cNvCxnSpPr>
          <p:nvPr/>
        </p:nvCxnSpPr>
        <p:spPr>
          <a:xfrm>
            <a:off x="4644404" y="3118917"/>
            <a:ext cx="1982352" cy="456441"/>
          </a:xfrm>
          <a:prstGeom prst="straightConnector1">
            <a:avLst/>
          </a:prstGeom>
          <a:ln w="25400">
            <a:solidFill>
              <a:srgbClr val="000000"/>
            </a:solidFill>
            <a:miter lim="400000"/>
          </a:ln>
        </p:spPr>
      </p:cxnSp>
      <p:pic>
        <p:nvPicPr>
          <p:cNvPr id="12" name="pasted-image.tiff"/>
          <p:cNvPicPr>
            <a:picLocks noChangeAspect="1"/>
          </p:cNvPicPr>
          <p:nvPr/>
        </p:nvPicPr>
        <p:blipFill>
          <a:blip r:embed="rId3">
            <a:extLst/>
          </a:blip>
          <a:stretch>
            <a:fillRect/>
          </a:stretch>
        </p:blipFill>
        <p:spPr>
          <a:xfrm>
            <a:off x="4823489" y="4717125"/>
            <a:ext cx="3606531" cy="3010957"/>
          </a:xfrm>
          <a:prstGeom prst="rect">
            <a:avLst/>
          </a:prstGeom>
          <a:ln w="12700">
            <a:miter lim="400000"/>
          </a:ln>
        </p:spPr>
      </p:pic>
      <p:pic>
        <p:nvPicPr>
          <p:cNvPr id="14" name="Screen Shot 2016-03-23 at 4.36.23 PM.png"/>
          <p:cNvPicPr>
            <a:picLocks noChangeAspect="1"/>
          </p:cNvPicPr>
          <p:nvPr/>
        </p:nvPicPr>
        <p:blipFill>
          <a:blip r:embed="rId4">
            <a:extLst/>
          </a:blip>
          <a:stretch>
            <a:fillRect/>
          </a:stretch>
        </p:blipFill>
        <p:spPr>
          <a:xfrm>
            <a:off x="255592" y="5188080"/>
            <a:ext cx="3892550" cy="2337867"/>
          </a:xfrm>
          <a:prstGeom prst="rect">
            <a:avLst/>
          </a:prstGeom>
          <a:ln w="12700">
            <a:miter lim="400000"/>
          </a:ln>
        </p:spPr>
      </p:pic>
      <p:pic>
        <p:nvPicPr>
          <p:cNvPr id="15" name="Screen Shot 2016-03-23 at 4.37.37 PM.png"/>
          <p:cNvPicPr>
            <a:picLocks noChangeAspect="1"/>
          </p:cNvPicPr>
          <p:nvPr/>
        </p:nvPicPr>
        <p:blipFill>
          <a:blip r:embed="rId5">
            <a:extLst/>
          </a:blip>
          <a:stretch>
            <a:fillRect/>
          </a:stretch>
        </p:blipFill>
        <p:spPr>
          <a:xfrm>
            <a:off x="198439" y="4661011"/>
            <a:ext cx="3670300" cy="444501"/>
          </a:xfrm>
          <a:prstGeom prst="rect">
            <a:avLst/>
          </a:prstGeom>
          <a:ln w="12700">
            <a:miter lim="400000"/>
          </a:ln>
        </p:spPr>
      </p:pic>
      <p:sp>
        <p:nvSpPr>
          <p:cNvPr id="16" name="Shape 267"/>
          <p:cNvSpPr/>
          <p:nvPr/>
        </p:nvSpPr>
        <p:spPr>
          <a:xfrm>
            <a:off x="485250" y="3575358"/>
            <a:ext cx="3433234" cy="957441"/>
          </a:xfrm>
          <a:prstGeom prst="roundRect">
            <a:avLst>
              <a:gd name="adj" fmla="val 19897"/>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b="1">
                <a:latin typeface="Helvetica"/>
                <a:ea typeface="Helvetica"/>
                <a:cs typeface="Helvetica"/>
                <a:sym typeface="Helvetica"/>
              </a:defRPr>
            </a:lvl1pPr>
          </a:lstStyle>
          <a:p>
            <a:r>
              <a:t>Linear Regression</a:t>
            </a:r>
          </a:p>
        </p:txBody>
      </p:sp>
      <p:sp>
        <p:nvSpPr>
          <p:cNvPr id="17" name="Shape 269"/>
          <p:cNvSpPr/>
          <p:nvPr/>
        </p:nvSpPr>
        <p:spPr>
          <a:xfrm>
            <a:off x="9143473" y="3592291"/>
            <a:ext cx="3433234" cy="957441"/>
          </a:xfrm>
          <a:prstGeom prst="roundRect">
            <a:avLst>
              <a:gd name="adj" fmla="val 19897"/>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b="1">
                <a:latin typeface="Helvetica"/>
                <a:ea typeface="Helvetica"/>
                <a:cs typeface="Helvetica"/>
                <a:sym typeface="Helvetica"/>
              </a:defRPr>
            </a:lvl1pPr>
          </a:lstStyle>
          <a:p>
            <a:r>
              <a:t>Random Forest</a:t>
            </a:r>
          </a:p>
        </p:txBody>
      </p:sp>
      <p:pic>
        <p:nvPicPr>
          <p:cNvPr id="18" name="pasted-image.tiff"/>
          <p:cNvPicPr>
            <a:picLocks noChangeAspect="1"/>
          </p:cNvPicPr>
          <p:nvPr/>
        </p:nvPicPr>
        <p:blipFill>
          <a:blip r:embed="rId6">
            <a:extLst/>
          </a:blip>
          <a:stretch>
            <a:fillRect/>
          </a:stretch>
        </p:blipFill>
        <p:spPr>
          <a:xfrm>
            <a:off x="8913815" y="5037656"/>
            <a:ext cx="3892550" cy="2026258"/>
          </a:xfrm>
          <a:prstGeom prst="rect">
            <a:avLst/>
          </a:prstGeom>
          <a:ln w="12700">
            <a:miter lim="400000"/>
          </a:ln>
        </p:spPr>
      </p:pic>
      <p:cxnSp>
        <p:nvCxnSpPr>
          <p:cNvPr id="19" name="Connector 271"/>
          <p:cNvCxnSpPr>
            <a:stCxn id="16" idx="0"/>
            <a:endCxn id="7" idx="2"/>
          </p:cNvCxnSpPr>
          <p:nvPr/>
        </p:nvCxnSpPr>
        <p:spPr>
          <a:xfrm flipV="1">
            <a:off x="2201867" y="3118917"/>
            <a:ext cx="2442536" cy="456441"/>
          </a:xfrm>
          <a:prstGeom prst="straightConnector1">
            <a:avLst/>
          </a:prstGeom>
          <a:ln w="25400">
            <a:solidFill>
              <a:srgbClr val="000000"/>
            </a:solidFill>
            <a:miter lim="400000"/>
          </a:ln>
        </p:spPr>
      </p:cxnSp>
      <p:cxnSp>
        <p:nvCxnSpPr>
          <p:cNvPr id="20" name="Connector 272"/>
          <p:cNvCxnSpPr>
            <a:stCxn id="7" idx="2"/>
            <a:endCxn id="17" idx="0"/>
          </p:cNvCxnSpPr>
          <p:nvPr/>
        </p:nvCxnSpPr>
        <p:spPr>
          <a:xfrm>
            <a:off x="4644404" y="3118917"/>
            <a:ext cx="6215687" cy="473374"/>
          </a:xfrm>
          <a:prstGeom prst="straightConnector1">
            <a:avLst/>
          </a:prstGeom>
          <a:ln w="25400">
            <a:solidFill>
              <a:srgbClr val="000000"/>
            </a:solidFill>
            <a:miter lim="400000"/>
          </a:ln>
        </p:spPr>
      </p:cxnSp>
      <p:cxnSp>
        <p:nvCxnSpPr>
          <p:cNvPr id="30" name="Straight Connector 29"/>
          <p:cNvCxnSpPr>
            <a:stCxn id="6" idx="1"/>
            <a:endCxn id="7" idx="3"/>
          </p:cNvCxnSpPr>
          <p:nvPr/>
        </p:nvCxnSpPr>
        <p:spPr>
          <a:xfrm flipH="1">
            <a:off x="5615252" y="1976853"/>
            <a:ext cx="605948" cy="582501"/>
          </a:xfrm>
          <a:prstGeom prst="line">
            <a:avLst/>
          </a:prstGeom>
        </p:spPr>
        <p:style>
          <a:lnRef idx="3">
            <a:schemeClr val="dk1"/>
          </a:lnRef>
          <a:fillRef idx="0">
            <a:schemeClr val="dk1"/>
          </a:fillRef>
          <a:effectRef idx="2">
            <a:schemeClr val="dk1"/>
          </a:effectRef>
          <a:fontRef idx="minor">
            <a:schemeClr val="tx1"/>
          </a:fontRef>
        </p:style>
      </p:cxnSp>
      <p:sp>
        <p:nvSpPr>
          <p:cNvPr id="33" name="Shape 264"/>
          <p:cNvSpPr/>
          <p:nvPr/>
        </p:nvSpPr>
        <p:spPr>
          <a:xfrm>
            <a:off x="2120054" y="3307557"/>
            <a:ext cx="102511" cy="256400"/>
          </a:xfrm>
          <a:prstGeom prst="rect">
            <a:avLst/>
          </a:prstGeom>
          <a:ln w="12700">
            <a:miter lim="400000"/>
          </a:ln>
          <a:extLst>
            <a:ext uri="{C572A759-6A51-4108-AA02-DFA0A04FC94B}">
              <ma14:wrappingTextBoxFlag xmlns:ma14="http://schemas.microsoft.com/office/mac/drawingml/2011/main" val="1"/>
            </a:ext>
          </a:extLst>
        </p:spPr>
        <p:txBody>
          <a:bodyPr wrap="none" lIns="50760" tIns="50760" rIns="50760" bIns="50760" anchor="ctr">
            <a:spAutoFit/>
          </a:bodyPr>
          <a:lstStyle>
            <a:lvl1pPr>
              <a:defRPr sz="1000"/>
            </a:lvl1pPr>
          </a:lstStyle>
          <a:p>
            <a:endParaRPr dirty="0"/>
          </a:p>
        </p:txBody>
      </p:sp>
      <p:cxnSp>
        <p:nvCxnSpPr>
          <p:cNvPr id="37" name="Connector 258"/>
          <p:cNvCxnSpPr>
            <a:stCxn id="12" idx="2"/>
          </p:cNvCxnSpPr>
          <p:nvPr/>
        </p:nvCxnSpPr>
        <p:spPr>
          <a:xfrm flipH="1">
            <a:off x="6436475" y="7728080"/>
            <a:ext cx="190281" cy="429966"/>
          </a:xfrm>
          <a:prstGeom prst="straightConnector1">
            <a:avLst/>
          </a:prstGeom>
          <a:ln w="25400">
            <a:solidFill>
              <a:srgbClr val="000000"/>
            </a:solidFill>
            <a:miter lim="400000"/>
          </a:ln>
        </p:spPr>
      </p:cxnSp>
      <p:cxnSp>
        <p:nvCxnSpPr>
          <p:cNvPr id="38" name="Connector 271"/>
          <p:cNvCxnSpPr/>
          <p:nvPr/>
        </p:nvCxnSpPr>
        <p:spPr>
          <a:xfrm>
            <a:off x="2120051" y="7525945"/>
            <a:ext cx="4316425" cy="632101"/>
          </a:xfrm>
          <a:prstGeom prst="straightConnector1">
            <a:avLst/>
          </a:prstGeom>
          <a:ln w="25400">
            <a:solidFill>
              <a:srgbClr val="000000"/>
            </a:solidFill>
            <a:miter lim="400000"/>
          </a:ln>
        </p:spPr>
      </p:cxnSp>
      <p:cxnSp>
        <p:nvCxnSpPr>
          <p:cNvPr id="39" name="Connector 272"/>
          <p:cNvCxnSpPr>
            <a:endCxn id="18" idx="2"/>
          </p:cNvCxnSpPr>
          <p:nvPr/>
        </p:nvCxnSpPr>
        <p:spPr>
          <a:xfrm flipV="1">
            <a:off x="6436476" y="7063913"/>
            <a:ext cx="4423615" cy="1094133"/>
          </a:xfrm>
          <a:prstGeom prst="straightConnector1">
            <a:avLst/>
          </a:prstGeom>
          <a:ln w="25400">
            <a:solidFill>
              <a:srgbClr val="000000"/>
            </a:solidFill>
            <a:miter lim="400000"/>
          </a:ln>
        </p:spPr>
      </p:cxnSp>
      <p:sp>
        <p:nvSpPr>
          <p:cNvPr id="72" name="Hexagon 71"/>
          <p:cNvSpPr/>
          <p:nvPr/>
        </p:nvSpPr>
        <p:spPr>
          <a:xfrm>
            <a:off x="4391441" y="8158047"/>
            <a:ext cx="4038579" cy="645754"/>
          </a:xfrm>
          <a:prstGeom prst="hexagon">
            <a:avLst/>
          </a:prstGeom>
        </p:spPr>
        <p:style>
          <a:lnRef idx="1">
            <a:schemeClr val="accent3"/>
          </a:lnRef>
          <a:fillRef idx="3">
            <a:schemeClr val="accent3"/>
          </a:fillRef>
          <a:effectRef idx="2">
            <a:schemeClr val="accent3"/>
          </a:effectRef>
          <a:fontRef idx="minor">
            <a:schemeClr val="lt1"/>
          </a:fontRef>
        </p:style>
        <p:txBody>
          <a:bodyPr lIns="91435" tIns="45718" rIns="91435" bIns="45718" spcCol="0" rtlCol="0" anchor="ctr"/>
          <a:lstStyle/>
          <a:p>
            <a:pPr algn="ctr"/>
            <a:r>
              <a:rPr lang="en-US" b="1" i="1" dirty="0" smtClean="0">
                <a:solidFill>
                  <a:schemeClr val="tx1"/>
                </a:solidFill>
              </a:rPr>
              <a:t>Mean (</a:t>
            </a:r>
            <a:r>
              <a:rPr lang="en-US" b="1" i="1" dirty="0" err="1" smtClean="0">
                <a:solidFill>
                  <a:schemeClr val="tx1"/>
                </a:solidFill>
              </a:rPr>
              <a:t>AVA,Dx</a:t>
            </a:r>
            <a:r>
              <a:rPr lang="en-US" b="1" i="1" dirty="0">
                <a:solidFill>
                  <a:schemeClr val="tx1"/>
                </a:solidFill>
              </a:rPr>
              <a:t>)</a:t>
            </a:r>
          </a:p>
        </p:txBody>
      </p:sp>
      <p:sp>
        <p:nvSpPr>
          <p:cNvPr id="77" name="Rectangle 76"/>
          <p:cNvSpPr/>
          <p:nvPr/>
        </p:nvSpPr>
        <p:spPr>
          <a:xfrm>
            <a:off x="11224873" y="9061674"/>
            <a:ext cx="1023802" cy="6858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 Box 6"/>
          <p:cNvSpPr txBox="1">
            <a:spLocks noChangeArrowheads="1"/>
          </p:cNvSpPr>
          <p:nvPr/>
        </p:nvSpPr>
        <p:spPr bwMode="auto">
          <a:xfrm>
            <a:off x="173975" y="9376081"/>
            <a:ext cx="193674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a:t>Created for CAGI 4</a:t>
            </a:r>
          </a:p>
        </p:txBody>
      </p:sp>
      <p:sp>
        <p:nvSpPr>
          <p:cNvPr id="24" name="Text Box 8"/>
          <p:cNvSpPr txBox="1">
            <a:spLocks noChangeArrowheads="1"/>
          </p:cNvSpPr>
          <p:nvPr/>
        </p:nvSpPr>
        <p:spPr bwMode="auto">
          <a:xfrm>
            <a:off x="10741185" y="9331355"/>
            <a:ext cx="143936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800" dirty="0" smtClean="0"/>
              <a:t>Yanran Wang</a:t>
            </a:r>
            <a:endParaRPr lang="en-US" altLang="en-US" sz="1800" dirty="0"/>
          </a:p>
        </p:txBody>
      </p:sp>
      <p:sp>
        <p:nvSpPr>
          <p:cNvPr id="25" name="Text Box 9"/>
          <p:cNvSpPr txBox="1">
            <a:spLocks noChangeArrowheads="1"/>
          </p:cNvSpPr>
          <p:nvPr/>
        </p:nvSpPr>
        <p:spPr bwMode="auto">
          <a:xfrm>
            <a:off x="4915414" y="9376081"/>
            <a:ext cx="2642558"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err="1"/>
              <a:t>genomeinterpretation.org</a:t>
            </a:r>
            <a:endParaRPr lang="en-US" altLang="en-US" sz="1800" dirty="0"/>
          </a:p>
        </p:txBody>
      </p:sp>
    </p:spTree>
    <p:extLst>
      <p:ext uri="{BB962C8B-B14F-4D97-AF65-F5344CB8AC3E}">
        <p14:creationId xmlns:p14="http://schemas.microsoft.com/office/powerpoint/2010/main" val="19141929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dirty="0"/>
          </a:p>
        </p:txBody>
      </p:sp>
      <p:sp>
        <p:nvSpPr>
          <p:cNvPr id="3" name="Title 2"/>
          <p:cNvSpPr>
            <a:spLocks noGrp="1"/>
          </p:cNvSpPr>
          <p:nvPr>
            <p:ph type="title"/>
          </p:nvPr>
        </p:nvSpPr>
        <p:spPr/>
        <p:txBody>
          <a:bodyPr/>
          <a:lstStyle/>
          <a:p>
            <a:r>
              <a:rPr lang="en-US" dirty="0" smtClean="0"/>
              <a:t>Example Predictions</a:t>
            </a:r>
            <a:endParaRPr lang="en-US" dirty="0"/>
          </a:p>
        </p:txBody>
      </p:sp>
      <p:graphicFrame>
        <p:nvGraphicFramePr>
          <p:cNvPr id="5" name="Table 281"/>
          <p:cNvGraphicFramePr/>
          <p:nvPr>
            <p:extLst>
              <p:ext uri="{D42A27DB-BD31-4B8C-83A1-F6EECF244321}">
                <p14:modId xmlns:p14="http://schemas.microsoft.com/office/powerpoint/2010/main" val="1541500559"/>
              </p:ext>
            </p:extLst>
          </p:nvPr>
        </p:nvGraphicFramePr>
        <p:xfrm>
          <a:off x="1270002" y="1811964"/>
          <a:ext cx="10464804" cy="6616700"/>
        </p:xfrm>
        <a:graphic>
          <a:graphicData uri="http://schemas.openxmlformats.org/drawingml/2006/table">
            <a:tbl>
              <a:tblPr firstCol="1">
                <a:tableStyleId>{2708684C-4D16-4618-839F-0558EEFCDFE6}</a:tableStyleId>
              </a:tblPr>
              <a:tblGrid>
                <a:gridCol w="1744134"/>
                <a:gridCol w="1744134"/>
                <a:gridCol w="1744134"/>
                <a:gridCol w="1744134"/>
                <a:gridCol w="1744134"/>
                <a:gridCol w="1744134"/>
              </a:tblGrid>
              <a:tr h="501650">
                <a:tc>
                  <a:txBody>
                    <a:bodyPr/>
                    <a:lstStyle/>
                    <a:p>
                      <a:pPr defTabSz="914400">
                        <a:tabLst>
                          <a:tab pos="1181100" algn="l"/>
                        </a:tabLst>
                        <a:defRPr sz="2000">
                          <a:sym typeface="Helvetica"/>
                        </a:defRPr>
                      </a:pPr>
                      <a:endParaRPr sz="2000" dirty="0"/>
                    </a:p>
                  </a:txBody>
                  <a:tcPr marL="50800" marR="50800" marT="50800" marB="50800" anchor="ctr" horzOverflow="overflow">
                    <a:lnR w="12700">
                      <a:solidFill>
                        <a:srgbClr val="000000"/>
                      </a:solidFill>
                      <a:custDash>
                        <a:ds d="200000" sp="200000"/>
                      </a:custDash>
                      <a:miter lim="400000"/>
                    </a:lnR>
                    <a:lnT w="12700">
                      <a:miter lim="400000"/>
                    </a:lnT>
                  </a:tcPr>
                </a:tc>
                <a:tc>
                  <a:txBody>
                    <a:bodyPr/>
                    <a:lstStyle/>
                    <a:p>
                      <a:pPr defTabSz="914400">
                        <a:tabLst>
                          <a:tab pos="1181100" algn="l"/>
                        </a:tabLst>
                        <a:defRPr sz="2000" b="1">
                          <a:latin typeface="Helvetica"/>
                          <a:ea typeface="Helvetica"/>
                          <a:cs typeface="Helvetica"/>
                          <a:sym typeface="Helvetica"/>
                        </a:defRPr>
                      </a:pPr>
                      <a:endParaRPr sz="2000"/>
                    </a:p>
                  </a:txBody>
                  <a:tcPr marL="50800" marR="50800" marT="50800" marB="50800" anchor="ctr" horzOverflow="overflow">
                    <a:lnL w="12700">
                      <a:solidFill>
                        <a:srgbClr val="000000"/>
                      </a:solidFill>
                      <a:custDash>
                        <a:ds d="200000" sp="200000"/>
                      </a:custDash>
                      <a:miter lim="400000"/>
                    </a:lnL>
                    <a:lnT w="12700">
                      <a:miter lim="400000"/>
                    </a:lnT>
                  </a:tcPr>
                </a:tc>
                <a:tc>
                  <a:txBody>
                    <a:bodyPr/>
                    <a:lstStyle/>
                    <a:p>
                      <a:pPr defTabSz="914400">
                        <a:tabLst>
                          <a:tab pos="1181100" algn="l"/>
                        </a:tabLst>
                        <a:defRPr sz="2600" b="1">
                          <a:latin typeface="Helvetica"/>
                          <a:ea typeface="Helvetica"/>
                          <a:cs typeface="Helvetica"/>
                          <a:sym typeface="Helvetica"/>
                        </a:defRPr>
                      </a:pPr>
                      <a:endParaRPr sz="2600"/>
                    </a:p>
                  </a:txBody>
                  <a:tcPr marL="50800" marR="50800" marT="50800" marB="50800" anchor="ctr" horzOverflow="overflow">
                    <a:lnT w="12700">
                      <a:miter lim="400000"/>
                    </a:lnT>
                  </a:tcPr>
                </a:tc>
                <a:tc>
                  <a:txBody>
                    <a:bodyPr/>
                    <a:lstStyle/>
                    <a:p>
                      <a:pPr defTabSz="914400">
                        <a:tabLst>
                          <a:tab pos="1181100" algn="l"/>
                        </a:tabLst>
                        <a:defRPr sz="2600" b="1">
                          <a:latin typeface="Helvetica"/>
                          <a:ea typeface="Helvetica"/>
                          <a:cs typeface="Helvetica"/>
                          <a:sym typeface="Helvetica"/>
                        </a:defRPr>
                      </a:pPr>
                      <a:endParaRPr sz="2600"/>
                    </a:p>
                  </a:txBody>
                  <a:tcPr marL="50800" marR="50800" marT="50800" marB="50800" anchor="ctr" horzOverflow="overflow">
                    <a:lnT w="12700">
                      <a:miter lim="400000"/>
                    </a:lnT>
                  </a:tcPr>
                </a:tc>
                <a:tc gridSpan="2">
                  <a:txBody>
                    <a:bodyPr/>
                    <a:lstStyle/>
                    <a:p>
                      <a:pPr defTabSz="914400">
                        <a:tabLst>
                          <a:tab pos="1181100" algn="l"/>
                        </a:tabLst>
                      </a:pPr>
                      <a:r>
                        <a:rPr lang="en-US" sz="2600" b="1" dirty="0" smtClean="0">
                          <a:latin typeface="Helvetica"/>
                          <a:ea typeface="Helvetica"/>
                          <a:cs typeface="Helvetica"/>
                          <a:sym typeface="Helvetica"/>
                        </a:rPr>
                        <a:t>Prediction</a:t>
                      </a:r>
                      <a:endParaRPr sz="2600" b="1" dirty="0">
                        <a:latin typeface="Helvetica"/>
                        <a:ea typeface="Helvetica"/>
                        <a:cs typeface="Helvetica"/>
                        <a:sym typeface="Helvetica"/>
                      </a:endParaRPr>
                    </a:p>
                  </a:txBody>
                  <a:tcPr marL="50800" marR="50800" marT="50800" marB="50800" anchor="ctr" horzOverflow="overflow">
                    <a:lnR w="12700">
                      <a:miter lim="400000"/>
                    </a:lnR>
                    <a:lnT w="12700">
                      <a:miter lim="400000"/>
                    </a:lnT>
                    <a:solidFill>
                      <a:schemeClr val="accent1">
                        <a:satOff val="-3355"/>
                        <a:lumOff val="26614"/>
                        <a:alpha val="23814"/>
                      </a:schemeClr>
                    </a:solidFill>
                  </a:tcPr>
                </a:tc>
                <a:tc hMerge="1">
                  <a:txBody>
                    <a:bodyPr/>
                    <a:lstStyle/>
                    <a:p>
                      <a:endParaRPr lang="en-US"/>
                    </a:p>
                  </a:txBody>
                  <a:tcPr/>
                </a:tc>
              </a:tr>
              <a:tr h="723900">
                <a:tc>
                  <a:txBody>
                    <a:bodyPr/>
                    <a:lstStyle/>
                    <a:p>
                      <a:pPr defTabSz="914400">
                        <a:tabLst>
                          <a:tab pos="1181100" algn="l"/>
                        </a:tabLst>
                        <a:defRPr sz="2000">
                          <a:sym typeface="Helvetica"/>
                        </a:defRPr>
                      </a:pPr>
                      <a:endParaRPr sz="2000"/>
                    </a:p>
                  </a:txBody>
                  <a:tcPr marL="50800" marR="50800" marT="50800" marB="50800" anchor="ctr" horzOverflow="overflow">
                    <a:lnR w="12700">
                      <a:solidFill>
                        <a:srgbClr val="000000"/>
                      </a:solidFill>
                      <a:custDash>
                        <a:ds d="200000" sp="200000"/>
                      </a:custDash>
                      <a:miter lim="400000"/>
                    </a:lnR>
                    <a:lnB w="12700">
                      <a:solidFill>
                        <a:srgbClr val="000000"/>
                      </a:solidFill>
                      <a:miter lim="400000"/>
                    </a:lnB>
                  </a:tcPr>
                </a:tc>
                <a:tc>
                  <a:txBody>
                    <a:bodyPr/>
                    <a:lstStyle/>
                    <a:p>
                      <a:pPr defTabSz="914400">
                        <a:tabLst>
                          <a:tab pos="1181100" algn="l"/>
                        </a:tabLst>
                      </a:pPr>
                      <a:r>
                        <a:rPr sz="2000" b="1">
                          <a:latin typeface="Helvetica"/>
                          <a:ea typeface="Helvetica"/>
                          <a:cs typeface="Helvetica"/>
                          <a:sym typeface="Helvetica"/>
                        </a:rPr>
                        <a:t>Linear Regression</a:t>
                      </a:r>
                    </a:p>
                  </a:txBody>
                  <a:tcPr marL="50800" marR="50800" marT="50800" marB="50800" anchor="ctr" horzOverflow="overflow">
                    <a:lnL w="12700">
                      <a:solidFill>
                        <a:srgbClr val="000000"/>
                      </a:solidFill>
                      <a:custDash>
                        <a:ds d="200000" sp="200000"/>
                      </a:custDash>
                      <a:miter lim="400000"/>
                    </a:lnL>
                    <a:lnB w="12700">
                      <a:solidFill>
                        <a:srgbClr val="000000"/>
                      </a:solidFill>
                      <a:miter lim="400000"/>
                    </a:lnB>
                  </a:tcPr>
                </a:tc>
                <a:tc>
                  <a:txBody>
                    <a:bodyPr/>
                    <a:lstStyle/>
                    <a:p>
                      <a:pPr defTabSz="914400">
                        <a:tabLst>
                          <a:tab pos="1181100" algn="l"/>
                        </a:tabLst>
                      </a:pPr>
                      <a:r>
                        <a:rPr sz="2000" b="1">
                          <a:latin typeface="Helvetica"/>
                          <a:ea typeface="Helvetica"/>
                          <a:cs typeface="Helvetica"/>
                          <a:sym typeface="Helvetica"/>
                        </a:rPr>
                        <a:t>SVM Regression</a:t>
                      </a:r>
                    </a:p>
                  </a:txBody>
                  <a:tcPr marL="50800" marR="50800" marT="50800" marB="50800" anchor="ctr" horzOverflow="overflow">
                    <a:lnB w="12700">
                      <a:solidFill>
                        <a:srgbClr val="000000"/>
                      </a:solidFill>
                      <a:miter lim="400000"/>
                    </a:lnB>
                  </a:tcPr>
                </a:tc>
                <a:tc>
                  <a:txBody>
                    <a:bodyPr/>
                    <a:lstStyle/>
                    <a:p>
                      <a:pPr defTabSz="914400">
                        <a:tabLst>
                          <a:tab pos="1181100" algn="l"/>
                        </a:tabLst>
                      </a:pPr>
                      <a:r>
                        <a:rPr sz="2000" b="1">
                          <a:latin typeface="Helvetica"/>
                          <a:ea typeface="Helvetica"/>
                          <a:cs typeface="Helvetica"/>
                          <a:sym typeface="Helvetica"/>
                        </a:rPr>
                        <a:t>Random Forest</a:t>
                      </a:r>
                    </a:p>
                  </a:txBody>
                  <a:tcPr marL="50800" marR="50800" marT="50800" marB="50800" anchor="ctr" horzOverflow="overflow">
                    <a:lnB w="12700">
                      <a:solidFill>
                        <a:srgbClr val="000000"/>
                      </a:solidFill>
                      <a:miter lim="400000"/>
                    </a:lnB>
                  </a:tcPr>
                </a:tc>
                <a:tc>
                  <a:txBody>
                    <a:bodyPr/>
                    <a:lstStyle/>
                    <a:p>
                      <a:pPr defTabSz="914400">
                        <a:tabLst>
                          <a:tab pos="1181100" algn="l"/>
                        </a:tabLst>
                      </a:pPr>
                      <a:r>
                        <a:rPr sz="2000" b="1">
                          <a:latin typeface="Helvetica"/>
                          <a:ea typeface="Helvetica"/>
                          <a:cs typeface="Helvetica"/>
                          <a:sym typeface="Helvetica"/>
                        </a:rPr>
                        <a:t>mean</a:t>
                      </a:r>
                    </a:p>
                  </a:txBody>
                  <a:tcPr marL="50800" marR="50800" marT="50800" marB="50800" anchor="ctr" horzOverflow="overflow">
                    <a:lnB w="12700">
                      <a:solidFill>
                        <a:srgbClr val="000000"/>
                      </a:solidFill>
                      <a:miter lim="400000"/>
                    </a:lnB>
                    <a:solidFill>
                      <a:schemeClr val="accent1">
                        <a:satOff val="-3355"/>
                        <a:lumOff val="26614"/>
                        <a:alpha val="23814"/>
                      </a:schemeClr>
                    </a:solidFill>
                  </a:tcPr>
                </a:tc>
                <a:tc>
                  <a:txBody>
                    <a:bodyPr/>
                    <a:lstStyle/>
                    <a:p>
                      <a:pPr defTabSz="914400">
                        <a:tabLst>
                          <a:tab pos="1181100" algn="l"/>
                        </a:tabLst>
                      </a:pPr>
                      <a:r>
                        <a:rPr sz="2000" b="1">
                          <a:latin typeface="Helvetica"/>
                          <a:ea typeface="Helvetica"/>
                          <a:cs typeface="Helvetica"/>
                          <a:sym typeface="Helvetica"/>
                        </a:rPr>
                        <a:t>SD</a:t>
                      </a:r>
                    </a:p>
                  </a:txBody>
                  <a:tcPr marL="50800" marR="50800" marT="50800" marB="50800" anchor="ctr" horzOverflow="overflow">
                    <a:lnR w="12700">
                      <a:miter lim="400000"/>
                    </a:lnR>
                    <a:lnB w="12700">
                      <a:solidFill>
                        <a:srgbClr val="000000"/>
                      </a:solidFill>
                      <a:miter lim="400000"/>
                    </a:lnB>
                    <a:solidFill>
                      <a:schemeClr val="accent1">
                        <a:satOff val="-3355"/>
                        <a:lumOff val="26614"/>
                        <a:alpha val="23814"/>
                      </a:schemeClr>
                    </a:solidFill>
                  </a:tcPr>
                </a:tc>
              </a:tr>
              <a:tr h="497840">
                <a:tc>
                  <a:txBody>
                    <a:bodyPr/>
                    <a:lstStyle/>
                    <a:p>
                      <a:pPr defTabSz="914400">
                        <a:tabLst>
                          <a:tab pos="1181100" algn="l"/>
                        </a:tabLst>
                        <a:defRPr b="0"/>
                      </a:pPr>
                      <a:r>
                        <a:rPr sz="2000" b="1">
                          <a:sym typeface="Helvetica"/>
                        </a:rPr>
                        <a:t>S501</a:t>
                      </a:r>
                    </a:p>
                  </a:txBody>
                  <a:tcPr marL="50800" marR="50800" marT="50800" marB="50800" anchor="ctr" horzOverflow="overflow">
                    <a:lnT w="12700">
                      <a:solidFill>
                        <a:srgbClr val="000000"/>
                      </a:solidFill>
                      <a:miter lim="400000"/>
                    </a:lnT>
                  </a:tcPr>
                </a:tc>
                <a:tc>
                  <a:txBody>
                    <a:bodyPr/>
                    <a:lstStyle/>
                    <a:p>
                      <a:pPr algn="r" defTabSz="914400"/>
                      <a:r>
                        <a:rPr sz="2600">
                          <a:latin typeface="Helvetica"/>
                          <a:ea typeface="Helvetica"/>
                          <a:cs typeface="Helvetica"/>
                          <a:sym typeface="Helvetica"/>
                        </a:rPr>
                        <a:t>0.413</a:t>
                      </a:r>
                    </a:p>
                  </a:txBody>
                  <a:tcPr marL="63499" marR="63499" marT="0" marB="0" anchor="ctr" horzOverflow="overflow">
                    <a:lnT w="12700">
                      <a:solidFill>
                        <a:srgbClr val="000000"/>
                      </a:solidFill>
                      <a:miter lim="400000"/>
                    </a:lnT>
                    <a:solidFill>
                      <a:srgbClr val="FFFFFF"/>
                    </a:solidFill>
                  </a:tcPr>
                </a:tc>
                <a:tc>
                  <a:txBody>
                    <a:bodyPr/>
                    <a:lstStyle/>
                    <a:p>
                      <a:pPr algn="r" defTabSz="914400"/>
                      <a:r>
                        <a:rPr sz="2600">
                          <a:latin typeface="Helvetica"/>
                          <a:ea typeface="Helvetica"/>
                          <a:cs typeface="Helvetica"/>
                          <a:sym typeface="Helvetica"/>
                        </a:rPr>
                        <a:t>0.348</a:t>
                      </a:r>
                    </a:p>
                  </a:txBody>
                  <a:tcPr marL="63499" marR="63499" marT="0" marB="0" anchor="ctr" horzOverflow="overflow">
                    <a:lnT w="12700">
                      <a:solidFill>
                        <a:srgbClr val="000000"/>
                      </a:solidFill>
                      <a:miter lim="400000"/>
                    </a:lnT>
                    <a:solidFill>
                      <a:srgbClr val="FFFFFF"/>
                    </a:solidFill>
                  </a:tcPr>
                </a:tc>
                <a:tc>
                  <a:txBody>
                    <a:bodyPr/>
                    <a:lstStyle/>
                    <a:p>
                      <a:pPr algn="r" defTabSz="914400"/>
                      <a:r>
                        <a:rPr sz="2600">
                          <a:latin typeface="Helvetica"/>
                          <a:ea typeface="Helvetica"/>
                          <a:cs typeface="Helvetica"/>
                          <a:sym typeface="Helvetica"/>
                        </a:rPr>
                        <a:t>0.38</a:t>
                      </a:r>
                    </a:p>
                  </a:txBody>
                  <a:tcPr marL="63499" marR="63499" marT="0" marB="0" anchor="ctr" horzOverflow="overflow">
                    <a:lnT w="12700">
                      <a:solidFill>
                        <a:srgbClr val="000000"/>
                      </a:solidFill>
                      <a:miter lim="400000"/>
                    </a:lnT>
                    <a:solidFill>
                      <a:srgbClr val="FFFFFF"/>
                    </a:solidFill>
                  </a:tcPr>
                </a:tc>
                <a:tc>
                  <a:txBody>
                    <a:bodyPr/>
                    <a:lstStyle/>
                    <a:p>
                      <a:pPr defTabSz="914400"/>
                      <a:r>
                        <a:rPr sz="2600">
                          <a:latin typeface="Helvetica"/>
                          <a:ea typeface="Helvetica"/>
                          <a:cs typeface="Helvetica"/>
                          <a:sym typeface="Helvetica"/>
                        </a:rPr>
                        <a:t>0.38</a:t>
                      </a:r>
                    </a:p>
                  </a:txBody>
                  <a:tcPr marL="63499" marR="63499" marT="0" marB="0" anchor="ctr" horzOverflow="overflow">
                    <a:lnT w="12700">
                      <a:solidFill>
                        <a:srgbClr val="000000"/>
                      </a:solidFill>
                      <a:miter lim="400000"/>
                    </a:lnT>
                    <a:solidFill>
                      <a:schemeClr val="accent1">
                        <a:satOff val="-3355"/>
                        <a:lumOff val="26614"/>
                        <a:alpha val="23814"/>
                      </a:schemeClr>
                    </a:solidFill>
                  </a:tcPr>
                </a:tc>
                <a:tc>
                  <a:txBody>
                    <a:bodyPr/>
                    <a:lstStyle/>
                    <a:p>
                      <a:pPr defTabSz="914400"/>
                      <a:r>
                        <a:rPr sz="2600">
                          <a:latin typeface="Helvetica"/>
                          <a:ea typeface="Helvetica"/>
                          <a:cs typeface="Helvetica"/>
                          <a:sym typeface="Helvetica"/>
                        </a:rPr>
                        <a:t>0.03</a:t>
                      </a:r>
                    </a:p>
                  </a:txBody>
                  <a:tcPr marL="50800" marR="50800" marT="50800" marB="50800" anchor="ctr" horzOverflow="overflow">
                    <a:lnR w="12700">
                      <a:miter lim="400000"/>
                    </a:lnR>
                    <a:lnT w="12700">
                      <a:solidFill>
                        <a:srgbClr val="000000"/>
                      </a:solidFill>
                      <a:miter lim="400000"/>
                    </a:lnT>
                    <a:solidFill>
                      <a:schemeClr val="accent1">
                        <a:satOff val="-3355"/>
                        <a:lumOff val="26614"/>
                        <a:alpha val="23814"/>
                      </a:schemeClr>
                    </a:solidFill>
                  </a:tcPr>
                </a:tc>
              </a:tr>
              <a:tr h="497840">
                <a:tc>
                  <a:txBody>
                    <a:bodyPr/>
                    <a:lstStyle/>
                    <a:p>
                      <a:pPr defTabSz="914400">
                        <a:tabLst>
                          <a:tab pos="1181100" algn="l"/>
                        </a:tabLst>
                        <a:defRPr b="0"/>
                      </a:pPr>
                      <a:r>
                        <a:rPr sz="2000" b="1">
                          <a:sym typeface="Helvetica"/>
                        </a:rPr>
                        <a:t>S502</a:t>
                      </a:r>
                    </a:p>
                  </a:txBody>
                  <a:tcPr marL="50800" marR="50800" marT="50800" marB="50800" anchor="ctr" horzOverflow="overflow"/>
                </a:tc>
                <a:tc>
                  <a:txBody>
                    <a:bodyPr/>
                    <a:lstStyle/>
                    <a:p>
                      <a:pPr algn="r" defTabSz="914400"/>
                      <a:r>
                        <a:rPr sz="2600">
                          <a:latin typeface="Helvetica"/>
                          <a:ea typeface="Helvetica"/>
                          <a:cs typeface="Helvetica"/>
                          <a:sym typeface="Helvetica"/>
                        </a:rPr>
                        <a:t>0.77</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0.792</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0.62</a:t>
                      </a:r>
                    </a:p>
                  </a:txBody>
                  <a:tcPr marL="63499" marR="63499" marT="0" marB="0" anchor="ctr" horzOverflow="overflow">
                    <a:solidFill>
                      <a:srgbClr val="FFFFFF"/>
                    </a:solidFill>
                  </a:tcPr>
                </a:tc>
                <a:tc>
                  <a:txBody>
                    <a:bodyPr/>
                    <a:lstStyle/>
                    <a:p>
                      <a:pPr defTabSz="914400"/>
                      <a:r>
                        <a:rPr sz="2600">
                          <a:latin typeface="Helvetica"/>
                          <a:ea typeface="Helvetica"/>
                          <a:cs typeface="Helvetica"/>
                          <a:sym typeface="Helvetica"/>
                        </a:rPr>
                        <a:t>0.73</a:t>
                      </a:r>
                    </a:p>
                  </a:txBody>
                  <a:tcPr marL="63499" marR="63499" marT="0" marB="0" anchor="ctr" horzOverflow="overflow">
                    <a:solidFill>
                      <a:schemeClr val="accent1">
                        <a:satOff val="-3355"/>
                        <a:lumOff val="26614"/>
                        <a:alpha val="23814"/>
                      </a:schemeClr>
                    </a:solidFill>
                  </a:tcPr>
                </a:tc>
                <a:tc>
                  <a:txBody>
                    <a:bodyPr/>
                    <a:lstStyle/>
                    <a:p>
                      <a:pPr defTabSz="914400"/>
                      <a:r>
                        <a:rPr sz="2600">
                          <a:latin typeface="Helvetica"/>
                          <a:ea typeface="Helvetica"/>
                          <a:cs typeface="Helvetica"/>
                          <a:sym typeface="Helvetica"/>
                        </a:rPr>
                        <a:t>0.09</a:t>
                      </a:r>
                    </a:p>
                  </a:txBody>
                  <a:tcPr marL="50800" marR="50800" marT="50800" marB="50800" anchor="ctr" horzOverflow="overflow">
                    <a:lnR w="12700">
                      <a:miter lim="400000"/>
                    </a:lnR>
                    <a:solidFill>
                      <a:schemeClr val="accent1">
                        <a:satOff val="-3355"/>
                        <a:lumOff val="26614"/>
                        <a:alpha val="23814"/>
                      </a:schemeClr>
                    </a:solidFill>
                  </a:tcPr>
                </a:tc>
              </a:tr>
              <a:tr h="497840">
                <a:tc>
                  <a:txBody>
                    <a:bodyPr/>
                    <a:lstStyle/>
                    <a:p>
                      <a:pPr defTabSz="914400">
                        <a:tabLst>
                          <a:tab pos="1181100" algn="l"/>
                        </a:tabLst>
                        <a:defRPr b="0"/>
                      </a:pPr>
                      <a:r>
                        <a:rPr sz="2000" b="1">
                          <a:sym typeface="Helvetica"/>
                        </a:rPr>
                        <a:t>S503</a:t>
                      </a:r>
                    </a:p>
                  </a:txBody>
                  <a:tcPr marL="50800" marR="50800" marT="50800" marB="50800" anchor="ctr" horzOverflow="overflow"/>
                </a:tc>
                <a:tc>
                  <a:txBody>
                    <a:bodyPr/>
                    <a:lstStyle/>
                    <a:p>
                      <a:pPr algn="r" defTabSz="914400"/>
                      <a:r>
                        <a:rPr sz="2600">
                          <a:latin typeface="Helvetica"/>
                          <a:ea typeface="Helvetica"/>
                          <a:cs typeface="Helvetica"/>
                          <a:sym typeface="Helvetica"/>
                        </a:rPr>
                        <a:t>0.551</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0.657</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0.42</a:t>
                      </a:r>
                    </a:p>
                  </a:txBody>
                  <a:tcPr marL="63499" marR="63499" marT="0" marB="0" anchor="ctr" horzOverflow="overflow">
                    <a:solidFill>
                      <a:srgbClr val="FFFFFF"/>
                    </a:solidFill>
                  </a:tcPr>
                </a:tc>
                <a:tc>
                  <a:txBody>
                    <a:bodyPr/>
                    <a:lstStyle/>
                    <a:p>
                      <a:pPr defTabSz="914400"/>
                      <a:r>
                        <a:rPr sz="2600">
                          <a:latin typeface="Helvetica"/>
                          <a:ea typeface="Helvetica"/>
                          <a:cs typeface="Helvetica"/>
                          <a:sym typeface="Helvetica"/>
                        </a:rPr>
                        <a:t>0.54</a:t>
                      </a:r>
                    </a:p>
                  </a:txBody>
                  <a:tcPr marL="63499" marR="63499" marT="0" marB="0" anchor="ctr" horzOverflow="overflow">
                    <a:solidFill>
                      <a:schemeClr val="accent1">
                        <a:satOff val="-3355"/>
                        <a:lumOff val="26614"/>
                        <a:alpha val="23814"/>
                      </a:schemeClr>
                    </a:solidFill>
                  </a:tcPr>
                </a:tc>
                <a:tc>
                  <a:txBody>
                    <a:bodyPr/>
                    <a:lstStyle/>
                    <a:p>
                      <a:pPr defTabSz="914400"/>
                      <a:r>
                        <a:rPr sz="2600">
                          <a:latin typeface="Helvetica"/>
                          <a:ea typeface="Helvetica"/>
                          <a:cs typeface="Helvetica"/>
                          <a:sym typeface="Helvetica"/>
                        </a:rPr>
                        <a:t>0.12</a:t>
                      </a:r>
                    </a:p>
                  </a:txBody>
                  <a:tcPr marL="50800" marR="50800" marT="50800" marB="50800" anchor="ctr" horzOverflow="overflow">
                    <a:lnR w="12700">
                      <a:miter lim="400000"/>
                    </a:lnR>
                    <a:solidFill>
                      <a:schemeClr val="accent1">
                        <a:satOff val="-3355"/>
                        <a:lumOff val="26614"/>
                        <a:alpha val="23814"/>
                      </a:schemeClr>
                    </a:solidFill>
                  </a:tcPr>
                </a:tc>
              </a:tr>
              <a:tr h="497840">
                <a:tc>
                  <a:txBody>
                    <a:bodyPr/>
                    <a:lstStyle/>
                    <a:p>
                      <a:pPr defTabSz="914400">
                        <a:tabLst>
                          <a:tab pos="1181100" algn="l"/>
                        </a:tabLst>
                        <a:defRPr b="0"/>
                      </a:pPr>
                      <a:r>
                        <a:rPr sz="2000" b="1">
                          <a:sym typeface="Helvetica"/>
                        </a:rPr>
                        <a:t>S504</a:t>
                      </a:r>
                    </a:p>
                  </a:txBody>
                  <a:tcPr marL="50800" marR="50800" marT="50800" marB="50800" anchor="ctr" horzOverflow="overflow"/>
                </a:tc>
                <a:tc>
                  <a:txBody>
                    <a:bodyPr/>
                    <a:lstStyle/>
                    <a:p>
                      <a:pPr algn="r" defTabSz="914400"/>
                      <a:r>
                        <a:rPr sz="2600">
                          <a:latin typeface="Helvetica"/>
                          <a:ea typeface="Helvetica"/>
                          <a:cs typeface="Helvetica"/>
                          <a:sym typeface="Helvetica"/>
                        </a:rPr>
                        <a:t>0.365</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0.344</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0.42</a:t>
                      </a:r>
                    </a:p>
                  </a:txBody>
                  <a:tcPr marL="63499" marR="63499" marT="0" marB="0" anchor="ctr" horzOverflow="overflow">
                    <a:solidFill>
                      <a:srgbClr val="FFFFFF"/>
                    </a:solidFill>
                  </a:tcPr>
                </a:tc>
                <a:tc>
                  <a:txBody>
                    <a:bodyPr/>
                    <a:lstStyle/>
                    <a:p>
                      <a:pPr defTabSz="914400"/>
                      <a:r>
                        <a:rPr sz="2600">
                          <a:latin typeface="Helvetica"/>
                          <a:ea typeface="Helvetica"/>
                          <a:cs typeface="Helvetica"/>
                          <a:sym typeface="Helvetica"/>
                        </a:rPr>
                        <a:t>0.38</a:t>
                      </a:r>
                    </a:p>
                  </a:txBody>
                  <a:tcPr marL="63499" marR="63499" marT="0" marB="0" anchor="ctr" horzOverflow="overflow">
                    <a:solidFill>
                      <a:schemeClr val="accent1">
                        <a:satOff val="-3355"/>
                        <a:lumOff val="26614"/>
                        <a:alpha val="23814"/>
                      </a:schemeClr>
                    </a:solidFill>
                  </a:tcPr>
                </a:tc>
                <a:tc>
                  <a:txBody>
                    <a:bodyPr/>
                    <a:lstStyle/>
                    <a:p>
                      <a:pPr defTabSz="914400"/>
                      <a:r>
                        <a:rPr sz="2600">
                          <a:latin typeface="Helvetica"/>
                          <a:ea typeface="Helvetica"/>
                          <a:cs typeface="Helvetica"/>
                          <a:sym typeface="Helvetica"/>
                        </a:rPr>
                        <a:t>0.04</a:t>
                      </a:r>
                    </a:p>
                  </a:txBody>
                  <a:tcPr marL="50800" marR="50800" marT="50800" marB="50800" anchor="ctr" horzOverflow="overflow">
                    <a:lnR w="12700">
                      <a:miter lim="400000"/>
                    </a:lnR>
                    <a:solidFill>
                      <a:schemeClr val="accent1">
                        <a:satOff val="-3355"/>
                        <a:lumOff val="26614"/>
                        <a:alpha val="23814"/>
                      </a:schemeClr>
                    </a:solidFill>
                  </a:tcPr>
                </a:tc>
              </a:tr>
              <a:tr h="497840">
                <a:tc>
                  <a:txBody>
                    <a:bodyPr/>
                    <a:lstStyle/>
                    <a:p>
                      <a:pPr defTabSz="914400">
                        <a:tabLst>
                          <a:tab pos="1181100" algn="l"/>
                        </a:tabLst>
                        <a:defRPr b="0"/>
                      </a:pPr>
                      <a:r>
                        <a:rPr sz="2000" b="1">
                          <a:sym typeface="Helvetica"/>
                        </a:rPr>
                        <a:t>S505</a:t>
                      </a:r>
                    </a:p>
                  </a:txBody>
                  <a:tcPr marL="50800" marR="50800" marT="50800" marB="50800" anchor="ctr" horzOverflow="overflow"/>
                </a:tc>
                <a:tc>
                  <a:txBody>
                    <a:bodyPr/>
                    <a:lstStyle/>
                    <a:p>
                      <a:pPr algn="r" defTabSz="914400"/>
                      <a:r>
                        <a:rPr sz="2600">
                          <a:latin typeface="Helvetica"/>
                          <a:ea typeface="Helvetica"/>
                          <a:cs typeface="Helvetica"/>
                          <a:sym typeface="Helvetica"/>
                        </a:rPr>
                        <a:t>0.395</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0.272</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0.49</a:t>
                      </a:r>
                    </a:p>
                  </a:txBody>
                  <a:tcPr marL="63499" marR="63499" marT="0" marB="0" anchor="ctr" horzOverflow="overflow">
                    <a:solidFill>
                      <a:srgbClr val="FFFFFF"/>
                    </a:solidFill>
                  </a:tcPr>
                </a:tc>
                <a:tc>
                  <a:txBody>
                    <a:bodyPr/>
                    <a:lstStyle/>
                    <a:p>
                      <a:pPr defTabSz="914400"/>
                      <a:r>
                        <a:rPr sz="2600">
                          <a:latin typeface="Helvetica"/>
                          <a:ea typeface="Helvetica"/>
                          <a:cs typeface="Helvetica"/>
                          <a:sym typeface="Helvetica"/>
                        </a:rPr>
                        <a:t>0.39</a:t>
                      </a:r>
                    </a:p>
                  </a:txBody>
                  <a:tcPr marL="63499" marR="63499" marT="0" marB="0" anchor="ctr" horzOverflow="overflow">
                    <a:solidFill>
                      <a:schemeClr val="accent1">
                        <a:satOff val="-3355"/>
                        <a:lumOff val="26614"/>
                        <a:alpha val="23814"/>
                      </a:schemeClr>
                    </a:solidFill>
                  </a:tcPr>
                </a:tc>
                <a:tc>
                  <a:txBody>
                    <a:bodyPr/>
                    <a:lstStyle/>
                    <a:p>
                      <a:pPr defTabSz="914400"/>
                      <a:r>
                        <a:rPr sz="2600">
                          <a:latin typeface="Helvetica"/>
                          <a:ea typeface="Helvetica"/>
                          <a:cs typeface="Helvetica"/>
                          <a:sym typeface="Helvetica"/>
                        </a:rPr>
                        <a:t>0.11</a:t>
                      </a:r>
                    </a:p>
                  </a:txBody>
                  <a:tcPr marL="50800" marR="50800" marT="50800" marB="50800" anchor="ctr" horzOverflow="overflow">
                    <a:lnR w="12700">
                      <a:miter lim="400000"/>
                    </a:lnR>
                    <a:solidFill>
                      <a:schemeClr val="accent1">
                        <a:satOff val="-3355"/>
                        <a:lumOff val="26614"/>
                        <a:alpha val="23814"/>
                      </a:schemeClr>
                    </a:solidFill>
                  </a:tcPr>
                </a:tc>
              </a:tr>
              <a:tr h="497840">
                <a:tc>
                  <a:txBody>
                    <a:bodyPr/>
                    <a:lstStyle/>
                    <a:p>
                      <a:pPr defTabSz="914400">
                        <a:tabLst>
                          <a:tab pos="1181100" algn="l"/>
                        </a:tabLst>
                        <a:defRPr b="0"/>
                      </a:pPr>
                      <a:r>
                        <a:rPr sz="2000" b="1">
                          <a:sym typeface="Helvetica"/>
                        </a:rPr>
                        <a:t>S506</a:t>
                      </a:r>
                    </a:p>
                  </a:txBody>
                  <a:tcPr marL="50800" marR="50800" marT="50800" marB="50800" anchor="ctr" horzOverflow="overflow"/>
                </a:tc>
                <a:tc>
                  <a:txBody>
                    <a:bodyPr/>
                    <a:lstStyle/>
                    <a:p>
                      <a:pPr algn="r" defTabSz="914400"/>
                      <a:r>
                        <a:rPr sz="2600">
                          <a:latin typeface="Helvetica"/>
                          <a:ea typeface="Helvetica"/>
                          <a:cs typeface="Helvetica"/>
                          <a:sym typeface="Helvetica"/>
                        </a:rPr>
                        <a:t>0.722</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0.685</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0.55</a:t>
                      </a:r>
                    </a:p>
                  </a:txBody>
                  <a:tcPr marL="63499" marR="63499" marT="0" marB="0" anchor="ctr" horzOverflow="overflow">
                    <a:solidFill>
                      <a:srgbClr val="FFFFFF"/>
                    </a:solidFill>
                  </a:tcPr>
                </a:tc>
                <a:tc>
                  <a:txBody>
                    <a:bodyPr/>
                    <a:lstStyle/>
                    <a:p>
                      <a:pPr defTabSz="914400"/>
                      <a:r>
                        <a:rPr sz="2600">
                          <a:latin typeface="Helvetica"/>
                          <a:ea typeface="Helvetica"/>
                          <a:cs typeface="Helvetica"/>
                          <a:sym typeface="Helvetica"/>
                        </a:rPr>
                        <a:t>0.65</a:t>
                      </a:r>
                    </a:p>
                  </a:txBody>
                  <a:tcPr marL="63499" marR="63499" marT="0" marB="0" anchor="ctr" horzOverflow="overflow">
                    <a:solidFill>
                      <a:schemeClr val="accent1">
                        <a:satOff val="-3355"/>
                        <a:lumOff val="26614"/>
                        <a:alpha val="23814"/>
                      </a:schemeClr>
                    </a:solidFill>
                  </a:tcPr>
                </a:tc>
                <a:tc>
                  <a:txBody>
                    <a:bodyPr/>
                    <a:lstStyle/>
                    <a:p>
                      <a:pPr defTabSz="914400"/>
                      <a:r>
                        <a:rPr sz="2600">
                          <a:latin typeface="Helvetica"/>
                          <a:ea typeface="Helvetica"/>
                          <a:cs typeface="Helvetica"/>
                          <a:sym typeface="Helvetica"/>
                        </a:rPr>
                        <a:t>0.09</a:t>
                      </a:r>
                    </a:p>
                  </a:txBody>
                  <a:tcPr marL="50800" marR="50800" marT="50800" marB="50800" anchor="ctr" horzOverflow="overflow">
                    <a:lnR w="12700">
                      <a:miter lim="400000"/>
                    </a:lnR>
                    <a:solidFill>
                      <a:schemeClr val="accent1">
                        <a:satOff val="-3355"/>
                        <a:lumOff val="26614"/>
                        <a:alpha val="23814"/>
                      </a:schemeClr>
                    </a:solidFill>
                  </a:tcPr>
                </a:tc>
              </a:tr>
              <a:tr h="497840">
                <a:tc>
                  <a:txBody>
                    <a:bodyPr/>
                    <a:lstStyle/>
                    <a:p>
                      <a:pPr defTabSz="914400">
                        <a:tabLst>
                          <a:tab pos="1181100" algn="l"/>
                        </a:tabLst>
                        <a:defRPr b="0"/>
                      </a:pPr>
                      <a:r>
                        <a:rPr sz="2000" b="1">
                          <a:sym typeface="Helvetica"/>
                        </a:rPr>
                        <a:t>S507</a:t>
                      </a:r>
                    </a:p>
                  </a:txBody>
                  <a:tcPr marL="50800" marR="50800" marT="50800" marB="50800" anchor="ctr" horzOverflow="overflow"/>
                </a:tc>
                <a:tc>
                  <a:txBody>
                    <a:bodyPr/>
                    <a:lstStyle/>
                    <a:p>
                      <a:pPr algn="r" defTabSz="914400"/>
                      <a:r>
                        <a:rPr sz="2600">
                          <a:latin typeface="Helvetica"/>
                          <a:ea typeface="Helvetica"/>
                          <a:cs typeface="Helvetica"/>
                          <a:sym typeface="Helvetica"/>
                        </a:rPr>
                        <a:t>0.211</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0.479</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0.41</a:t>
                      </a:r>
                    </a:p>
                  </a:txBody>
                  <a:tcPr marL="63499" marR="63499" marT="0" marB="0" anchor="ctr" horzOverflow="overflow">
                    <a:solidFill>
                      <a:srgbClr val="FFFFFF"/>
                    </a:solidFill>
                  </a:tcPr>
                </a:tc>
                <a:tc>
                  <a:txBody>
                    <a:bodyPr/>
                    <a:lstStyle/>
                    <a:p>
                      <a:pPr defTabSz="914400"/>
                      <a:r>
                        <a:rPr sz="2600">
                          <a:latin typeface="Helvetica"/>
                          <a:ea typeface="Helvetica"/>
                          <a:cs typeface="Helvetica"/>
                          <a:sym typeface="Helvetica"/>
                        </a:rPr>
                        <a:t>0.37</a:t>
                      </a:r>
                    </a:p>
                  </a:txBody>
                  <a:tcPr marL="63499" marR="63499" marT="0" marB="0" anchor="ctr" horzOverflow="overflow">
                    <a:solidFill>
                      <a:schemeClr val="accent1">
                        <a:satOff val="-3355"/>
                        <a:lumOff val="26614"/>
                        <a:alpha val="23814"/>
                      </a:schemeClr>
                    </a:solidFill>
                  </a:tcPr>
                </a:tc>
                <a:tc>
                  <a:txBody>
                    <a:bodyPr/>
                    <a:lstStyle/>
                    <a:p>
                      <a:pPr defTabSz="914400"/>
                      <a:r>
                        <a:rPr sz="2600">
                          <a:latin typeface="Helvetica"/>
                          <a:ea typeface="Helvetica"/>
                          <a:cs typeface="Helvetica"/>
                          <a:sym typeface="Helvetica"/>
                        </a:rPr>
                        <a:t>0.14</a:t>
                      </a:r>
                    </a:p>
                  </a:txBody>
                  <a:tcPr marL="50800" marR="50800" marT="50800" marB="50800" anchor="ctr" horzOverflow="overflow">
                    <a:lnR w="12700">
                      <a:miter lim="400000"/>
                    </a:lnR>
                    <a:solidFill>
                      <a:schemeClr val="accent1">
                        <a:satOff val="-3355"/>
                        <a:lumOff val="26614"/>
                        <a:alpha val="23814"/>
                      </a:schemeClr>
                    </a:solidFill>
                  </a:tcPr>
                </a:tc>
              </a:tr>
              <a:tr h="497840">
                <a:tc>
                  <a:txBody>
                    <a:bodyPr/>
                    <a:lstStyle/>
                    <a:p>
                      <a:pPr defTabSz="914400">
                        <a:tabLst>
                          <a:tab pos="1181100" algn="l"/>
                        </a:tabLst>
                        <a:defRPr b="0"/>
                      </a:pPr>
                      <a:r>
                        <a:rPr sz="2000" b="1">
                          <a:sym typeface="Helvetica"/>
                        </a:rPr>
                        <a:t>S508</a:t>
                      </a:r>
                    </a:p>
                  </a:txBody>
                  <a:tcPr marL="50800" marR="50800" marT="50800" marB="50800" anchor="ctr" horzOverflow="overflow"/>
                </a:tc>
                <a:tc>
                  <a:txBody>
                    <a:bodyPr/>
                    <a:lstStyle/>
                    <a:p>
                      <a:pPr algn="r" defTabSz="914400"/>
                      <a:r>
                        <a:rPr sz="2600">
                          <a:latin typeface="Helvetica"/>
                          <a:ea typeface="Helvetica"/>
                          <a:cs typeface="Helvetica"/>
                          <a:sym typeface="Helvetica"/>
                        </a:rPr>
                        <a:t>0.578</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0.565</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0.48</a:t>
                      </a:r>
                    </a:p>
                  </a:txBody>
                  <a:tcPr marL="63499" marR="63499" marT="0" marB="0" anchor="ctr" horzOverflow="overflow">
                    <a:solidFill>
                      <a:srgbClr val="FFFFFF"/>
                    </a:solidFill>
                  </a:tcPr>
                </a:tc>
                <a:tc>
                  <a:txBody>
                    <a:bodyPr/>
                    <a:lstStyle/>
                    <a:p>
                      <a:pPr defTabSz="914400"/>
                      <a:r>
                        <a:rPr sz="2600">
                          <a:latin typeface="Helvetica"/>
                          <a:ea typeface="Helvetica"/>
                          <a:cs typeface="Helvetica"/>
                          <a:sym typeface="Helvetica"/>
                        </a:rPr>
                        <a:t>0.54</a:t>
                      </a:r>
                    </a:p>
                  </a:txBody>
                  <a:tcPr marL="63499" marR="63499" marT="0" marB="0" anchor="ctr" horzOverflow="overflow">
                    <a:solidFill>
                      <a:schemeClr val="accent1">
                        <a:satOff val="-3355"/>
                        <a:lumOff val="26614"/>
                        <a:alpha val="23814"/>
                      </a:schemeClr>
                    </a:solidFill>
                  </a:tcPr>
                </a:tc>
                <a:tc>
                  <a:txBody>
                    <a:bodyPr/>
                    <a:lstStyle/>
                    <a:p>
                      <a:pPr defTabSz="914400"/>
                      <a:r>
                        <a:rPr sz="2600">
                          <a:latin typeface="Helvetica"/>
                          <a:ea typeface="Helvetica"/>
                          <a:cs typeface="Helvetica"/>
                          <a:sym typeface="Helvetica"/>
                        </a:rPr>
                        <a:t>0.05</a:t>
                      </a:r>
                    </a:p>
                  </a:txBody>
                  <a:tcPr marL="50800" marR="50800" marT="50800" marB="50800" anchor="ctr" horzOverflow="overflow">
                    <a:lnR w="12700">
                      <a:miter lim="400000"/>
                    </a:lnR>
                    <a:solidFill>
                      <a:schemeClr val="accent1">
                        <a:satOff val="-3355"/>
                        <a:lumOff val="26614"/>
                        <a:alpha val="23814"/>
                      </a:schemeClr>
                    </a:solidFill>
                  </a:tcPr>
                </a:tc>
              </a:tr>
              <a:tr h="497840">
                <a:tc>
                  <a:txBody>
                    <a:bodyPr/>
                    <a:lstStyle/>
                    <a:p>
                      <a:pPr defTabSz="914400">
                        <a:tabLst>
                          <a:tab pos="1181100" algn="l"/>
                        </a:tabLst>
                        <a:defRPr b="0"/>
                      </a:pPr>
                      <a:r>
                        <a:rPr sz="2000" b="1">
                          <a:sym typeface="Helvetica"/>
                        </a:rPr>
                        <a:t>S509</a:t>
                      </a:r>
                    </a:p>
                  </a:txBody>
                  <a:tcPr marL="50800" marR="50800" marT="50800" marB="50800" anchor="ctr" horzOverflow="overflow"/>
                </a:tc>
                <a:tc>
                  <a:txBody>
                    <a:bodyPr/>
                    <a:lstStyle/>
                    <a:p>
                      <a:pPr algn="r" defTabSz="914400"/>
                      <a:r>
                        <a:rPr sz="2600">
                          <a:latin typeface="Helvetica"/>
                          <a:ea typeface="Helvetica"/>
                          <a:cs typeface="Helvetica"/>
                          <a:sym typeface="Helvetica"/>
                        </a:rPr>
                        <a:t>0.944</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0.936</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0.62</a:t>
                      </a:r>
                    </a:p>
                  </a:txBody>
                  <a:tcPr marL="63499" marR="63499" marT="0" marB="0" anchor="ctr" horzOverflow="overflow">
                    <a:solidFill>
                      <a:srgbClr val="FFFFFF"/>
                    </a:solidFill>
                  </a:tcPr>
                </a:tc>
                <a:tc>
                  <a:txBody>
                    <a:bodyPr/>
                    <a:lstStyle/>
                    <a:p>
                      <a:pPr defTabSz="914400"/>
                      <a:r>
                        <a:rPr sz="2600">
                          <a:latin typeface="Helvetica"/>
                          <a:ea typeface="Helvetica"/>
                          <a:cs typeface="Helvetica"/>
                          <a:sym typeface="Helvetica"/>
                        </a:rPr>
                        <a:t>0.83</a:t>
                      </a:r>
                    </a:p>
                  </a:txBody>
                  <a:tcPr marL="63499" marR="63499" marT="0" marB="0" anchor="ctr" horzOverflow="overflow">
                    <a:solidFill>
                      <a:schemeClr val="accent1">
                        <a:satOff val="-3355"/>
                        <a:lumOff val="26614"/>
                        <a:alpha val="23814"/>
                      </a:schemeClr>
                    </a:solidFill>
                  </a:tcPr>
                </a:tc>
                <a:tc>
                  <a:txBody>
                    <a:bodyPr/>
                    <a:lstStyle/>
                    <a:p>
                      <a:pPr defTabSz="914400"/>
                      <a:r>
                        <a:rPr sz="2600">
                          <a:latin typeface="Helvetica"/>
                          <a:ea typeface="Helvetica"/>
                          <a:cs typeface="Helvetica"/>
                          <a:sym typeface="Helvetica"/>
                        </a:rPr>
                        <a:t>0.18</a:t>
                      </a:r>
                    </a:p>
                  </a:txBody>
                  <a:tcPr marL="50800" marR="50800" marT="50800" marB="50800" anchor="ctr" horzOverflow="overflow">
                    <a:lnR w="12700">
                      <a:miter lim="400000"/>
                    </a:lnR>
                    <a:solidFill>
                      <a:schemeClr val="accent1">
                        <a:satOff val="-3355"/>
                        <a:lumOff val="26614"/>
                        <a:alpha val="23814"/>
                      </a:schemeClr>
                    </a:solidFill>
                  </a:tcPr>
                </a:tc>
              </a:tr>
              <a:tr h="497840">
                <a:tc>
                  <a:txBody>
                    <a:bodyPr/>
                    <a:lstStyle/>
                    <a:p>
                      <a:pPr defTabSz="914400">
                        <a:tabLst>
                          <a:tab pos="1181100" algn="l"/>
                        </a:tabLst>
                        <a:defRPr b="0"/>
                      </a:pPr>
                      <a:r>
                        <a:rPr sz="2000" b="1">
                          <a:sym typeface="Helvetica"/>
                        </a:rPr>
                        <a:t>S510</a:t>
                      </a:r>
                    </a:p>
                  </a:txBody>
                  <a:tcPr marL="50800" marR="50800" marT="50800" marB="50800" anchor="ctr" horzOverflow="overflow"/>
                </a:tc>
                <a:tc>
                  <a:txBody>
                    <a:bodyPr/>
                    <a:lstStyle/>
                    <a:p>
                      <a:pPr algn="r" defTabSz="914400"/>
                      <a:r>
                        <a:rPr sz="2600">
                          <a:latin typeface="Helvetica"/>
                          <a:ea typeface="Helvetica"/>
                          <a:cs typeface="Helvetica"/>
                          <a:sym typeface="Helvetica"/>
                        </a:rPr>
                        <a:t>-0.053</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0.089</a:t>
                      </a:r>
                    </a:p>
                  </a:txBody>
                  <a:tcPr marL="63499" marR="63499" marT="0" marB="0" anchor="ctr" horzOverflow="overflow">
                    <a:solidFill>
                      <a:srgbClr val="FFFFFF"/>
                    </a:solidFill>
                  </a:tcPr>
                </a:tc>
                <a:tc>
                  <a:txBody>
                    <a:bodyPr/>
                    <a:lstStyle/>
                    <a:p>
                      <a:pPr algn="r" defTabSz="914400"/>
                      <a:r>
                        <a:rPr sz="2600">
                          <a:latin typeface="Helvetica"/>
                          <a:ea typeface="Helvetica"/>
                          <a:cs typeface="Helvetica"/>
                          <a:sym typeface="Helvetica"/>
                        </a:rPr>
                        <a:t>0.34</a:t>
                      </a:r>
                    </a:p>
                  </a:txBody>
                  <a:tcPr marL="63499" marR="63499" marT="0" marB="0" anchor="ctr" horzOverflow="overflow">
                    <a:solidFill>
                      <a:srgbClr val="FFFFFF"/>
                    </a:solidFill>
                  </a:tcPr>
                </a:tc>
                <a:tc>
                  <a:txBody>
                    <a:bodyPr/>
                    <a:lstStyle/>
                    <a:p>
                      <a:pPr defTabSz="914400"/>
                      <a:r>
                        <a:rPr sz="2600">
                          <a:latin typeface="Helvetica"/>
                          <a:ea typeface="Helvetica"/>
                          <a:cs typeface="Helvetica"/>
                          <a:sym typeface="Helvetica"/>
                        </a:rPr>
                        <a:t>0.13</a:t>
                      </a:r>
                    </a:p>
                  </a:txBody>
                  <a:tcPr marL="63499" marR="63499" marT="0" marB="0" anchor="ctr" horzOverflow="overflow">
                    <a:solidFill>
                      <a:schemeClr val="accent1">
                        <a:satOff val="-3355"/>
                        <a:lumOff val="26614"/>
                        <a:alpha val="23814"/>
                      </a:schemeClr>
                    </a:solidFill>
                  </a:tcPr>
                </a:tc>
                <a:tc>
                  <a:txBody>
                    <a:bodyPr/>
                    <a:lstStyle/>
                    <a:p>
                      <a:pPr defTabSz="914400"/>
                      <a:r>
                        <a:rPr sz="2600">
                          <a:latin typeface="Helvetica"/>
                          <a:ea typeface="Helvetica"/>
                          <a:cs typeface="Helvetica"/>
                          <a:sym typeface="Helvetica"/>
                        </a:rPr>
                        <a:t>0.20</a:t>
                      </a:r>
                    </a:p>
                  </a:txBody>
                  <a:tcPr marL="50800" marR="50800" marT="50800" marB="50800" anchor="ctr" horzOverflow="overflow">
                    <a:lnR w="12700">
                      <a:miter lim="400000"/>
                    </a:lnR>
                    <a:solidFill>
                      <a:schemeClr val="accent1">
                        <a:satOff val="-3355"/>
                        <a:lumOff val="26614"/>
                        <a:alpha val="23814"/>
                      </a:schemeClr>
                    </a:solidFill>
                  </a:tcPr>
                </a:tc>
              </a:tr>
              <a:tr h="412750">
                <a:tc>
                  <a:txBody>
                    <a:bodyPr/>
                    <a:lstStyle/>
                    <a:p>
                      <a:pPr defTabSz="914400">
                        <a:tabLst>
                          <a:tab pos="1181100" algn="l"/>
                        </a:tabLst>
                        <a:defRPr b="0"/>
                      </a:pPr>
                      <a:r>
                        <a:rPr sz="2000" b="1" dirty="0">
                          <a:sym typeface="Helvetica"/>
                        </a:rPr>
                        <a:t>….</a:t>
                      </a:r>
                    </a:p>
                  </a:txBody>
                  <a:tcPr marL="50800" marR="50800" marT="50800" marB="50800" anchor="ctr" horzOverflow="overflow">
                    <a:lnB w="12700">
                      <a:miter lim="400000"/>
                    </a:lnB>
                  </a:tcPr>
                </a:tc>
                <a:tc>
                  <a:txBody>
                    <a:bodyPr/>
                    <a:lstStyle/>
                    <a:p>
                      <a:pPr defTabSz="914400"/>
                      <a:r>
                        <a:rPr sz="2000">
                          <a:latin typeface="Helvetica"/>
                          <a:ea typeface="Helvetica"/>
                          <a:cs typeface="Helvetica"/>
                          <a:sym typeface="Helvetica"/>
                        </a:rPr>
                        <a:t>…</a:t>
                      </a:r>
                    </a:p>
                  </a:txBody>
                  <a:tcPr marL="50800" marR="50800" marT="50800" marB="50800" anchor="ctr" horzOverflow="overflow">
                    <a:lnB w="12700">
                      <a:miter lim="400000"/>
                    </a:lnB>
                  </a:tcPr>
                </a:tc>
                <a:tc>
                  <a:txBody>
                    <a:bodyPr/>
                    <a:lstStyle/>
                    <a:p>
                      <a:pPr defTabSz="914400"/>
                      <a:r>
                        <a:rPr sz="2000" dirty="0">
                          <a:latin typeface="Helvetica"/>
                          <a:ea typeface="Helvetica"/>
                          <a:cs typeface="Helvetica"/>
                          <a:sym typeface="Helvetica"/>
                        </a:rPr>
                        <a:t>…</a:t>
                      </a:r>
                    </a:p>
                  </a:txBody>
                  <a:tcPr marL="50800" marR="50800" marT="50800" marB="50800" anchor="ctr" horzOverflow="overflow">
                    <a:lnB w="12700">
                      <a:miter lim="400000"/>
                    </a:lnB>
                  </a:tcPr>
                </a:tc>
                <a:tc>
                  <a:txBody>
                    <a:bodyPr/>
                    <a:lstStyle/>
                    <a:p>
                      <a:pPr defTabSz="914400"/>
                      <a:r>
                        <a:rPr sz="2000">
                          <a:latin typeface="Helvetica"/>
                          <a:ea typeface="Helvetica"/>
                          <a:cs typeface="Helvetica"/>
                          <a:sym typeface="Helvetica"/>
                        </a:rPr>
                        <a:t>…</a:t>
                      </a:r>
                    </a:p>
                  </a:txBody>
                  <a:tcPr marL="50800" marR="50800" marT="50800" marB="50800" anchor="ctr" horzOverflow="overflow">
                    <a:lnB w="12700">
                      <a:miter lim="400000"/>
                    </a:lnB>
                  </a:tcPr>
                </a:tc>
                <a:tc>
                  <a:txBody>
                    <a:bodyPr/>
                    <a:lstStyle/>
                    <a:p>
                      <a:pPr defTabSz="914400"/>
                      <a:r>
                        <a:rPr sz="2000">
                          <a:latin typeface="Helvetica"/>
                          <a:ea typeface="Helvetica"/>
                          <a:cs typeface="Helvetica"/>
                          <a:sym typeface="Helvetica"/>
                        </a:rPr>
                        <a:t>…</a:t>
                      </a:r>
                    </a:p>
                  </a:txBody>
                  <a:tcPr marL="50800" marR="50800" marT="50800" marB="50800" anchor="ctr" horzOverflow="overflow">
                    <a:lnB w="12700">
                      <a:miter lim="400000"/>
                    </a:lnB>
                    <a:solidFill>
                      <a:schemeClr val="accent1">
                        <a:satOff val="-3355"/>
                        <a:lumOff val="26614"/>
                        <a:alpha val="23814"/>
                      </a:schemeClr>
                    </a:solidFill>
                  </a:tcPr>
                </a:tc>
                <a:tc>
                  <a:txBody>
                    <a:bodyPr/>
                    <a:lstStyle/>
                    <a:p>
                      <a:pPr defTabSz="914400"/>
                      <a:r>
                        <a:rPr sz="2000" dirty="0">
                          <a:latin typeface="Helvetica"/>
                          <a:ea typeface="Helvetica"/>
                          <a:cs typeface="Helvetica"/>
                          <a:sym typeface="Helvetica"/>
                        </a:rPr>
                        <a:t>…</a:t>
                      </a:r>
                    </a:p>
                  </a:txBody>
                  <a:tcPr marL="50800" marR="50800" marT="50800" marB="50800" anchor="ctr" horzOverflow="overflow">
                    <a:lnR w="12700">
                      <a:miter lim="400000"/>
                    </a:lnR>
                    <a:lnB w="12700">
                      <a:miter lim="400000"/>
                    </a:lnB>
                    <a:solidFill>
                      <a:schemeClr val="accent1">
                        <a:satOff val="-3355"/>
                        <a:lumOff val="26614"/>
                        <a:alpha val="23814"/>
                      </a:schemeClr>
                    </a:solidFill>
                  </a:tcPr>
                </a:tc>
              </a:tr>
            </a:tbl>
          </a:graphicData>
        </a:graphic>
      </p:graphicFrame>
      <p:sp>
        <p:nvSpPr>
          <p:cNvPr id="6" name="Rectangle 5"/>
          <p:cNvSpPr/>
          <p:nvPr/>
        </p:nvSpPr>
        <p:spPr>
          <a:xfrm>
            <a:off x="11224873" y="9061674"/>
            <a:ext cx="1023802" cy="6858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 Box 6"/>
          <p:cNvSpPr txBox="1">
            <a:spLocks noChangeArrowheads="1"/>
          </p:cNvSpPr>
          <p:nvPr/>
        </p:nvSpPr>
        <p:spPr bwMode="auto">
          <a:xfrm>
            <a:off x="173975" y="9376081"/>
            <a:ext cx="193674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a:t>Created for CAGI 4</a:t>
            </a:r>
          </a:p>
        </p:txBody>
      </p:sp>
      <p:sp>
        <p:nvSpPr>
          <p:cNvPr id="8" name="Text Box 8"/>
          <p:cNvSpPr txBox="1">
            <a:spLocks noChangeArrowheads="1"/>
          </p:cNvSpPr>
          <p:nvPr/>
        </p:nvSpPr>
        <p:spPr bwMode="auto">
          <a:xfrm>
            <a:off x="10741185" y="9331355"/>
            <a:ext cx="143936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800" dirty="0" smtClean="0"/>
              <a:t>Yanran Wang</a:t>
            </a:r>
            <a:endParaRPr lang="en-US" altLang="en-US" sz="1800" dirty="0"/>
          </a:p>
        </p:txBody>
      </p:sp>
      <p:sp>
        <p:nvSpPr>
          <p:cNvPr id="9" name="Text Box 9"/>
          <p:cNvSpPr txBox="1">
            <a:spLocks noChangeArrowheads="1"/>
          </p:cNvSpPr>
          <p:nvPr/>
        </p:nvSpPr>
        <p:spPr bwMode="auto">
          <a:xfrm>
            <a:off x="4915414" y="9376081"/>
            <a:ext cx="2642558"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err="1"/>
              <a:t>genomeinterpretation.org</a:t>
            </a:r>
            <a:endParaRPr lang="en-US" altLang="en-US" sz="1800" dirty="0"/>
          </a:p>
        </p:txBody>
      </p:sp>
      <p:sp>
        <p:nvSpPr>
          <p:cNvPr id="10" name="Line 7"/>
          <p:cNvSpPr>
            <a:spLocks noChangeShapeType="1"/>
          </p:cNvSpPr>
          <p:nvPr/>
        </p:nvSpPr>
        <p:spPr bwMode="auto">
          <a:xfrm>
            <a:off x="0" y="0"/>
            <a:ext cx="9144000" cy="6858000"/>
          </a:xfrm>
          <a:prstGeom prst="line">
            <a:avLst/>
          </a:prstGeom>
          <a:noFill/>
          <a:ln w="127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4276113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z="1400" dirty="0">
                <a:latin typeface="Arial"/>
                <a:cs typeface="Arial"/>
              </a:rPr>
              <a:t>https://</a:t>
            </a:r>
            <a:r>
              <a:rPr lang="en-US" sz="1400" dirty="0" err="1">
                <a:latin typeface="Arial"/>
                <a:cs typeface="Arial"/>
              </a:rPr>
              <a:t>chrisjmccormick.wordpress.com</a:t>
            </a:r>
            <a:r>
              <a:rPr lang="en-US" sz="1400" dirty="0">
                <a:latin typeface="Arial"/>
                <a:cs typeface="Arial"/>
              </a:rPr>
              <a:t>/2013/07/31/k-fold-cross-validation-with-</a:t>
            </a:r>
            <a:r>
              <a:rPr lang="en-US" sz="1400" dirty="0" err="1">
                <a:latin typeface="Arial"/>
                <a:cs typeface="Arial"/>
              </a:rPr>
              <a:t>matlab</a:t>
            </a:r>
            <a:r>
              <a:rPr lang="en-US" sz="1400" dirty="0">
                <a:latin typeface="Arial"/>
                <a:cs typeface="Arial"/>
              </a:rPr>
              <a:t>-code/</a:t>
            </a:r>
          </a:p>
        </p:txBody>
      </p:sp>
      <p:sp>
        <p:nvSpPr>
          <p:cNvPr id="3" name="Title 2"/>
          <p:cNvSpPr>
            <a:spLocks noGrp="1"/>
          </p:cNvSpPr>
          <p:nvPr>
            <p:ph type="title"/>
          </p:nvPr>
        </p:nvSpPr>
        <p:spPr/>
        <p:txBody>
          <a:bodyPr/>
          <a:lstStyle/>
          <a:p>
            <a:r>
              <a:rPr lang="en-US" dirty="0"/>
              <a:t>C</a:t>
            </a:r>
            <a:r>
              <a:rPr lang="en-US" dirty="0" smtClean="0"/>
              <a:t>ross-validation</a:t>
            </a:r>
            <a:endParaRPr lang="en-US" dirty="0"/>
          </a:p>
        </p:txBody>
      </p:sp>
      <p:pic>
        <p:nvPicPr>
          <p:cNvPr id="5" name="pasted-image.tiff"/>
          <p:cNvPicPr>
            <a:picLocks noChangeAspect="1"/>
          </p:cNvPicPr>
          <p:nvPr/>
        </p:nvPicPr>
        <p:blipFill>
          <a:blip r:embed="rId2">
            <a:extLst/>
          </a:blip>
          <a:stretch>
            <a:fillRect/>
          </a:stretch>
        </p:blipFill>
        <p:spPr>
          <a:xfrm>
            <a:off x="2171701" y="2559050"/>
            <a:ext cx="8661400" cy="4635500"/>
          </a:xfrm>
          <a:prstGeom prst="rect">
            <a:avLst/>
          </a:prstGeom>
          <a:ln w="12700">
            <a:miter lim="400000"/>
          </a:ln>
        </p:spPr>
      </p:pic>
      <p:sp>
        <p:nvSpPr>
          <p:cNvPr id="6" name="Rectangle 5"/>
          <p:cNvSpPr/>
          <p:nvPr/>
        </p:nvSpPr>
        <p:spPr>
          <a:xfrm>
            <a:off x="11224873" y="9061674"/>
            <a:ext cx="1023802" cy="6858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 Box 6"/>
          <p:cNvSpPr txBox="1">
            <a:spLocks noChangeArrowheads="1"/>
          </p:cNvSpPr>
          <p:nvPr/>
        </p:nvSpPr>
        <p:spPr bwMode="auto">
          <a:xfrm>
            <a:off x="173975" y="9376081"/>
            <a:ext cx="193674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a:t>Created for CAGI 4</a:t>
            </a:r>
          </a:p>
        </p:txBody>
      </p:sp>
      <p:sp>
        <p:nvSpPr>
          <p:cNvPr id="8" name="Text Box 8"/>
          <p:cNvSpPr txBox="1">
            <a:spLocks noChangeArrowheads="1"/>
          </p:cNvSpPr>
          <p:nvPr/>
        </p:nvSpPr>
        <p:spPr bwMode="auto">
          <a:xfrm>
            <a:off x="10741185" y="9331355"/>
            <a:ext cx="143936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800" dirty="0" smtClean="0"/>
              <a:t>Yanran Wang</a:t>
            </a:r>
            <a:endParaRPr lang="en-US" altLang="en-US" sz="1800" dirty="0"/>
          </a:p>
        </p:txBody>
      </p:sp>
      <p:sp>
        <p:nvSpPr>
          <p:cNvPr id="9" name="Text Box 9"/>
          <p:cNvSpPr txBox="1">
            <a:spLocks noChangeArrowheads="1"/>
          </p:cNvSpPr>
          <p:nvPr/>
        </p:nvSpPr>
        <p:spPr bwMode="auto">
          <a:xfrm>
            <a:off x="4915414" y="9376081"/>
            <a:ext cx="2642558"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err="1"/>
              <a:t>genomeinterpretation.org</a:t>
            </a:r>
            <a:endParaRPr lang="en-US" altLang="en-US" sz="1800" dirty="0"/>
          </a:p>
        </p:txBody>
      </p:sp>
    </p:spTree>
    <p:extLst>
      <p:ext uri="{BB962C8B-B14F-4D97-AF65-F5344CB8AC3E}">
        <p14:creationId xmlns:p14="http://schemas.microsoft.com/office/powerpoint/2010/main" val="16560530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Performance in 500-fold cross-validation</a:t>
            </a:r>
            <a:endParaRPr lang="en-US" dirty="0"/>
          </a:p>
        </p:txBody>
      </p:sp>
      <p:pic>
        <p:nvPicPr>
          <p:cNvPr id="6" name="pasted-image.png"/>
          <p:cNvPicPr>
            <a:picLocks noChangeAspect="1"/>
          </p:cNvPicPr>
          <p:nvPr/>
        </p:nvPicPr>
        <p:blipFill rotWithShape="1">
          <a:blip r:embed="rId3">
            <a:extLst/>
          </a:blip>
          <a:srcRect t="7710"/>
          <a:stretch/>
        </p:blipFill>
        <p:spPr>
          <a:xfrm>
            <a:off x="6349255" y="1549815"/>
            <a:ext cx="4284678" cy="3797557"/>
          </a:xfrm>
          <a:prstGeom prst="rect">
            <a:avLst/>
          </a:prstGeom>
          <a:ln w="12700">
            <a:miter lim="400000"/>
          </a:ln>
        </p:spPr>
      </p:pic>
      <p:pic>
        <p:nvPicPr>
          <p:cNvPr id="7" name="pasted-image.png"/>
          <p:cNvPicPr>
            <a:picLocks noChangeAspect="1"/>
          </p:cNvPicPr>
          <p:nvPr/>
        </p:nvPicPr>
        <p:blipFill>
          <a:blip r:embed="rId4">
            <a:extLst/>
          </a:blip>
          <a:stretch>
            <a:fillRect/>
          </a:stretch>
        </p:blipFill>
        <p:spPr>
          <a:xfrm>
            <a:off x="6349255" y="4846180"/>
            <a:ext cx="4284678" cy="4114800"/>
          </a:xfrm>
          <a:prstGeom prst="rect">
            <a:avLst/>
          </a:prstGeom>
          <a:ln w="12700">
            <a:miter lim="400000"/>
          </a:ln>
        </p:spPr>
      </p:pic>
      <p:pic>
        <p:nvPicPr>
          <p:cNvPr id="8" name="pasted-image.png"/>
          <p:cNvPicPr>
            <a:picLocks noChangeAspect="1"/>
          </p:cNvPicPr>
          <p:nvPr/>
        </p:nvPicPr>
        <p:blipFill rotWithShape="1">
          <a:blip r:embed="rId5">
            <a:extLst/>
          </a:blip>
          <a:srcRect t="7508"/>
          <a:stretch/>
        </p:blipFill>
        <p:spPr>
          <a:xfrm>
            <a:off x="1447972" y="1528290"/>
            <a:ext cx="4346062" cy="3860346"/>
          </a:xfrm>
          <a:prstGeom prst="rect">
            <a:avLst/>
          </a:prstGeom>
          <a:ln w="12700">
            <a:miter lim="400000"/>
          </a:ln>
        </p:spPr>
      </p:pic>
      <p:pic>
        <p:nvPicPr>
          <p:cNvPr id="9" name="pasted-image.png"/>
          <p:cNvPicPr>
            <a:picLocks noChangeAspect="1"/>
          </p:cNvPicPr>
          <p:nvPr/>
        </p:nvPicPr>
        <p:blipFill>
          <a:blip r:embed="rId6">
            <a:extLst/>
          </a:blip>
          <a:stretch>
            <a:fillRect/>
          </a:stretch>
        </p:blipFill>
        <p:spPr>
          <a:xfrm>
            <a:off x="1509356" y="4846180"/>
            <a:ext cx="4284678" cy="4114800"/>
          </a:xfrm>
          <a:prstGeom prst="rect">
            <a:avLst/>
          </a:prstGeom>
          <a:ln w="12700">
            <a:miter lim="400000"/>
          </a:ln>
        </p:spPr>
      </p:pic>
      <p:pic>
        <p:nvPicPr>
          <p:cNvPr id="11" name="Picture 10"/>
          <p:cNvPicPr>
            <a:picLocks/>
          </p:cNvPicPr>
          <p:nvPr/>
        </p:nvPicPr>
        <p:blipFill>
          <a:blip r:embed="rId7">
            <a:extLst/>
          </a:blip>
          <a:stretch>
            <a:fillRect/>
          </a:stretch>
        </p:blipFill>
        <p:spPr>
          <a:xfrm>
            <a:off x="3224089" y="5071989"/>
            <a:ext cx="1199546" cy="286352"/>
          </a:xfrm>
          <a:prstGeom prst="rect">
            <a:avLst/>
          </a:prstGeom>
        </p:spPr>
      </p:pic>
      <p:sp>
        <p:nvSpPr>
          <p:cNvPr id="12" name="Shape 294"/>
          <p:cNvSpPr/>
          <p:nvPr/>
        </p:nvSpPr>
        <p:spPr>
          <a:xfrm rot="21120000">
            <a:off x="4462256" y="4743730"/>
            <a:ext cx="1451395" cy="656515"/>
          </a:xfrm>
          <a:prstGeom prst="rect">
            <a:avLst/>
          </a:prstGeom>
          <a:ln w="12700">
            <a:miter lim="400000"/>
          </a:ln>
          <a:extLst>
            <a:ext uri="{C572A759-6A51-4108-AA02-DFA0A04FC94B}">
              <ma14:wrappingTextBoxFlag xmlns:ma14="http://schemas.microsoft.com/office/mac/drawingml/2011/main" val="1"/>
            </a:ext>
          </a:extLst>
        </p:spPr>
        <p:txBody>
          <a:bodyPr wrap="square" lIns="50760" tIns="50760" rIns="50760" bIns="50760" anchor="ctr">
            <a:spAutoFit/>
          </a:bodyPr>
          <a:lstStyle>
            <a:lvl1pPr>
              <a:defRPr>
                <a:solidFill>
                  <a:schemeClr val="accent5">
                    <a:hueOff val="-444211"/>
                    <a:satOff val="-14915"/>
                    <a:lumOff val="22857"/>
                  </a:schemeClr>
                </a:solidFill>
                <a:latin typeface="Bradley Hand ITC TT-Bold"/>
                <a:ea typeface="Bradley Hand ITC TT-Bold"/>
                <a:cs typeface="Bradley Hand ITC TT-Bold"/>
                <a:sym typeface="Bradley Hand ITC TT-Bold"/>
              </a:defRPr>
            </a:lvl1pPr>
          </a:lstStyle>
          <a:p>
            <a:r>
              <a:rPr dirty="0"/>
              <a:t>Best!</a:t>
            </a:r>
          </a:p>
        </p:txBody>
      </p:sp>
      <p:sp>
        <p:nvSpPr>
          <p:cNvPr id="13" name="Rectangle 12"/>
          <p:cNvSpPr/>
          <p:nvPr/>
        </p:nvSpPr>
        <p:spPr>
          <a:xfrm>
            <a:off x="11224873" y="9061674"/>
            <a:ext cx="1023802" cy="6858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 Box 6"/>
          <p:cNvSpPr txBox="1">
            <a:spLocks noChangeArrowheads="1"/>
          </p:cNvSpPr>
          <p:nvPr/>
        </p:nvSpPr>
        <p:spPr bwMode="auto">
          <a:xfrm>
            <a:off x="173975" y="9376081"/>
            <a:ext cx="193674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a:t>Created for CAGI 4</a:t>
            </a:r>
          </a:p>
        </p:txBody>
      </p:sp>
      <p:sp>
        <p:nvSpPr>
          <p:cNvPr id="14" name="Text Box 8"/>
          <p:cNvSpPr txBox="1">
            <a:spLocks noChangeArrowheads="1"/>
          </p:cNvSpPr>
          <p:nvPr/>
        </p:nvSpPr>
        <p:spPr bwMode="auto">
          <a:xfrm>
            <a:off x="10741185" y="9331355"/>
            <a:ext cx="143936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800" dirty="0" smtClean="0"/>
              <a:t>Yanran Wang</a:t>
            </a:r>
            <a:endParaRPr lang="en-US" altLang="en-US" sz="1800" dirty="0"/>
          </a:p>
        </p:txBody>
      </p:sp>
      <p:sp>
        <p:nvSpPr>
          <p:cNvPr id="15" name="Text Box 9"/>
          <p:cNvSpPr txBox="1">
            <a:spLocks noChangeArrowheads="1"/>
          </p:cNvSpPr>
          <p:nvPr/>
        </p:nvSpPr>
        <p:spPr bwMode="auto">
          <a:xfrm>
            <a:off x="4915414" y="9376081"/>
            <a:ext cx="2642558"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err="1"/>
              <a:t>genomeinterpretation.org</a:t>
            </a:r>
            <a:endParaRPr lang="en-US" altLang="en-US" sz="1800" dirty="0"/>
          </a:p>
        </p:txBody>
      </p:sp>
    </p:spTree>
    <p:extLst>
      <p:ext uri="{BB962C8B-B14F-4D97-AF65-F5344CB8AC3E}">
        <p14:creationId xmlns:p14="http://schemas.microsoft.com/office/powerpoint/2010/main" val="353987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650240" y="8969598"/>
            <a:ext cx="10662906" cy="519289"/>
          </a:xfrm>
        </p:spPr>
        <p:txBody>
          <a:bodyPr/>
          <a:lstStyle/>
          <a:p>
            <a:r>
              <a:rPr lang="en-US" dirty="0"/>
              <a:t>https://</a:t>
            </a:r>
            <a:r>
              <a:rPr lang="en-US" dirty="0" err="1"/>
              <a:t>affineanalytics.wordpress.com</a:t>
            </a:r>
            <a:r>
              <a:rPr lang="en-US" dirty="0"/>
              <a:t>/2012/11/03/affine-transformations-101-overpowering-the-predictive-power-greed-called-overfitting</a:t>
            </a:r>
            <a:r>
              <a:rPr lang="en-US" dirty="0" smtClean="0"/>
              <a:t>/</a:t>
            </a:r>
            <a:endParaRPr lang="en-US" dirty="0"/>
          </a:p>
        </p:txBody>
      </p:sp>
      <p:sp>
        <p:nvSpPr>
          <p:cNvPr id="3" name="Title 2"/>
          <p:cNvSpPr>
            <a:spLocks noGrp="1"/>
          </p:cNvSpPr>
          <p:nvPr>
            <p:ph type="title"/>
          </p:nvPr>
        </p:nvSpPr>
        <p:spPr/>
        <p:txBody>
          <a:bodyPr/>
          <a:lstStyle/>
          <a:p>
            <a:r>
              <a:rPr lang="en-US" dirty="0" smtClean="0"/>
              <a:t>Pitfalls (3)</a:t>
            </a:r>
            <a:endParaRPr lang="en-US" dirty="0"/>
          </a:p>
        </p:txBody>
      </p:sp>
      <p:sp>
        <p:nvSpPr>
          <p:cNvPr id="4" name="Content Placeholder 3"/>
          <p:cNvSpPr>
            <a:spLocks noGrp="1"/>
          </p:cNvSpPr>
          <p:nvPr>
            <p:ph idx="1"/>
          </p:nvPr>
        </p:nvSpPr>
        <p:spPr/>
        <p:txBody>
          <a:bodyPr/>
          <a:lstStyle/>
          <a:p>
            <a:r>
              <a:rPr lang="en-US" dirty="0" err="1" smtClean="0"/>
              <a:t>Overfitting</a:t>
            </a:r>
            <a:endParaRPr lang="en-US" dirty="0"/>
          </a:p>
        </p:txBody>
      </p:sp>
      <p:pic>
        <p:nvPicPr>
          <p:cNvPr id="5" name="pasted-image.tiff"/>
          <p:cNvPicPr>
            <a:picLocks noChangeAspect="1"/>
          </p:cNvPicPr>
          <p:nvPr/>
        </p:nvPicPr>
        <p:blipFill>
          <a:blip r:embed="rId2">
            <a:extLst/>
          </a:blip>
          <a:stretch>
            <a:fillRect/>
          </a:stretch>
        </p:blipFill>
        <p:spPr>
          <a:xfrm>
            <a:off x="2081445" y="3726281"/>
            <a:ext cx="8841910" cy="3816572"/>
          </a:xfrm>
          <a:prstGeom prst="rect">
            <a:avLst/>
          </a:prstGeom>
          <a:ln w="12700">
            <a:miter lim="400000"/>
          </a:ln>
        </p:spPr>
      </p:pic>
      <p:sp>
        <p:nvSpPr>
          <p:cNvPr id="6" name="Rectangle 5"/>
          <p:cNvSpPr/>
          <p:nvPr/>
        </p:nvSpPr>
        <p:spPr>
          <a:xfrm>
            <a:off x="11224873" y="9061674"/>
            <a:ext cx="1023802" cy="6858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 Box 6"/>
          <p:cNvSpPr txBox="1">
            <a:spLocks noChangeArrowheads="1"/>
          </p:cNvSpPr>
          <p:nvPr/>
        </p:nvSpPr>
        <p:spPr bwMode="auto">
          <a:xfrm>
            <a:off x="173975" y="9376081"/>
            <a:ext cx="193674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a:t>Created for CAGI 4</a:t>
            </a:r>
          </a:p>
        </p:txBody>
      </p:sp>
      <p:sp>
        <p:nvSpPr>
          <p:cNvPr id="8" name="Text Box 8"/>
          <p:cNvSpPr txBox="1">
            <a:spLocks noChangeArrowheads="1"/>
          </p:cNvSpPr>
          <p:nvPr/>
        </p:nvSpPr>
        <p:spPr bwMode="auto">
          <a:xfrm>
            <a:off x="10741185" y="9331355"/>
            <a:ext cx="143936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800" dirty="0" smtClean="0"/>
              <a:t>Yanran Wang</a:t>
            </a:r>
            <a:endParaRPr lang="en-US" altLang="en-US" sz="1800" dirty="0"/>
          </a:p>
        </p:txBody>
      </p:sp>
      <p:sp>
        <p:nvSpPr>
          <p:cNvPr id="9" name="Text Box 9"/>
          <p:cNvSpPr txBox="1">
            <a:spLocks noChangeArrowheads="1"/>
          </p:cNvSpPr>
          <p:nvPr/>
        </p:nvSpPr>
        <p:spPr bwMode="auto">
          <a:xfrm>
            <a:off x="4915414" y="9376081"/>
            <a:ext cx="2642558"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err="1"/>
              <a:t>genomeinterpretation.org</a:t>
            </a:r>
            <a:endParaRPr lang="en-US" altLang="en-US" sz="1800" dirty="0"/>
          </a:p>
        </p:txBody>
      </p:sp>
    </p:spTree>
    <p:extLst>
      <p:ext uri="{BB962C8B-B14F-4D97-AF65-F5344CB8AC3E}">
        <p14:creationId xmlns:p14="http://schemas.microsoft.com/office/powerpoint/2010/main" val="5660912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1" name="Connector 155"/>
          <p:cNvCxnSpPr>
            <a:endCxn id="49" idx="2"/>
          </p:cNvCxnSpPr>
          <p:nvPr/>
        </p:nvCxnSpPr>
        <p:spPr>
          <a:xfrm flipV="1">
            <a:off x="6479529" y="5659524"/>
            <a:ext cx="0" cy="2132595"/>
          </a:xfrm>
          <a:prstGeom prst="straightConnector1">
            <a:avLst/>
          </a:prstGeom>
          <a:ln w="25400">
            <a:solidFill>
              <a:srgbClr val="000000"/>
            </a:solidFill>
            <a:miter lim="400000"/>
          </a:ln>
        </p:spPr>
      </p:cxnSp>
      <p:cxnSp>
        <p:nvCxnSpPr>
          <p:cNvPr id="42" name="Connector 145"/>
          <p:cNvCxnSpPr>
            <a:stCxn id="62" idx="0"/>
            <a:endCxn id="37" idx="2"/>
          </p:cNvCxnSpPr>
          <p:nvPr/>
        </p:nvCxnSpPr>
        <p:spPr>
          <a:xfrm flipH="1" flipV="1">
            <a:off x="6454232" y="2257848"/>
            <a:ext cx="3177993" cy="595308"/>
          </a:xfrm>
          <a:prstGeom prst="straightConnector1">
            <a:avLst/>
          </a:prstGeom>
          <a:ln w="25400">
            <a:solidFill>
              <a:srgbClr val="000000"/>
            </a:solidFill>
            <a:miter lim="400000"/>
          </a:ln>
        </p:spPr>
      </p:cxnSp>
      <p:cxnSp>
        <p:nvCxnSpPr>
          <p:cNvPr id="39" name="Connector 142"/>
          <p:cNvCxnSpPr>
            <a:stCxn id="35" idx="3"/>
            <a:endCxn id="37" idx="1"/>
          </p:cNvCxnSpPr>
          <p:nvPr/>
        </p:nvCxnSpPr>
        <p:spPr>
          <a:xfrm>
            <a:off x="2271681" y="1910986"/>
            <a:ext cx="3039552" cy="3962"/>
          </a:xfrm>
          <a:prstGeom prst="straightConnector1">
            <a:avLst/>
          </a:prstGeom>
          <a:ln w="25400">
            <a:solidFill>
              <a:srgbClr val="000000"/>
            </a:solidFill>
            <a:miter lim="400000"/>
          </a:ln>
        </p:spPr>
      </p:cxnSp>
      <p:sp>
        <p:nvSpPr>
          <p:cNvPr id="2" name="Footer Placeholder 1"/>
          <p:cNvSpPr>
            <a:spLocks noGrp="1"/>
          </p:cNvSpPr>
          <p:nvPr>
            <p:ph type="ftr" sz="quarter" idx="11"/>
          </p:nvPr>
        </p:nvSpPr>
        <p:spPr/>
        <p:txBody>
          <a:bodyPr/>
          <a:lstStyle/>
          <a:p>
            <a:endParaRPr lang="en-US" dirty="0"/>
          </a:p>
        </p:txBody>
      </p:sp>
      <p:sp>
        <p:nvSpPr>
          <p:cNvPr id="3" name="Title 2"/>
          <p:cNvSpPr>
            <a:spLocks noGrp="1"/>
          </p:cNvSpPr>
          <p:nvPr>
            <p:ph type="title"/>
          </p:nvPr>
        </p:nvSpPr>
        <p:spPr/>
        <p:txBody>
          <a:bodyPr/>
          <a:lstStyle/>
          <a:p>
            <a:r>
              <a:rPr lang="en-US" dirty="0" smtClean="0"/>
              <a:t>Use the Predictor</a:t>
            </a:r>
            <a:endParaRPr lang="en-US" dirty="0"/>
          </a:p>
        </p:txBody>
      </p:sp>
      <p:sp>
        <p:nvSpPr>
          <p:cNvPr id="35" name="Shape 138"/>
          <p:cNvSpPr/>
          <p:nvPr/>
        </p:nvSpPr>
        <p:spPr>
          <a:xfrm>
            <a:off x="578345" y="1568084"/>
            <a:ext cx="1693335" cy="685801"/>
          </a:xfrm>
          <a:prstGeom prst="rect">
            <a:avLst/>
          </a:prstGeom>
          <a:blipFill>
            <a:blip r:embed="rId3"/>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a:solidFill>
                  <a:srgbClr val="FFFFFF"/>
                </a:solidFill>
                <a:latin typeface="Helvetica"/>
                <a:ea typeface="Helvetica"/>
                <a:cs typeface="Helvetica"/>
                <a:sym typeface="Helvetica"/>
              </a:defRPr>
            </a:lvl1pPr>
          </a:lstStyle>
          <a:p>
            <a:r>
              <a:rPr lang="en-US" dirty="0" smtClean="0"/>
              <a:t>Testing </a:t>
            </a:r>
            <a:r>
              <a:rPr dirty="0" smtClean="0"/>
              <a:t>VCF</a:t>
            </a:r>
            <a:r>
              <a:rPr lang="en-US" dirty="0" smtClean="0"/>
              <a:t>s</a:t>
            </a:r>
            <a:endParaRPr dirty="0"/>
          </a:p>
        </p:txBody>
      </p:sp>
      <p:sp>
        <p:nvSpPr>
          <p:cNvPr id="36" name="Shape 139"/>
          <p:cNvSpPr/>
          <p:nvPr/>
        </p:nvSpPr>
        <p:spPr>
          <a:xfrm>
            <a:off x="2812314" y="1625760"/>
            <a:ext cx="1945502" cy="548641"/>
          </a:xfrm>
          <a:prstGeom prst="roundRect">
            <a:avLst>
              <a:gd name="adj" fmla="val 31653"/>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b="1">
                <a:latin typeface="Helvetica"/>
                <a:ea typeface="Helvetica"/>
                <a:cs typeface="Helvetica"/>
                <a:sym typeface="Helvetica"/>
              </a:defRPr>
            </a:lvl1pPr>
          </a:lstStyle>
          <a:p>
            <a:r>
              <a:rPr dirty="0"/>
              <a:t>ANNOVAR</a:t>
            </a:r>
          </a:p>
        </p:txBody>
      </p:sp>
      <p:sp>
        <p:nvSpPr>
          <p:cNvPr id="37" name="Shape 140"/>
          <p:cNvSpPr/>
          <p:nvPr/>
        </p:nvSpPr>
        <p:spPr>
          <a:xfrm>
            <a:off x="5311232" y="1572048"/>
            <a:ext cx="2286000" cy="685801"/>
          </a:xfrm>
          <a:prstGeom prst="rect">
            <a:avLst/>
          </a:prstGeom>
          <a:blipFill>
            <a:blip r:embed="rId3"/>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a:solidFill>
                  <a:srgbClr val="FFFFFF"/>
                </a:solidFill>
                <a:latin typeface="Helvetica"/>
                <a:ea typeface="Helvetica"/>
                <a:cs typeface="Helvetica"/>
                <a:sym typeface="Helvetica"/>
              </a:defRPr>
            </a:lvl1pPr>
          </a:lstStyle>
          <a:p>
            <a:r>
              <a:rPr dirty="0"/>
              <a:t>exonic variants</a:t>
            </a:r>
          </a:p>
        </p:txBody>
      </p:sp>
      <p:sp>
        <p:nvSpPr>
          <p:cNvPr id="43" name="Shape 146"/>
          <p:cNvSpPr/>
          <p:nvPr/>
        </p:nvSpPr>
        <p:spPr>
          <a:xfrm>
            <a:off x="4894548" y="2853156"/>
            <a:ext cx="3108961" cy="685800"/>
          </a:xfrm>
          <a:prstGeom prst="rect">
            <a:avLst/>
          </a:prstGeom>
          <a:blipFill>
            <a:blip r:embed="rId3"/>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a:solidFill>
                  <a:srgbClr val="FFFFFF"/>
                </a:solidFill>
                <a:latin typeface="Helvetica"/>
                <a:ea typeface="Helvetica"/>
                <a:cs typeface="Helvetica"/>
                <a:sym typeface="Helvetica"/>
              </a:defRPr>
            </a:lvl1pPr>
          </a:lstStyle>
          <a:p>
            <a:r>
              <a:rPr dirty="0" smtClean="0"/>
              <a:t>synonymous</a:t>
            </a:r>
            <a:endParaRPr dirty="0"/>
          </a:p>
        </p:txBody>
      </p:sp>
      <p:cxnSp>
        <p:nvCxnSpPr>
          <p:cNvPr id="44" name="Connector 147"/>
          <p:cNvCxnSpPr>
            <a:stCxn id="37" idx="2"/>
            <a:endCxn id="43" idx="0"/>
          </p:cNvCxnSpPr>
          <p:nvPr/>
        </p:nvCxnSpPr>
        <p:spPr>
          <a:xfrm flipH="1">
            <a:off x="6449029" y="2257848"/>
            <a:ext cx="5204" cy="595308"/>
          </a:xfrm>
          <a:prstGeom prst="straightConnector1">
            <a:avLst/>
          </a:prstGeom>
          <a:ln w="25400">
            <a:solidFill>
              <a:srgbClr val="000000"/>
            </a:solidFill>
            <a:miter lim="400000"/>
          </a:ln>
        </p:spPr>
      </p:cxnSp>
      <p:sp>
        <p:nvSpPr>
          <p:cNvPr id="45" name="Shape 148"/>
          <p:cNvSpPr/>
          <p:nvPr/>
        </p:nvSpPr>
        <p:spPr>
          <a:xfrm>
            <a:off x="1683204" y="2853157"/>
            <a:ext cx="3108961" cy="685801"/>
          </a:xfrm>
          <a:prstGeom prst="rect">
            <a:avLst/>
          </a:prstGeom>
          <a:blipFill>
            <a:blip r:embed="rId3"/>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a:solidFill>
                  <a:srgbClr val="FFFFFF"/>
                </a:solidFill>
                <a:latin typeface="Helvetica"/>
                <a:ea typeface="Helvetica"/>
                <a:cs typeface="Helvetica"/>
                <a:sym typeface="Helvetica"/>
              </a:defRPr>
            </a:lvl1pPr>
          </a:lstStyle>
          <a:p>
            <a:r>
              <a:rPr dirty="0" smtClean="0"/>
              <a:t>InDel</a:t>
            </a:r>
            <a:r>
              <a:rPr lang="en-US" dirty="0" smtClean="0"/>
              <a:t>, </a:t>
            </a:r>
            <a:r>
              <a:rPr dirty="0" smtClean="0"/>
              <a:t>Stop </a:t>
            </a:r>
            <a:r>
              <a:rPr dirty="0"/>
              <a:t>loss/gain</a:t>
            </a:r>
          </a:p>
        </p:txBody>
      </p:sp>
      <p:cxnSp>
        <p:nvCxnSpPr>
          <p:cNvPr id="46" name="Connector 149"/>
          <p:cNvCxnSpPr>
            <a:stCxn id="45" idx="0"/>
            <a:endCxn id="37" idx="2"/>
          </p:cNvCxnSpPr>
          <p:nvPr/>
        </p:nvCxnSpPr>
        <p:spPr>
          <a:xfrm flipV="1">
            <a:off x="3237685" y="2257848"/>
            <a:ext cx="3216548" cy="595308"/>
          </a:xfrm>
          <a:prstGeom prst="straightConnector1">
            <a:avLst/>
          </a:prstGeom>
          <a:ln w="25400">
            <a:solidFill>
              <a:srgbClr val="000000"/>
            </a:solidFill>
            <a:miter lim="400000"/>
          </a:ln>
        </p:spPr>
      </p:cxnSp>
      <p:sp>
        <p:nvSpPr>
          <p:cNvPr id="49" name="Shape 152"/>
          <p:cNvSpPr/>
          <p:nvPr/>
        </p:nvSpPr>
        <p:spPr>
          <a:xfrm>
            <a:off x="3487322" y="4973722"/>
            <a:ext cx="5984414" cy="685801"/>
          </a:xfrm>
          <a:prstGeom prst="rect">
            <a:avLst/>
          </a:prstGeom>
          <a:ln/>
          <a:extLst>
            <a:ext uri="{C572A759-6A51-4108-AA02-DFA0A04FC94B}">
              <ma14:wrappingTextBoxFlag xmlns:ma14="http://schemas.microsoft.com/office/mac/drawingml/2011/main" val="1"/>
            </a:ext>
          </a:extLst>
        </p:spPr>
        <p:style>
          <a:lnRef idx="1">
            <a:schemeClr val="accent2"/>
          </a:lnRef>
          <a:fillRef idx="3">
            <a:schemeClr val="accent2"/>
          </a:fillRef>
          <a:effectRef idx="2">
            <a:schemeClr val="accent2"/>
          </a:effectRef>
          <a:fontRef idx="minor">
            <a:schemeClr val="lt1"/>
          </a:fontRef>
        </p:style>
        <p:txBody>
          <a:bodyPr lIns="50760" tIns="50760" rIns="50760" bIns="50760" anchor="ctr"/>
          <a:lstStyle/>
          <a:p>
            <a:pPr>
              <a:defRPr sz="2400" i="1">
                <a:solidFill>
                  <a:srgbClr val="FFFFFF"/>
                </a:solidFill>
                <a:latin typeface="Helvetica"/>
                <a:ea typeface="Helvetica"/>
                <a:cs typeface="Helvetica"/>
                <a:sym typeface="Helvetica"/>
              </a:defRPr>
            </a:pPr>
            <a:r>
              <a:rPr dirty="0"/>
              <a:t>gene_score </a:t>
            </a:r>
            <a:r>
              <a:rPr i="0" dirty="0"/>
              <a:t>(feature) for </a:t>
            </a:r>
            <a:r>
              <a:rPr lang="en-US" i="0" dirty="0" smtClean="0"/>
              <a:t>selected </a:t>
            </a:r>
            <a:r>
              <a:rPr i="0" dirty="0" smtClean="0"/>
              <a:t>gene</a:t>
            </a:r>
            <a:r>
              <a:rPr lang="en-US" i="0" dirty="0" smtClean="0"/>
              <a:t>s</a:t>
            </a:r>
            <a:endParaRPr i="0" dirty="0"/>
          </a:p>
        </p:txBody>
      </p:sp>
      <p:cxnSp>
        <p:nvCxnSpPr>
          <p:cNvPr id="50" name="Connector 153"/>
          <p:cNvCxnSpPr>
            <a:stCxn id="49" idx="0"/>
            <a:endCxn id="45" idx="2"/>
          </p:cNvCxnSpPr>
          <p:nvPr/>
        </p:nvCxnSpPr>
        <p:spPr>
          <a:xfrm flipH="1" flipV="1">
            <a:off x="3237684" y="3538957"/>
            <a:ext cx="3241845" cy="1434763"/>
          </a:xfrm>
          <a:prstGeom prst="straightConnector1">
            <a:avLst/>
          </a:prstGeom>
          <a:ln w="25400">
            <a:solidFill>
              <a:srgbClr val="000000"/>
            </a:solidFill>
            <a:miter lim="400000"/>
          </a:ln>
        </p:spPr>
      </p:cxnSp>
      <p:cxnSp>
        <p:nvCxnSpPr>
          <p:cNvPr id="51" name="Connector 154"/>
          <p:cNvCxnSpPr>
            <a:stCxn id="43" idx="2"/>
            <a:endCxn id="49" idx="0"/>
          </p:cNvCxnSpPr>
          <p:nvPr/>
        </p:nvCxnSpPr>
        <p:spPr>
          <a:xfrm>
            <a:off x="6449028" y="3538957"/>
            <a:ext cx="30501" cy="1434765"/>
          </a:xfrm>
          <a:prstGeom prst="straightConnector1">
            <a:avLst/>
          </a:prstGeom>
          <a:ln w="25400">
            <a:solidFill>
              <a:srgbClr val="000000"/>
            </a:solidFill>
            <a:miter lim="400000"/>
          </a:ln>
        </p:spPr>
      </p:cxnSp>
      <p:cxnSp>
        <p:nvCxnSpPr>
          <p:cNvPr id="52" name="Connector 155"/>
          <p:cNvCxnSpPr>
            <a:stCxn id="49" idx="0"/>
            <a:endCxn id="62" idx="2"/>
          </p:cNvCxnSpPr>
          <p:nvPr/>
        </p:nvCxnSpPr>
        <p:spPr>
          <a:xfrm flipV="1">
            <a:off x="6479530" y="3538957"/>
            <a:ext cx="3152695" cy="1434765"/>
          </a:xfrm>
          <a:prstGeom prst="straightConnector1">
            <a:avLst/>
          </a:prstGeom>
          <a:ln w="25400">
            <a:solidFill>
              <a:srgbClr val="000000"/>
            </a:solidFill>
            <a:miter lim="400000"/>
          </a:ln>
        </p:spPr>
      </p:cxnSp>
      <p:sp>
        <p:nvSpPr>
          <p:cNvPr id="62" name="Shape 165"/>
          <p:cNvSpPr/>
          <p:nvPr/>
        </p:nvSpPr>
        <p:spPr>
          <a:xfrm>
            <a:off x="8077744" y="2853156"/>
            <a:ext cx="3108961" cy="685800"/>
          </a:xfrm>
          <a:prstGeom prst="rect">
            <a:avLst/>
          </a:prstGeom>
          <a:blipFill>
            <a:blip r:embed="rId3"/>
          </a:blip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a:solidFill>
                  <a:srgbClr val="FFFFFF"/>
                </a:solidFill>
                <a:latin typeface="Helvetica"/>
                <a:ea typeface="Helvetica"/>
                <a:cs typeface="Helvetica"/>
                <a:sym typeface="Helvetica"/>
              </a:defRPr>
            </a:lvl1pPr>
          </a:lstStyle>
          <a:p>
            <a:r>
              <a:rPr dirty="0"/>
              <a:t>non-</a:t>
            </a:r>
            <a:r>
              <a:rPr dirty="0" smtClean="0"/>
              <a:t>synonymous</a:t>
            </a:r>
            <a:endParaRPr dirty="0"/>
          </a:p>
        </p:txBody>
      </p:sp>
      <p:sp>
        <p:nvSpPr>
          <p:cNvPr id="40" name="Shape 143"/>
          <p:cNvSpPr/>
          <p:nvPr/>
        </p:nvSpPr>
        <p:spPr>
          <a:xfrm>
            <a:off x="7889669" y="3732313"/>
            <a:ext cx="1420946" cy="786384"/>
          </a:xfrm>
          <a:prstGeom prst="roundRect">
            <a:avLst>
              <a:gd name="adj" fmla="val 31653"/>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b="1">
                <a:latin typeface="Helvetica"/>
                <a:ea typeface="Helvetica"/>
                <a:cs typeface="Helvetica"/>
                <a:sym typeface="Helvetica"/>
              </a:defRPr>
            </a:lvl1pPr>
          </a:lstStyle>
          <a:p>
            <a:r>
              <a:rPr dirty="0"/>
              <a:t>SNAP2</a:t>
            </a:r>
          </a:p>
        </p:txBody>
      </p:sp>
      <p:sp>
        <p:nvSpPr>
          <p:cNvPr id="157" name="Shape 143"/>
          <p:cNvSpPr/>
          <p:nvPr/>
        </p:nvSpPr>
        <p:spPr>
          <a:xfrm>
            <a:off x="3315111" y="3754636"/>
            <a:ext cx="1735378" cy="787179"/>
          </a:xfrm>
          <a:prstGeom prst="roundRect">
            <a:avLst>
              <a:gd name="adj" fmla="val 31653"/>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b="1">
                <a:latin typeface="Helvetica"/>
                <a:ea typeface="Helvetica"/>
                <a:cs typeface="Helvetica"/>
                <a:sym typeface="Helvetica"/>
              </a:defRPr>
            </a:lvl1pPr>
          </a:lstStyle>
          <a:p>
            <a:r>
              <a:rPr lang="en-US" dirty="0" smtClean="0"/>
              <a:t>Large constant</a:t>
            </a:r>
            <a:endParaRPr dirty="0"/>
          </a:p>
        </p:txBody>
      </p:sp>
      <p:sp>
        <p:nvSpPr>
          <p:cNvPr id="158" name="Shape 143"/>
          <p:cNvSpPr/>
          <p:nvPr/>
        </p:nvSpPr>
        <p:spPr>
          <a:xfrm>
            <a:off x="5581339" y="3744086"/>
            <a:ext cx="1735378" cy="787179"/>
          </a:xfrm>
          <a:prstGeom prst="roundRect">
            <a:avLst>
              <a:gd name="adj" fmla="val 31653"/>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b="1">
                <a:latin typeface="Helvetica"/>
                <a:ea typeface="Helvetica"/>
                <a:cs typeface="Helvetica"/>
                <a:sym typeface="Helvetica"/>
              </a:defRPr>
            </a:lvl1pPr>
          </a:lstStyle>
          <a:p>
            <a:r>
              <a:rPr lang="en-US" dirty="0" smtClean="0"/>
              <a:t>Small constant</a:t>
            </a:r>
            <a:endParaRPr dirty="0"/>
          </a:p>
        </p:txBody>
      </p:sp>
      <p:sp>
        <p:nvSpPr>
          <p:cNvPr id="172" name="Hexagon 171"/>
          <p:cNvSpPr/>
          <p:nvPr/>
        </p:nvSpPr>
        <p:spPr>
          <a:xfrm>
            <a:off x="5279961" y="6199255"/>
            <a:ext cx="2308331" cy="1033209"/>
          </a:xfrm>
          <a:prstGeom prst="hexagon">
            <a:avLst/>
          </a:prstGeom>
        </p:spPr>
        <p:style>
          <a:lnRef idx="1">
            <a:schemeClr val="accent3"/>
          </a:lnRef>
          <a:fillRef idx="3">
            <a:schemeClr val="accent3"/>
          </a:fillRef>
          <a:effectRef idx="2">
            <a:schemeClr val="accent3"/>
          </a:effectRef>
          <a:fontRef idx="minor">
            <a:schemeClr val="lt1"/>
          </a:fontRef>
        </p:style>
        <p:txBody>
          <a:bodyPr lIns="91435" tIns="45718" rIns="91435" bIns="45718" spcCol="0" rtlCol="0" anchor="ctr"/>
          <a:lstStyle/>
          <a:p>
            <a:pPr algn="ctr"/>
            <a:r>
              <a:rPr lang="en-US" b="1" i="1" dirty="0" smtClean="0">
                <a:solidFill>
                  <a:srgbClr val="000000"/>
                </a:solidFill>
              </a:rPr>
              <a:t>AVA, </a:t>
            </a:r>
            <a:r>
              <a:rPr lang="en-US" b="1" i="1" dirty="0" err="1" smtClean="0">
                <a:solidFill>
                  <a:srgbClr val="000000"/>
                </a:solidFill>
              </a:rPr>
              <a:t>Dx</a:t>
            </a:r>
            <a:endParaRPr lang="en-US" b="1" i="1" dirty="0">
              <a:solidFill>
                <a:srgbClr val="000000"/>
              </a:solidFill>
            </a:endParaRPr>
          </a:p>
        </p:txBody>
      </p:sp>
      <p:sp>
        <p:nvSpPr>
          <p:cNvPr id="18" name="Folded Corner 17"/>
          <p:cNvSpPr/>
          <p:nvPr/>
        </p:nvSpPr>
        <p:spPr>
          <a:xfrm>
            <a:off x="5279962" y="7792117"/>
            <a:ext cx="2609708" cy="904058"/>
          </a:xfrm>
          <a:prstGeom prst="foldedCorner">
            <a:avLst/>
          </a:prstGeom>
        </p:spPr>
        <p:style>
          <a:lnRef idx="1">
            <a:schemeClr val="accent4"/>
          </a:lnRef>
          <a:fillRef idx="3">
            <a:schemeClr val="accent4"/>
          </a:fillRef>
          <a:effectRef idx="2">
            <a:schemeClr val="accent4"/>
          </a:effectRef>
          <a:fontRef idx="minor">
            <a:schemeClr val="lt1"/>
          </a:fontRef>
        </p:style>
        <p:txBody>
          <a:bodyPr lIns="91435" tIns="45718" rIns="91435" bIns="45718" spcCol="0" rtlCol="0" anchor="ctr"/>
          <a:lstStyle/>
          <a:p>
            <a:pPr algn="ctr"/>
            <a:r>
              <a:rPr lang="en-US" b="1" i="1" dirty="0" smtClean="0">
                <a:solidFill>
                  <a:srgbClr val="000000"/>
                </a:solidFill>
              </a:rPr>
              <a:t>Predictions</a:t>
            </a:r>
            <a:endParaRPr lang="en-US" b="1" i="1" dirty="0">
              <a:solidFill>
                <a:srgbClr val="000000"/>
              </a:solidFill>
            </a:endParaRPr>
          </a:p>
        </p:txBody>
      </p:sp>
      <p:sp>
        <p:nvSpPr>
          <p:cNvPr id="47" name="TextBox 46"/>
          <p:cNvSpPr txBox="1"/>
          <p:nvPr/>
        </p:nvSpPr>
        <p:spPr>
          <a:xfrm>
            <a:off x="7597233" y="1589994"/>
            <a:ext cx="2272528" cy="646330"/>
          </a:xfrm>
          <a:prstGeom prst="rect">
            <a:avLst/>
          </a:prstGeom>
          <a:noFill/>
        </p:spPr>
        <p:txBody>
          <a:bodyPr wrap="none" lIns="91435" tIns="45718" rIns="91435" bIns="45718" rtlCol="0">
            <a:spAutoFit/>
          </a:bodyPr>
          <a:lstStyle/>
          <a:p>
            <a:r>
              <a:rPr lang="en-US" dirty="0" smtClean="0"/>
              <a:t>+ unknown</a:t>
            </a:r>
            <a:endParaRPr lang="en-US" dirty="0"/>
          </a:p>
        </p:txBody>
      </p:sp>
      <p:sp>
        <p:nvSpPr>
          <p:cNvPr id="48" name="Rectangle 47"/>
          <p:cNvSpPr/>
          <p:nvPr/>
        </p:nvSpPr>
        <p:spPr>
          <a:xfrm>
            <a:off x="11224873" y="9061674"/>
            <a:ext cx="1023802" cy="6858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 Box 6"/>
          <p:cNvSpPr txBox="1">
            <a:spLocks noChangeArrowheads="1"/>
          </p:cNvSpPr>
          <p:nvPr/>
        </p:nvSpPr>
        <p:spPr bwMode="auto">
          <a:xfrm>
            <a:off x="173975" y="9376081"/>
            <a:ext cx="193674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a:t>Created for CAGI 4</a:t>
            </a:r>
          </a:p>
        </p:txBody>
      </p:sp>
      <p:sp>
        <p:nvSpPr>
          <p:cNvPr id="27" name="Text Box 8"/>
          <p:cNvSpPr txBox="1">
            <a:spLocks noChangeArrowheads="1"/>
          </p:cNvSpPr>
          <p:nvPr/>
        </p:nvSpPr>
        <p:spPr bwMode="auto">
          <a:xfrm>
            <a:off x="10741185" y="9331355"/>
            <a:ext cx="143936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800" dirty="0" smtClean="0"/>
              <a:t>Yanran Wang</a:t>
            </a:r>
            <a:endParaRPr lang="en-US" altLang="en-US" sz="1800" dirty="0"/>
          </a:p>
        </p:txBody>
      </p:sp>
      <p:sp>
        <p:nvSpPr>
          <p:cNvPr id="28" name="Text Box 9"/>
          <p:cNvSpPr txBox="1">
            <a:spLocks noChangeArrowheads="1"/>
          </p:cNvSpPr>
          <p:nvPr/>
        </p:nvSpPr>
        <p:spPr bwMode="auto">
          <a:xfrm>
            <a:off x="4915414" y="9376081"/>
            <a:ext cx="2642558"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err="1"/>
              <a:t>genomeinterpretation.org</a:t>
            </a:r>
            <a:endParaRPr lang="en-US" altLang="en-US" sz="1800" dirty="0"/>
          </a:p>
        </p:txBody>
      </p:sp>
    </p:spTree>
    <p:extLst>
      <p:ext uri="{BB962C8B-B14F-4D97-AF65-F5344CB8AC3E}">
        <p14:creationId xmlns:p14="http://schemas.microsoft.com/office/powerpoint/2010/main" val="4497586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dirty="0"/>
          </a:p>
        </p:txBody>
      </p:sp>
      <p:sp>
        <p:nvSpPr>
          <p:cNvPr id="3" name="Title 2"/>
          <p:cNvSpPr>
            <a:spLocks noGrp="1"/>
          </p:cNvSpPr>
          <p:nvPr>
            <p:ph type="title"/>
          </p:nvPr>
        </p:nvSpPr>
        <p:spPr/>
        <p:txBody>
          <a:bodyPr/>
          <a:lstStyle/>
          <a:p>
            <a:r>
              <a:rPr lang="en-US" dirty="0" smtClean="0"/>
              <a:t>Prediction results</a:t>
            </a:r>
            <a:endParaRPr lang="en-US" dirty="0"/>
          </a:p>
        </p:txBody>
      </p:sp>
      <p:pic>
        <p:nvPicPr>
          <p:cNvPr id="6" name="pasted-image.png"/>
          <p:cNvPicPr>
            <a:picLocks noChangeAspect="1"/>
          </p:cNvPicPr>
          <p:nvPr/>
        </p:nvPicPr>
        <p:blipFill rotWithShape="1">
          <a:blip r:embed="rId2">
            <a:extLst/>
          </a:blip>
          <a:srcRect t="5725"/>
          <a:stretch/>
        </p:blipFill>
        <p:spPr>
          <a:xfrm>
            <a:off x="7028471" y="1678964"/>
            <a:ext cx="4284675" cy="3879221"/>
          </a:xfrm>
          <a:prstGeom prst="rect">
            <a:avLst/>
          </a:prstGeom>
          <a:ln w="12700">
            <a:miter lim="400000"/>
          </a:ln>
        </p:spPr>
      </p:pic>
      <p:pic>
        <p:nvPicPr>
          <p:cNvPr id="7" name="pasted-image.png"/>
          <p:cNvPicPr>
            <a:picLocks noChangeAspect="1"/>
          </p:cNvPicPr>
          <p:nvPr/>
        </p:nvPicPr>
        <p:blipFill rotWithShape="1">
          <a:blip r:embed="rId3">
            <a:extLst/>
          </a:blip>
          <a:srcRect t="6999"/>
          <a:stretch/>
        </p:blipFill>
        <p:spPr>
          <a:xfrm>
            <a:off x="7038807" y="5106152"/>
            <a:ext cx="4284675" cy="3826802"/>
          </a:xfrm>
          <a:prstGeom prst="rect">
            <a:avLst/>
          </a:prstGeom>
          <a:ln w="12700">
            <a:miter lim="400000"/>
          </a:ln>
        </p:spPr>
      </p:pic>
      <p:pic>
        <p:nvPicPr>
          <p:cNvPr id="8" name="pasted-image.png"/>
          <p:cNvPicPr>
            <a:picLocks noChangeAspect="1"/>
          </p:cNvPicPr>
          <p:nvPr/>
        </p:nvPicPr>
        <p:blipFill rotWithShape="1">
          <a:blip r:embed="rId4">
            <a:extLst/>
          </a:blip>
          <a:srcRect t="5725"/>
          <a:stretch/>
        </p:blipFill>
        <p:spPr>
          <a:xfrm>
            <a:off x="1882333" y="1678965"/>
            <a:ext cx="4284676" cy="3879219"/>
          </a:xfrm>
          <a:prstGeom prst="rect">
            <a:avLst/>
          </a:prstGeom>
          <a:ln w="12700">
            <a:miter lim="400000"/>
          </a:ln>
        </p:spPr>
      </p:pic>
      <p:pic>
        <p:nvPicPr>
          <p:cNvPr id="5" name="pasted-image.png"/>
          <p:cNvPicPr>
            <a:picLocks noChangeAspect="1"/>
          </p:cNvPicPr>
          <p:nvPr/>
        </p:nvPicPr>
        <p:blipFill rotWithShape="1">
          <a:blip r:embed="rId5">
            <a:extLst/>
          </a:blip>
          <a:srcRect t="7522"/>
          <a:stretch/>
        </p:blipFill>
        <p:spPr>
          <a:xfrm>
            <a:off x="1903859" y="5106154"/>
            <a:ext cx="4284676" cy="3805271"/>
          </a:xfrm>
          <a:prstGeom prst="rect">
            <a:avLst/>
          </a:prstGeom>
          <a:ln w="12700">
            <a:miter lim="400000"/>
          </a:ln>
        </p:spPr>
      </p:pic>
      <p:sp>
        <p:nvSpPr>
          <p:cNvPr id="9" name="Rectangle 8"/>
          <p:cNvSpPr/>
          <p:nvPr/>
        </p:nvSpPr>
        <p:spPr>
          <a:xfrm>
            <a:off x="11224873" y="9061674"/>
            <a:ext cx="1023802" cy="6858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 Box 6"/>
          <p:cNvSpPr txBox="1">
            <a:spLocks noChangeArrowheads="1"/>
          </p:cNvSpPr>
          <p:nvPr/>
        </p:nvSpPr>
        <p:spPr bwMode="auto">
          <a:xfrm>
            <a:off x="173975" y="9376081"/>
            <a:ext cx="193674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a:t>Created for CAGI 4</a:t>
            </a:r>
          </a:p>
        </p:txBody>
      </p:sp>
      <p:sp>
        <p:nvSpPr>
          <p:cNvPr id="11" name="Text Box 8"/>
          <p:cNvSpPr txBox="1">
            <a:spLocks noChangeArrowheads="1"/>
          </p:cNvSpPr>
          <p:nvPr/>
        </p:nvSpPr>
        <p:spPr bwMode="auto">
          <a:xfrm>
            <a:off x="10741185" y="9331355"/>
            <a:ext cx="143936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800" dirty="0" smtClean="0"/>
              <a:t>Yanran Wang</a:t>
            </a:r>
            <a:endParaRPr lang="en-US" altLang="en-US" sz="1800" dirty="0"/>
          </a:p>
        </p:txBody>
      </p:sp>
      <p:sp>
        <p:nvSpPr>
          <p:cNvPr id="12" name="Text Box 9"/>
          <p:cNvSpPr txBox="1">
            <a:spLocks noChangeArrowheads="1"/>
          </p:cNvSpPr>
          <p:nvPr/>
        </p:nvSpPr>
        <p:spPr bwMode="auto">
          <a:xfrm>
            <a:off x="4915414" y="9376081"/>
            <a:ext cx="2642558"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err="1"/>
              <a:t>genomeinterpretation.org</a:t>
            </a:r>
            <a:endParaRPr lang="en-US" altLang="en-US" sz="1800" dirty="0"/>
          </a:p>
        </p:txBody>
      </p:sp>
    </p:spTree>
    <p:extLst>
      <p:ext uri="{BB962C8B-B14F-4D97-AF65-F5344CB8AC3E}">
        <p14:creationId xmlns:p14="http://schemas.microsoft.com/office/powerpoint/2010/main" val="8102324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224873" y="9061674"/>
            <a:ext cx="1023802" cy="6858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r>
              <a:rPr lang="en-US" dirty="0" smtClean="0"/>
              <a:t>Pitfalls: in Summary</a:t>
            </a:r>
            <a:endParaRPr lang="en-US" dirty="0"/>
          </a:p>
        </p:txBody>
      </p:sp>
      <p:sp>
        <p:nvSpPr>
          <p:cNvPr id="4" name="Content Placeholder 3"/>
          <p:cNvSpPr>
            <a:spLocks noGrp="1"/>
          </p:cNvSpPr>
          <p:nvPr>
            <p:ph idx="1"/>
          </p:nvPr>
        </p:nvSpPr>
        <p:spPr/>
        <p:txBody>
          <a:bodyPr/>
          <a:lstStyle/>
          <a:p>
            <a:r>
              <a:rPr lang="en-US" dirty="0" smtClean="0"/>
              <a:t>Not all variants included</a:t>
            </a:r>
          </a:p>
          <a:p>
            <a:r>
              <a:rPr lang="en-US" dirty="0" smtClean="0"/>
              <a:t>Scoring requires optimization</a:t>
            </a:r>
          </a:p>
          <a:p>
            <a:r>
              <a:rPr lang="en-US" dirty="0" smtClean="0"/>
              <a:t>Data set may be too small for training an accurate model</a:t>
            </a:r>
          </a:p>
          <a:p>
            <a:endParaRPr lang="en-US" dirty="0" smtClean="0"/>
          </a:p>
          <a:p>
            <a:r>
              <a:rPr lang="is-IS" dirty="0" smtClean="0"/>
              <a:t>… what about the environment?</a:t>
            </a:r>
            <a:endParaRPr lang="en-US" dirty="0"/>
          </a:p>
        </p:txBody>
      </p:sp>
      <p:sp>
        <p:nvSpPr>
          <p:cNvPr id="5" name="Text Box 6"/>
          <p:cNvSpPr txBox="1">
            <a:spLocks noChangeArrowheads="1"/>
          </p:cNvSpPr>
          <p:nvPr/>
        </p:nvSpPr>
        <p:spPr bwMode="auto">
          <a:xfrm>
            <a:off x="173975" y="9376081"/>
            <a:ext cx="193674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a:t>Created for CAGI 4</a:t>
            </a:r>
          </a:p>
        </p:txBody>
      </p:sp>
      <p:sp>
        <p:nvSpPr>
          <p:cNvPr id="6" name="Text Box 8"/>
          <p:cNvSpPr txBox="1">
            <a:spLocks noChangeArrowheads="1"/>
          </p:cNvSpPr>
          <p:nvPr/>
        </p:nvSpPr>
        <p:spPr bwMode="auto">
          <a:xfrm>
            <a:off x="10741185" y="9331355"/>
            <a:ext cx="143936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800" dirty="0" smtClean="0"/>
              <a:t>Yanran Wang</a:t>
            </a:r>
            <a:endParaRPr lang="en-US" altLang="en-US" sz="1800" dirty="0"/>
          </a:p>
        </p:txBody>
      </p:sp>
      <p:sp>
        <p:nvSpPr>
          <p:cNvPr id="7" name="Text Box 9"/>
          <p:cNvSpPr txBox="1">
            <a:spLocks noChangeArrowheads="1"/>
          </p:cNvSpPr>
          <p:nvPr/>
        </p:nvSpPr>
        <p:spPr bwMode="auto">
          <a:xfrm>
            <a:off x="4915414" y="9376081"/>
            <a:ext cx="2642558"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err="1"/>
              <a:t>genomeinterpretation.org</a:t>
            </a:r>
            <a:endParaRPr lang="en-US" altLang="en-US" sz="1800" dirty="0"/>
          </a:p>
        </p:txBody>
      </p:sp>
    </p:spTree>
    <p:extLst>
      <p:ext uri="{BB962C8B-B14F-4D97-AF65-F5344CB8AC3E}">
        <p14:creationId xmlns:p14="http://schemas.microsoft.com/office/powerpoint/2010/main" val="7538006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1224873" y="9085191"/>
            <a:ext cx="1023802" cy="6858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Footer Placeholder 1"/>
          <p:cNvSpPr>
            <a:spLocks noGrp="1"/>
          </p:cNvSpPr>
          <p:nvPr>
            <p:ph type="ftr" sz="quarter" idx="11"/>
          </p:nvPr>
        </p:nvSpPr>
        <p:spPr/>
        <p:txBody>
          <a:bodyPr/>
          <a:lstStyle/>
          <a:p>
            <a:endParaRPr lang="en-US" dirty="0"/>
          </a:p>
        </p:txBody>
      </p:sp>
      <p:sp>
        <p:nvSpPr>
          <p:cNvPr id="3" name="Title 2"/>
          <p:cNvSpPr>
            <a:spLocks noGrp="1"/>
          </p:cNvSpPr>
          <p:nvPr>
            <p:ph type="title"/>
          </p:nvPr>
        </p:nvSpPr>
        <p:spPr/>
        <p:txBody>
          <a:bodyPr/>
          <a:lstStyle/>
          <a:p>
            <a:r>
              <a:rPr lang="is-IS" dirty="0" smtClean="0"/>
              <a:t>… but the gene set shows promise!</a:t>
            </a:r>
            <a:endParaRPr lang="en-US" dirty="0"/>
          </a:p>
        </p:txBody>
      </p:sp>
      <p:pic>
        <p:nvPicPr>
          <p:cNvPr id="5" name="Content Placeholder 4" descr="Screen Shot 2016-03-25 at 10.29.56 PM.png"/>
          <p:cNvPicPr>
            <a:picLocks noGrp="1" noChangeAspect="1"/>
          </p:cNvPicPr>
          <p:nvPr>
            <p:ph idx="1"/>
          </p:nvPr>
        </p:nvPicPr>
        <p:blipFill>
          <a:blip r:embed="rId3">
            <a:extLst>
              <a:ext uri="{28A0092B-C50C-407E-A947-70E740481C1C}">
                <a14:useLocalDpi xmlns:a14="http://schemas.microsoft.com/office/drawing/2010/main" val="0"/>
              </a:ext>
            </a:extLst>
          </a:blip>
          <a:srcRect l="1898" r="1898"/>
          <a:stretch>
            <a:fillRect/>
          </a:stretch>
        </p:blipFill>
        <p:spPr/>
      </p:pic>
      <p:sp>
        <p:nvSpPr>
          <p:cNvPr id="6" name="Text Box 6"/>
          <p:cNvSpPr txBox="1">
            <a:spLocks noChangeArrowheads="1"/>
          </p:cNvSpPr>
          <p:nvPr/>
        </p:nvSpPr>
        <p:spPr bwMode="auto">
          <a:xfrm>
            <a:off x="173975" y="9376081"/>
            <a:ext cx="193674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a:t>Created for CAGI 4</a:t>
            </a:r>
          </a:p>
        </p:txBody>
      </p:sp>
      <p:sp>
        <p:nvSpPr>
          <p:cNvPr id="7" name="Text Box 8"/>
          <p:cNvSpPr txBox="1">
            <a:spLocks noChangeArrowheads="1"/>
          </p:cNvSpPr>
          <p:nvPr/>
        </p:nvSpPr>
        <p:spPr bwMode="auto">
          <a:xfrm>
            <a:off x="10741185" y="9331355"/>
            <a:ext cx="143936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800" dirty="0" smtClean="0"/>
              <a:t>Yanran Wang</a:t>
            </a:r>
            <a:endParaRPr lang="en-US" altLang="en-US" sz="1800" dirty="0"/>
          </a:p>
        </p:txBody>
      </p:sp>
      <p:sp>
        <p:nvSpPr>
          <p:cNvPr id="8" name="Text Box 9"/>
          <p:cNvSpPr txBox="1">
            <a:spLocks noChangeArrowheads="1"/>
          </p:cNvSpPr>
          <p:nvPr/>
        </p:nvSpPr>
        <p:spPr bwMode="auto">
          <a:xfrm>
            <a:off x="4915414" y="9376081"/>
            <a:ext cx="2642558"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err="1"/>
              <a:t>genomeinterpretation.org</a:t>
            </a:r>
            <a:endParaRPr lang="en-US" altLang="en-US" sz="1800" dirty="0"/>
          </a:p>
        </p:txBody>
      </p:sp>
    </p:spTree>
    <p:extLst>
      <p:ext uri="{BB962C8B-B14F-4D97-AF65-F5344CB8AC3E}">
        <p14:creationId xmlns:p14="http://schemas.microsoft.com/office/powerpoint/2010/main" val="20635399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0" y="426721"/>
            <a:ext cx="13004800" cy="1040835"/>
          </a:xfrm>
          <a:prstGeom prst="rect">
            <a:avLst/>
          </a:prstGeom>
          <a:solidFill>
            <a:srgbClr val="FF0000"/>
          </a:solidFill>
          <a:ln/>
        </p:spPr>
        <p:style>
          <a:lnRef idx="1">
            <a:schemeClr val="accent2"/>
          </a:lnRef>
          <a:fillRef idx="3">
            <a:schemeClr val="accent2"/>
          </a:fillRef>
          <a:effectRef idx="2">
            <a:schemeClr val="accent2"/>
          </a:effectRef>
          <a:fontRef idx="minor">
            <a:schemeClr val="lt1"/>
          </a:fontRef>
        </p:style>
        <p:txBody>
          <a:bodyPr lIns="130046" tIns="65023" rIns="130046" bIns="65023" anchor="ctr"/>
          <a:lstStyle/>
          <a:p>
            <a:pPr>
              <a:defRPr/>
            </a:pPr>
            <a:r>
              <a:rPr lang="en-US" sz="3700" b="1" i="1" dirty="0">
                <a:solidFill>
                  <a:schemeClr val="bg1"/>
                </a:solidFill>
                <a:latin typeface="Arial Black"/>
                <a:ea typeface="Arial" charset="0"/>
                <a:cs typeface="Arial Black"/>
              </a:rPr>
              <a:t>Thank You!</a:t>
            </a: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53258" y="1784844"/>
            <a:ext cx="2384494" cy="2922372"/>
          </a:xfrm>
          <a:prstGeom prst="rect">
            <a:avLst/>
          </a:prstGeom>
        </p:spPr>
      </p:pic>
      <p:grpSp>
        <p:nvGrpSpPr>
          <p:cNvPr id="22" name="Group 21"/>
          <p:cNvGrpSpPr/>
          <p:nvPr/>
        </p:nvGrpSpPr>
        <p:grpSpPr>
          <a:xfrm>
            <a:off x="2037539" y="2136461"/>
            <a:ext cx="2506741" cy="4165635"/>
            <a:chOff x="1772221" y="1410062"/>
            <a:chExt cx="1762552" cy="2928962"/>
          </a:xfrm>
        </p:grpSpPr>
        <p:pic>
          <p:nvPicPr>
            <p:cNvPr id="11" name="Picture 10" descr="Cheng.JP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912984" y="1410062"/>
              <a:ext cx="1496233" cy="2084981"/>
            </a:xfrm>
            <a:prstGeom prst="rect">
              <a:avLst/>
            </a:prstGeom>
          </p:spPr>
        </p:pic>
        <p:sp>
          <p:nvSpPr>
            <p:cNvPr id="12" name="TextBox 11"/>
            <p:cNvSpPr txBox="1"/>
            <p:nvPr/>
          </p:nvSpPr>
          <p:spPr>
            <a:xfrm>
              <a:off x="1772221" y="3495043"/>
              <a:ext cx="1762552" cy="843981"/>
            </a:xfrm>
            <a:prstGeom prst="rect">
              <a:avLst/>
            </a:prstGeom>
            <a:noFill/>
          </p:spPr>
          <p:txBody>
            <a:bodyPr wrap="none" rtlCol="0">
              <a:spAutoFit/>
            </a:bodyPr>
            <a:lstStyle/>
            <a:p>
              <a:pPr algn="ctr"/>
              <a:r>
                <a:rPr lang="en-US" b="1" dirty="0" err="1" smtClean="0"/>
                <a:t>Chengsheng</a:t>
              </a:r>
              <a:r>
                <a:rPr lang="en-US" b="1" dirty="0" smtClean="0"/>
                <a:t> </a:t>
              </a:r>
            </a:p>
            <a:p>
              <a:pPr algn="ctr"/>
              <a:r>
                <a:rPr lang="en-US" b="1" dirty="0" smtClean="0"/>
                <a:t>Zhu</a:t>
              </a:r>
              <a:endParaRPr lang="en-US" b="1" dirty="0"/>
            </a:p>
          </p:txBody>
        </p:sp>
      </p:grpSp>
      <p:sp>
        <p:nvSpPr>
          <p:cNvPr id="18" name="TextBox 17"/>
          <p:cNvSpPr txBox="1"/>
          <p:nvPr/>
        </p:nvSpPr>
        <p:spPr>
          <a:xfrm>
            <a:off x="371823" y="4707217"/>
            <a:ext cx="1809480" cy="1239312"/>
          </a:xfrm>
          <a:prstGeom prst="rect">
            <a:avLst/>
          </a:prstGeom>
          <a:noFill/>
        </p:spPr>
        <p:txBody>
          <a:bodyPr wrap="none" lIns="130046" tIns="65023" rIns="130046" bIns="65023" rtlCol="0">
            <a:spAutoFit/>
          </a:bodyPr>
          <a:lstStyle/>
          <a:p>
            <a:pPr algn="ctr"/>
            <a:r>
              <a:rPr lang="en-US" b="1" dirty="0" err="1" smtClean="0"/>
              <a:t>Yannick</a:t>
            </a:r>
            <a:endParaRPr lang="en-US" b="1" dirty="0" smtClean="0"/>
          </a:p>
          <a:p>
            <a:pPr algn="ctr"/>
            <a:r>
              <a:rPr lang="en-US" b="1" dirty="0" err="1" smtClean="0"/>
              <a:t>Mahlich</a:t>
            </a:r>
            <a:endParaRPr lang="en-US" b="1" dirty="0"/>
          </a:p>
        </p:txBody>
      </p:sp>
      <p:sp>
        <p:nvSpPr>
          <p:cNvPr id="15" name="TextBox 14"/>
          <p:cNvSpPr txBox="1"/>
          <p:nvPr/>
        </p:nvSpPr>
        <p:spPr>
          <a:xfrm>
            <a:off x="4638954" y="4635475"/>
            <a:ext cx="5264971" cy="4132411"/>
          </a:xfrm>
          <a:prstGeom prst="rect">
            <a:avLst/>
          </a:prstGeom>
          <a:noFill/>
        </p:spPr>
        <p:txBody>
          <a:bodyPr wrap="square" lIns="130046" tIns="65023" rIns="130046" bIns="65023" rtlCol="0">
            <a:spAutoFit/>
          </a:bodyPr>
          <a:lstStyle/>
          <a:p>
            <a:pPr algn="l"/>
            <a:r>
              <a:rPr lang="en-US" altLang="zh-CN" sz="2600" b="1" i="1" dirty="0"/>
              <a:t>Rutgers </a:t>
            </a:r>
            <a:r>
              <a:rPr lang="en-US" altLang="zh-CN" sz="2600" b="1" i="1" dirty="0" smtClean="0"/>
              <a:t>University: </a:t>
            </a:r>
            <a:r>
              <a:rPr lang="en-US" sz="2600" dirty="0" smtClean="0"/>
              <a:t>Peter Kahn, Jay Tischfield, Jinchuan Xing, Gary </a:t>
            </a:r>
            <a:r>
              <a:rPr lang="en-US" sz="2600" dirty="0" err="1" smtClean="0"/>
              <a:t>Heiman</a:t>
            </a:r>
            <a:endParaRPr lang="en-US" altLang="zh-CN" sz="2600" dirty="0" smtClean="0"/>
          </a:p>
          <a:p>
            <a:pPr algn="l"/>
            <a:r>
              <a:rPr lang="en-US" altLang="zh-CN" sz="2600" b="1" i="1" dirty="0" smtClean="0"/>
              <a:t>TU Munich:</a:t>
            </a:r>
            <a:r>
              <a:rPr lang="en-US" altLang="zh-CN" sz="2600" dirty="0" smtClean="0"/>
              <a:t> </a:t>
            </a:r>
            <a:r>
              <a:rPr lang="en-US" sz="2600" dirty="0" err="1" smtClean="0"/>
              <a:t>Burkhard</a:t>
            </a:r>
            <a:r>
              <a:rPr lang="en-US" sz="2600" dirty="0" smtClean="0"/>
              <a:t> Rost, Guy </a:t>
            </a:r>
            <a:r>
              <a:rPr lang="en-US" sz="2600" dirty="0" err="1" smtClean="0"/>
              <a:t>Yachdav</a:t>
            </a:r>
            <a:endParaRPr lang="en-US" altLang="zh-CN" sz="2600" dirty="0" smtClean="0"/>
          </a:p>
          <a:p>
            <a:pPr algn="l"/>
            <a:r>
              <a:rPr lang="en-US" altLang="zh-CN" sz="2600" b="1" i="1" dirty="0" err="1" smtClean="0"/>
              <a:t>Regeneron</a:t>
            </a:r>
            <a:r>
              <a:rPr lang="en-US" altLang="zh-CN" sz="2600" b="1" i="1" dirty="0" smtClean="0"/>
              <a:t>: </a:t>
            </a:r>
            <a:r>
              <a:rPr lang="en-US" sz="2600" dirty="0" smtClean="0"/>
              <a:t>Shannon </a:t>
            </a:r>
            <a:r>
              <a:rPr lang="en-US" sz="2600" dirty="0" err="1" smtClean="0"/>
              <a:t>Bruse</a:t>
            </a:r>
            <a:endParaRPr lang="en-US" sz="2600" dirty="0" smtClean="0"/>
          </a:p>
          <a:p>
            <a:pPr algn="l"/>
            <a:r>
              <a:rPr lang="en-US" sz="2600" b="1" i="1" dirty="0" smtClean="0"/>
              <a:t>University of Kiel:</a:t>
            </a:r>
            <a:r>
              <a:rPr lang="en-US" sz="2600" dirty="0" smtClean="0"/>
              <a:t> Andre Franke, Britt</a:t>
            </a:r>
            <a:r>
              <a:rPr lang="en-US" sz="2600" dirty="0"/>
              <a:t>-</a:t>
            </a:r>
            <a:r>
              <a:rPr lang="en-US" sz="2600" dirty="0" smtClean="0"/>
              <a:t>Sabina Peterson</a:t>
            </a:r>
          </a:p>
          <a:p>
            <a:pPr algn="l"/>
            <a:r>
              <a:rPr lang="en-US" sz="2600" b="1" i="1" dirty="0" smtClean="0"/>
              <a:t>University of New Mexico:</a:t>
            </a:r>
            <a:r>
              <a:rPr lang="en-US" sz="2600" dirty="0" smtClean="0"/>
              <a:t> Toru </a:t>
            </a:r>
            <a:r>
              <a:rPr lang="en-US" sz="2600" dirty="0" err="1" smtClean="0"/>
              <a:t>Nyunoya</a:t>
            </a:r>
            <a:endParaRPr lang="en-US" altLang="zh-CN" sz="2600" dirty="0"/>
          </a:p>
        </p:txBody>
      </p:sp>
      <p:sp>
        <p:nvSpPr>
          <p:cNvPr id="32" name="TextBox 31"/>
          <p:cNvSpPr txBox="1"/>
          <p:nvPr/>
        </p:nvSpPr>
        <p:spPr>
          <a:xfrm>
            <a:off x="1" y="1467556"/>
            <a:ext cx="4756538" cy="4840297"/>
          </a:xfrm>
          <a:prstGeom prst="rect">
            <a:avLst/>
          </a:prstGeom>
          <a:noFill/>
        </p:spPr>
        <p:txBody>
          <a:bodyPr wrap="square" lIns="130046" tIns="65023" rIns="130046" bIns="65023" rtlCol="0">
            <a:spAutoFit/>
          </a:bodyPr>
          <a:lstStyle/>
          <a:p>
            <a:pPr algn="ctr"/>
            <a:r>
              <a:rPr lang="en-US" altLang="zh-CN" sz="3400" b="1" dirty="0"/>
              <a:t>Bromberg Lab</a:t>
            </a:r>
          </a:p>
          <a:p>
            <a:pPr algn="ctr"/>
            <a:endParaRPr lang="en-US" sz="3400" b="1" i="1" dirty="0"/>
          </a:p>
          <a:p>
            <a:pPr algn="ctr"/>
            <a:endParaRPr lang="en-US" sz="3400" b="1" i="1" dirty="0"/>
          </a:p>
          <a:p>
            <a:pPr algn="ctr"/>
            <a:endParaRPr lang="en-US" sz="3400" b="1" i="1" dirty="0"/>
          </a:p>
          <a:p>
            <a:pPr algn="ctr"/>
            <a:endParaRPr lang="en-US" sz="3400" b="1" i="1" dirty="0"/>
          </a:p>
          <a:p>
            <a:pPr algn="ctr"/>
            <a:endParaRPr lang="en-US" sz="3400" b="1" i="1" dirty="0"/>
          </a:p>
          <a:p>
            <a:pPr algn="ctr"/>
            <a:endParaRPr lang="en-US" sz="3400" b="1" i="1" dirty="0"/>
          </a:p>
          <a:p>
            <a:pPr algn="ctr"/>
            <a:endParaRPr lang="en-US" sz="3400" dirty="0"/>
          </a:p>
          <a:p>
            <a:pPr algn="ctr"/>
            <a:endParaRPr lang="en-US" sz="3400" dirty="0"/>
          </a:p>
        </p:txBody>
      </p:sp>
      <p:pic>
        <p:nvPicPr>
          <p:cNvPr id="37" name="Picture 36"/>
          <p:cNvPicPr>
            <a:picLocks noChangeAspect="1"/>
          </p:cNvPicPr>
          <p:nvPr/>
        </p:nvPicPr>
        <p:blipFill>
          <a:blip r:embed="rId5"/>
          <a:stretch>
            <a:fillRect/>
          </a:stretch>
        </p:blipFill>
        <p:spPr>
          <a:xfrm>
            <a:off x="10027292" y="3537816"/>
            <a:ext cx="1802556" cy="1169400"/>
          </a:xfrm>
          <a:prstGeom prst="rect">
            <a:avLst/>
          </a:prstGeom>
        </p:spPr>
      </p:pic>
      <p:pic>
        <p:nvPicPr>
          <p:cNvPr id="38" name="Picture 37"/>
          <p:cNvPicPr>
            <a:picLocks noChangeAspect="1"/>
          </p:cNvPicPr>
          <p:nvPr/>
        </p:nvPicPr>
        <p:blipFill>
          <a:blip r:embed="rId6"/>
          <a:stretch>
            <a:fillRect/>
          </a:stretch>
        </p:blipFill>
        <p:spPr>
          <a:xfrm>
            <a:off x="9746132" y="2494813"/>
            <a:ext cx="2751512" cy="810832"/>
          </a:xfrm>
          <a:prstGeom prst="rect">
            <a:avLst/>
          </a:prstGeom>
        </p:spPr>
      </p:pic>
      <p:pic>
        <p:nvPicPr>
          <p:cNvPr id="39" name="Picture 38"/>
          <p:cNvPicPr>
            <a:picLocks noChangeAspect="1"/>
          </p:cNvPicPr>
          <p:nvPr/>
        </p:nvPicPr>
        <p:blipFill>
          <a:blip r:embed="rId7"/>
          <a:stretch>
            <a:fillRect/>
          </a:stretch>
        </p:blipFill>
        <p:spPr>
          <a:xfrm>
            <a:off x="371823" y="6125563"/>
            <a:ext cx="1871249" cy="1940235"/>
          </a:xfrm>
          <a:prstGeom prst="rect">
            <a:avLst/>
          </a:prstGeom>
        </p:spPr>
      </p:pic>
      <p:sp>
        <p:nvSpPr>
          <p:cNvPr id="40" name="TextBox 39"/>
          <p:cNvSpPr txBox="1"/>
          <p:nvPr/>
        </p:nvSpPr>
        <p:spPr>
          <a:xfrm>
            <a:off x="371823" y="8084287"/>
            <a:ext cx="2491466" cy="1200329"/>
          </a:xfrm>
          <a:prstGeom prst="rect">
            <a:avLst/>
          </a:prstGeom>
          <a:noFill/>
        </p:spPr>
        <p:txBody>
          <a:bodyPr wrap="square" rtlCol="0">
            <a:spAutoFit/>
          </a:bodyPr>
          <a:lstStyle/>
          <a:p>
            <a:r>
              <a:rPr lang="en-US" b="1" dirty="0" err="1" smtClean="0"/>
              <a:t>Yury</a:t>
            </a:r>
            <a:r>
              <a:rPr lang="en-US" b="1" dirty="0" smtClean="0"/>
              <a:t> Astrakhan</a:t>
            </a:r>
            <a:endParaRPr lang="en-US" b="1" dirty="0"/>
          </a:p>
        </p:txBody>
      </p:sp>
      <p:pic>
        <p:nvPicPr>
          <p:cNvPr id="42" name="Picture 41"/>
          <p:cNvPicPr>
            <a:picLocks noChangeAspect="1"/>
          </p:cNvPicPr>
          <p:nvPr/>
        </p:nvPicPr>
        <p:blipFill>
          <a:blip r:embed="rId8"/>
          <a:stretch>
            <a:fillRect/>
          </a:stretch>
        </p:blipFill>
        <p:spPr>
          <a:xfrm>
            <a:off x="135281" y="8084287"/>
            <a:ext cx="780393" cy="710656"/>
          </a:xfrm>
          <a:prstGeom prst="rect">
            <a:avLst/>
          </a:prstGeom>
        </p:spPr>
      </p:pic>
      <p:sp>
        <p:nvSpPr>
          <p:cNvPr id="43" name="Rectangle 42"/>
          <p:cNvSpPr/>
          <p:nvPr/>
        </p:nvSpPr>
        <p:spPr>
          <a:xfrm>
            <a:off x="11224873" y="9061674"/>
            <a:ext cx="1023802" cy="6858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9"/>
          <a:srcRect l="26179" r="30036"/>
          <a:stretch/>
        </p:blipFill>
        <p:spPr>
          <a:xfrm>
            <a:off x="2649458" y="6222137"/>
            <a:ext cx="1894822" cy="2434229"/>
          </a:xfrm>
          <a:prstGeom prst="rect">
            <a:avLst/>
          </a:prstGeom>
        </p:spPr>
      </p:pic>
      <p:sp>
        <p:nvSpPr>
          <p:cNvPr id="23" name="TextBox 22"/>
          <p:cNvSpPr txBox="1"/>
          <p:nvPr/>
        </p:nvSpPr>
        <p:spPr>
          <a:xfrm>
            <a:off x="2442749" y="8435686"/>
            <a:ext cx="2332940" cy="1200329"/>
          </a:xfrm>
          <a:prstGeom prst="rect">
            <a:avLst/>
          </a:prstGeom>
          <a:noFill/>
        </p:spPr>
        <p:txBody>
          <a:bodyPr wrap="none" rtlCol="0">
            <a:spAutoFit/>
          </a:bodyPr>
          <a:lstStyle/>
          <a:p>
            <a:pPr algn="ctr"/>
            <a:r>
              <a:rPr lang="en-US" b="1" dirty="0" smtClean="0"/>
              <a:t>Maximilian</a:t>
            </a:r>
          </a:p>
          <a:p>
            <a:pPr algn="ctr"/>
            <a:r>
              <a:rPr lang="en-US" b="1" dirty="0" smtClean="0"/>
              <a:t>Miller</a:t>
            </a:r>
            <a:endParaRPr lang="en-US" b="1" dirty="0"/>
          </a:p>
        </p:txBody>
      </p:sp>
      <p:sp>
        <p:nvSpPr>
          <p:cNvPr id="24" name="Rectangle 23"/>
          <p:cNvSpPr/>
          <p:nvPr/>
        </p:nvSpPr>
        <p:spPr>
          <a:xfrm>
            <a:off x="4638954" y="1765564"/>
            <a:ext cx="4888175" cy="2246769"/>
          </a:xfrm>
          <a:prstGeom prst="rect">
            <a:avLst/>
          </a:prstGeom>
        </p:spPr>
        <p:txBody>
          <a:bodyPr wrap="square">
            <a:spAutoFit/>
          </a:bodyPr>
          <a:lstStyle/>
          <a:p>
            <a:pPr algn="l"/>
            <a:r>
              <a:rPr lang="en-US" sz="2800" b="1" dirty="0" smtClean="0"/>
              <a:t>CAGI organizers!!</a:t>
            </a:r>
          </a:p>
          <a:p>
            <a:pPr algn="l"/>
            <a:endParaRPr lang="en-US" sz="2800" b="1" dirty="0"/>
          </a:p>
          <a:p>
            <a:pPr algn="l"/>
            <a:r>
              <a:rPr lang="en-US" sz="2800" b="1" dirty="0" smtClean="0"/>
              <a:t>DATA Providers!!</a:t>
            </a:r>
          </a:p>
          <a:p>
            <a:pPr algn="l"/>
            <a:endParaRPr lang="en-US" sz="2800" b="1" dirty="0" smtClean="0"/>
          </a:p>
          <a:p>
            <a:pPr algn="l"/>
            <a:r>
              <a:rPr lang="en-US" sz="2800" b="1" dirty="0" smtClean="0"/>
              <a:t>Assessors!!</a:t>
            </a:r>
            <a:endParaRPr lang="en-US" sz="2800" b="1" dirty="0"/>
          </a:p>
        </p:txBody>
      </p:sp>
      <p:sp>
        <p:nvSpPr>
          <p:cNvPr id="25" name="Text Box 6"/>
          <p:cNvSpPr txBox="1">
            <a:spLocks noChangeArrowheads="1"/>
          </p:cNvSpPr>
          <p:nvPr/>
        </p:nvSpPr>
        <p:spPr bwMode="auto">
          <a:xfrm>
            <a:off x="173975" y="9376081"/>
            <a:ext cx="193674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a:t>Created for CAGI 4</a:t>
            </a:r>
          </a:p>
        </p:txBody>
      </p:sp>
      <p:sp>
        <p:nvSpPr>
          <p:cNvPr id="26" name="Text Box 8"/>
          <p:cNvSpPr txBox="1">
            <a:spLocks noChangeArrowheads="1"/>
          </p:cNvSpPr>
          <p:nvPr/>
        </p:nvSpPr>
        <p:spPr bwMode="auto">
          <a:xfrm>
            <a:off x="10741185" y="9331355"/>
            <a:ext cx="143936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800" dirty="0" smtClean="0"/>
              <a:t>Yanran Wang</a:t>
            </a:r>
            <a:endParaRPr lang="en-US" altLang="en-US" sz="1800" dirty="0"/>
          </a:p>
        </p:txBody>
      </p:sp>
      <p:sp>
        <p:nvSpPr>
          <p:cNvPr id="27" name="Text Box 9"/>
          <p:cNvSpPr txBox="1">
            <a:spLocks noChangeArrowheads="1"/>
          </p:cNvSpPr>
          <p:nvPr/>
        </p:nvSpPr>
        <p:spPr bwMode="auto">
          <a:xfrm>
            <a:off x="4915414" y="9376081"/>
            <a:ext cx="2642558"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err="1"/>
              <a:t>genomeinterpretation.org</a:t>
            </a:r>
            <a:endParaRPr lang="en-US" altLang="en-US" sz="1800" dirty="0"/>
          </a:p>
        </p:txBody>
      </p:sp>
      <p:pic>
        <p:nvPicPr>
          <p:cNvPr id="6" name="Picture 5"/>
          <p:cNvPicPr>
            <a:picLocks noChangeAspect="1"/>
          </p:cNvPicPr>
          <p:nvPr/>
        </p:nvPicPr>
        <p:blipFill>
          <a:blip r:embed="rId10"/>
          <a:stretch>
            <a:fillRect/>
          </a:stretch>
        </p:blipFill>
        <p:spPr>
          <a:xfrm>
            <a:off x="9436458" y="7006528"/>
            <a:ext cx="3576830" cy="1788415"/>
          </a:xfrm>
          <a:prstGeom prst="rect">
            <a:avLst/>
          </a:prstGeom>
        </p:spPr>
      </p:pic>
      <p:pic>
        <p:nvPicPr>
          <p:cNvPr id="7" name="Picture 6"/>
          <p:cNvPicPr>
            <a:picLocks noChangeAspect="1"/>
          </p:cNvPicPr>
          <p:nvPr/>
        </p:nvPicPr>
        <p:blipFill>
          <a:blip r:embed="rId11"/>
          <a:stretch>
            <a:fillRect/>
          </a:stretch>
        </p:blipFill>
        <p:spPr>
          <a:xfrm>
            <a:off x="9644714" y="4898767"/>
            <a:ext cx="2862956" cy="2095524"/>
          </a:xfrm>
          <a:prstGeom prst="rect">
            <a:avLst/>
          </a:prstGeom>
        </p:spPr>
      </p:pic>
      <p:sp>
        <p:nvSpPr>
          <p:cNvPr id="29" name="Rectangle 28"/>
          <p:cNvSpPr/>
          <p:nvPr/>
        </p:nvSpPr>
        <p:spPr>
          <a:xfrm>
            <a:off x="10139050" y="1613241"/>
            <a:ext cx="2109625" cy="630942"/>
          </a:xfrm>
          <a:prstGeom prst="rect">
            <a:avLst/>
          </a:prstGeom>
        </p:spPr>
        <p:txBody>
          <a:bodyPr wrap="square">
            <a:spAutoFit/>
          </a:bodyPr>
          <a:lstStyle/>
          <a:p>
            <a:pPr algn="l"/>
            <a:r>
              <a:rPr lang="en-US" sz="3500" b="1" i="1" dirty="0" smtClean="0"/>
              <a:t>FUNDING</a:t>
            </a:r>
            <a:endParaRPr lang="en-US" sz="3500" b="1" i="1" dirty="0"/>
          </a:p>
        </p:txBody>
      </p:sp>
    </p:spTree>
    <p:extLst>
      <p:ext uri="{BB962C8B-B14F-4D97-AF65-F5344CB8AC3E}">
        <p14:creationId xmlns:p14="http://schemas.microsoft.com/office/powerpoint/2010/main" val="166641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4" name="Screen Shot 2016-03-23 at 11.48.37 PM.png"/>
          <p:cNvPicPr>
            <a:picLocks noChangeAspect="1"/>
          </p:cNvPicPr>
          <p:nvPr/>
        </p:nvPicPr>
        <p:blipFill>
          <a:blip r:embed="rId2">
            <a:extLst/>
          </a:blip>
          <a:stretch>
            <a:fillRect/>
          </a:stretch>
        </p:blipFill>
        <p:spPr>
          <a:xfrm>
            <a:off x="963085" y="2499783"/>
            <a:ext cx="4508501" cy="4991101"/>
          </a:xfrm>
          <a:prstGeom prst="rect">
            <a:avLst/>
          </a:prstGeom>
          <a:ln w="12700">
            <a:miter lim="400000"/>
          </a:ln>
        </p:spPr>
      </p:pic>
      <p:sp>
        <p:nvSpPr>
          <p:cNvPr id="245" name="Shape 245"/>
          <p:cNvSpPr/>
          <p:nvPr/>
        </p:nvSpPr>
        <p:spPr>
          <a:xfrm>
            <a:off x="3454400" y="799941"/>
            <a:ext cx="6096000" cy="957441"/>
          </a:xfrm>
          <a:prstGeom prst="roundRect">
            <a:avLst>
              <a:gd name="adj" fmla="val 19897"/>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b="1">
                <a:latin typeface="Helvetica"/>
                <a:ea typeface="Helvetica"/>
                <a:cs typeface="Helvetica"/>
                <a:sym typeface="Helvetica"/>
              </a:defRPr>
            </a:lvl1pPr>
          </a:lstStyle>
          <a:p>
            <a:r>
              <a:t>Correlation-based Feature Selection (Cfs)</a:t>
            </a:r>
          </a:p>
        </p:txBody>
      </p:sp>
      <p:sp>
        <p:nvSpPr>
          <p:cNvPr id="246" name="Shape 246"/>
          <p:cNvSpPr/>
          <p:nvPr/>
        </p:nvSpPr>
        <p:spPr>
          <a:xfrm>
            <a:off x="46535" y="9367581"/>
            <a:ext cx="9442708" cy="348733"/>
          </a:xfrm>
          <a:prstGeom prst="rect">
            <a:avLst/>
          </a:prstGeom>
          <a:ln w="12700">
            <a:miter lim="400000"/>
          </a:ln>
          <a:extLst>
            <a:ext uri="{C572A759-6A51-4108-AA02-DFA0A04FC94B}">
              <ma14:wrappingTextBoxFlag xmlns:ma14="http://schemas.microsoft.com/office/mac/drawingml/2011/main" val="1"/>
            </a:ext>
          </a:extLst>
        </p:spPr>
        <p:txBody>
          <a:bodyPr wrap="none" lIns="50760" tIns="50760" rIns="50760" bIns="50760" anchor="ctr">
            <a:spAutoFit/>
          </a:bodyPr>
          <a:lstStyle>
            <a:lvl1pPr algn="l" defTabSz="457200">
              <a:defRPr sz="1600">
                <a:solidFill>
                  <a:srgbClr val="232323"/>
                </a:solidFill>
                <a:latin typeface="Arial"/>
                <a:ea typeface="Arial"/>
                <a:cs typeface="Arial"/>
                <a:sym typeface="Arial"/>
              </a:defRPr>
            </a:lvl1pPr>
          </a:lstStyle>
          <a:p>
            <a:r>
              <a:t>Hall M A. Correlation-based feature selection for machine learning[D]. The University of Waikato, 1999.</a:t>
            </a:r>
          </a:p>
        </p:txBody>
      </p:sp>
      <p:sp>
        <p:nvSpPr>
          <p:cNvPr id="247" name="Shape 247"/>
          <p:cNvSpPr/>
          <p:nvPr/>
        </p:nvSpPr>
        <p:spPr>
          <a:xfrm>
            <a:off x="6141433" y="2522858"/>
            <a:ext cx="6291615" cy="6091801"/>
          </a:xfrm>
          <a:prstGeom prst="rect">
            <a:avLst/>
          </a:prstGeom>
          <a:ln w="12700">
            <a:miter lim="400000"/>
          </a:ln>
          <a:extLst>
            <a:ext uri="{C572A759-6A51-4108-AA02-DFA0A04FC94B}">
              <ma14:wrappingTextBoxFlag xmlns:ma14="http://schemas.microsoft.com/office/mac/drawingml/2011/main" val="1"/>
            </a:ext>
          </a:extLst>
        </p:spPr>
        <p:txBody>
          <a:bodyPr lIns="50760" tIns="50760" rIns="50760" bIns="50760" anchor="ctr">
            <a:spAutoFit/>
          </a:bodyPr>
          <a:lstStyle/>
          <a:p>
            <a:pPr algn="l" defTabSz="456869">
              <a:lnSpc>
                <a:spcPct val="120000"/>
              </a:lnSpc>
              <a:defRPr sz="2600">
                <a:latin typeface="Helvetica"/>
                <a:ea typeface="Helvetica"/>
                <a:cs typeface="Helvetica"/>
                <a:sym typeface="Helvetica"/>
              </a:defRPr>
            </a:pPr>
            <a:r>
              <a:rPr dirty="0"/>
              <a:t>Cfs measure evaluates subsets of features on the basis of the following hypothesis: "Good feature subsets contain features highly correlated with the classification, yet uncorrelated to each other”.</a:t>
            </a:r>
          </a:p>
          <a:p>
            <a:pPr algn="l" defTabSz="456869">
              <a:lnSpc>
                <a:spcPct val="120000"/>
              </a:lnSpc>
              <a:defRPr sz="2600">
                <a:latin typeface="Helvetica"/>
                <a:ea typeface="Helvetica"/>
                <a:cs typeface="Helvetica"/>
                <a:sym typeface="Helvetica"/>
              </a:defRPr>
            </a:pPr>
            <a:endParaRPr dirty="0"/>
          </a:p>
          <a:p>
            <a:pPr algn="l" defTabSz="456869">
              <a:lnSpc>
                <a:spcPts val="4898"/>
              </a:lnSpc>
              <a:spcBef>
                <a:spcPts val="1200"/>
              </a:spcBef>
              <a:defRPr sz="2600">
                <a:latin typeface="Helvetica"/>
                <a:ea typeface="Helvetica"/>
                <a:cs typeface="Helvetica"/>
                <a:sym typeface="Helvetica"/>
              </a:defRPr>
            </a:pPr>
            <a:r>
              <a:rPr dirty="0"/>
              <a:t>The acceptance of a feature will depend on the extent to which it predicts classes in areas of the instance space not already predicted by other features. </a:t>
            </a:r>
          </a:p>
        </p:txBody>
      </p:sp>
      <p:sp>
        <p:nvSpPr>
          <p:cNvPr id="2" name="Footer Placeholder 1"/>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211571867"/>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Shape 249"/>
          <p:cNvSpPr/>
          <p:nvPr/>
        </p:nvSpPr>
        <p:spPr>
          <a:xfrm>
            <a:off x="3636452" y="808212"/>
            <a:ext cx="6096001" cy="957443"/>
          </a:xfrm>
          <a:prstGeom prst="roundRect">
            <a:avLst>
              <a:gd name="adj" fmla="val 19897"/>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val="1"/>
            </a:ext>
          </a:extLst>
        </p:spPr>
        <p:txBody>
          <a:bodyPr lIns="50760" tIns="50760" rIns="50760" bIns="50760" anchor="ctr"/>
          <a:lstStyle>
            <a:lvl1pPr>
              <a:defRPr sz="2400" b="1">
                <a:latin typeface="Helvetica"/>
                <a:ea typeface="Helvetica"/>
                <a:cs typeface="Helvetica"/>
                <a:sym typeface="Helvetica"/>
              </a:defRPr>
            </a:lvl1pPr>
          </a:lstStyle>
          <a:p>
            <a:r>
              <a:t>Fast Correlation-Based Filter Solution (FCBFSearch)</a:t>
            </a:r>
          </a:p>
        </p:txBody>
      </p:sp>
      <p:sp>
        <p:nvSpPr>
          <p:cNvPr id="250" name="Shape 250"/>
          <p:cNvSpPr/>
          <p:nvPr/>
        </p:nvSpPr>
        <p:spPr>
          <a:xfrm>
            <a:off x="203123" y="2633647"/>
            <a:ext cx="12593110" cy="1302840"/>
          </a:xfrm>
          <a:prstGeom prst="rect">
            <a:avLst/>
          </a:prstGeom>
          <a:ln w="12700">
            <a:miter lim="400000"/>
          </a:ln>
          <a:extLst>
            <a:ext uri="{C572A759-6A51-4108-AA02-DFA0A04FC94B}">
              <ma14:wrappingTextBoxFlag xmlns:ma14="http://schemas.microsoft.com/office/mac/drawingml/2011/main" val="1"/>
            </a:ext>
          </a:extLst>
        </p:spPr>
        <p:txBody>
          <a:bodyPr wrap="none" lIns="50760" tIns="50760" rIns="50760" bIns="50760" anchor="ctr">
            <a:spAutoFit/>
          </a:bodyPr>
          <a:lstStyle/>
          <a:p>
            <a:pPr marL="320790" indent="-320790" algn="l">
              <a:buSzPct val="75000"/>
              <a:buChar char="•"/>
              <a:defRPr sz="2600">
                <a:latin typeface="Helvetica"/>
                <a:ea typeface="Helvetica"/>
                <a:cs typeface="Helvetica"/>
                <a:sym typeface="Helvetica"/>
              </a:defRPr>
            </a:pPr>
            <a:r>
              <a:rPr dirty="0"/>
              <a:t>A filter model that aim to effectively remove both irrelevant and redundant features.</a:t>
            </a:r>
          </a:p>
          <a:p>
            <a:pPr marL="320790" indent="-320790" algn="l">
              <a:buSzPct val="75000"/>
              <a:buChar char="•"/>
              <a:defRPr sz="2600">
                <a:latin typeface="Helvetica"/>
                <a:ea typeface="Helvetica"/>
                <a:cs typeface="Helvetica"/>
                <a:sym typeface="Helvetica"/>
              </a:defRPr>
            </a:pPr>
            <a:endParaRPr dirty="0"/>
          </a:p>
          <a:p>
            <a:pPr marL="320790" indent="-320790" algn="l">
              <a:buSzPct val="75000"/>
              <a:buChar char="•"/>
              <a:defRPr sz="2600">
                <a:latin typeface="Helvetica"/>
                <a:ea typeface="Helvetica"/>
                <a:cs typeface="Helvetica"/>
                <a:sym typeface="Helvetica"/>
              </a:defRPr>
            </a:pPr>
            <a:r>
              <a:rPr dirty="0"/>
              <a:t>Less costly in computation than Cfs. </a:t>
            </a:r>
          </a:p>
        </p:txBody>
      </p:sp>
      <p:sp>
        <p:nvSpPr>
          <p:cNvPr id="251" name="Shape 251"/>
          <p:cNvSpPr/>
          <p:nvPr/>
        </p:nvSpPr>
        <p:spPr>
          <a:xfrm>
            <a:off x="-22268" y="9392984"/>
            <a:ext cx="11245486" cy="348733"/>
          </a:xfrm>
          <a:prstGeom prst="rect">
            <a:avLst/>
          </a:prstGeom>
          <a:ln w="12700">
            <a:miter lim="400000"/>
          </a:ln>
          <a:extLst>
            <a:ext uri="{C572A759-6A51-4108-AA02-DFA0A04FC94B}">
              <ma14:wrappingTextBoxFlag xmlns:ma14="http://schemas.microsoft.com/office/mac/drawingml/2011/main" val="1"/>
            </a:ext>
          </a:extLst>
        </p:spPr>
        <p:txBody>
          <a:bodyPr wrap="none" lIns="50760" tIns="50760" rIns="50760" bIns="50760" anchor="ctr">
            <a:spAutoFit/>
          </a:bodyPr>
          <a:lstStyle>
            <a:lvl1pPr algn="l" defTabSz="457200">
              <a:defRPr sz="1600">
                <a:solidFill>
                  <a:srgbClr val="232323"/>
                </a:solidFill>
                <a:latin typeface="Arial"/>
                <a:ea typeface="Arial"/>
                <a:cs typeface="Arial"/>
                <a:sym typeface="Arial"/>
              </a:defRPr>
            </a:lvl1pPr>
          </a:lstStyle>
          <a:p>
            <a:r>
              <a:t>Yu L, Liu H. Feature selection for high-dimensional data: A fast correlation-based filter solution[C]//ICML. 2003, 3: 856-863.</a:t>
            </a:r>
          </a:p>
        </p:txBody>
      </p:sp>
      <p:sp>
        <p:nvSpPr>
          <p:cNvPr id="252" name="Shape 252"/>
          <p:cNvSpPr/>
          <p:nvPr/>
        </p:nvSpPr>
        <p:spPr>
          <a:xfrm>
            <a:off x="1684809" y="4773652"/>
            <a:ext cx="9635221" cy="2969963"/>
          </a:xfrm>
          <a:prstGeom prst="rect">
            <a:avLst/>
          </a:prstGeom>
          <a:ln w="25400">
            <a:solidFill>
              <a:srgbClr val="000000"/>
            </a:solidFill>
            <a:miter lim="400000"/>
          </a:ln>
          <a:extLst>
            <a:ext uri="{C572A759-6A51-4108-AA02-DFA0A04FC94B}">
              <ma14:wrappingTextBoxFlag xmlns:ma14="http://schemas.microsoft.com/office/mac/drawingml/2011/main" val="1"/>
            </a:ext>
          </a:extLst>
        </p:spPr>
        <p:txBody>
          <a:bodyPr lIns="50760" tIns="50760" rIns="50760" bIns="50760" anchor="ctr">
            <a:spAutoFit/>
          </a:bodyPr>
          <a:lstStyle/>
          <a:p>
            <a:pPr marL="320790" indent="-320790" algn="l">
              <a:lnSpc>
                <a:spcPct val="120000"/>
              </a:lnSpc>
              <a:buSzPct val="75000"/>
              <a:buChar char="•"/>
              <a:defRPr sz="2600">
                <a:latin typeface="Helvetica"/>
                <a:ea typeface="Helvetica"/>
                <a:cs typeface="Helvetica"/>
                <a:sym typeface="Helvetica"/>
              </a:defRPr>
            </a:pPr>
            <a:r>
              <a:t>Step 1: Calculate </a:t>
            </a:r>
            <a:r>
              <a:rPr i="1"/>
              <a:t>SU </a:t>
            </a:r>
            <a:r>
              <a:t>value for each feature, order them, select relevant features based on a threshold.</a:t>
            </a:r>
          </a:p>
          <a:p>
            <a:pPr marL="320790" indent="-320790" algn="l">
              <a:lnSpc>
                <a:spcPct val="120000"/>
              </a:lnSpc>
              <a:buSzPct val="75000"/>
              <a:buChar char="•"/>
              <a:defRPr sz="2600">
                <a:latin typeface="Helvetica"/>
                <a:ea typeface="Helvetica"/>
                <a:cs typeface="Helvetica"/>
                <a:sym typeface="Helvetica"/>
              </a:defRPr>
            </a:pPr>
            <a:r>
              <a:t>Step 2: Start with the first feature to eliminate all features that are redundant to it.</a:t>
            </a:r>
          </a:p>
          <a:p>
            <a:pPr marL="320790" indent="-320790" algn="l">
              <a:lnSpc>
                <a:spcPct val="120000"/>
              </a:lnSpc>
              <a:buSzPct val="75000"/>
              <a:buChar char="•"/>
              <a:defRPr sz="2600">
                <a:latin typeface="Helvetica"/>
                <a:ea typeface="Helvetica"/>
                <a:cs typeface="Helvetica"/>
                <a:sym typeface="Helvetica"/>
              </a:defRPr>
            </a:pPr>
            <a:r>
              <a:t>Repeat Step2 with the next remaining feature until the end of list</a:t>
            </a:r>
          </a:p>
        </p:txBody>
      </p:sp>
      <p:sp>
        <p:nvSpPr>
          <p:cNvPr id="2" name="Footer Placeholder 1"/>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93736866"/>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9" name="pasted-image.png"/>
          <p:cNvPicPr>
            <a:picLocks noChangeAspect="1"/>
          </p:cNvPicPr>
          <p:nvPr/>
        </p:nvPicPr>
        <p:blipFill>
          <a:blip r:embed="rId2">
            <a:extLst/>
          </a:blip>
          <a:stretch>
            <a:fillRect/>
          </a:stretch>
        </p:blipFill>
        <p:spPr>
          <a:xfrm>
            <a:off x="6870719" y="2604679"/>
            <a:ext cx="4731849" cy="4544245"/>
          </a:xfrm>
          <a:prstGeom prst="rect">
            <a:avLst/>
          </a:prstGeom>
          <a:ln w="12700">
            <a:miter lim="400000"/>
          </a:ln>
        </p:spPr>
      </p:pic>
      <p:sp>
        <p:nvSpPr>
          <p:cNvPr id="320" name="Shape 320"/>
          <p:cNvSpPr/>
          <p:nvPr/>
        </p:nvSpPr>
        <p:spPr>
          <a:xfrm>
            <a:off x="2332527" y="380838"/>
            <a:ext cx="8441377" cy="533399"/>
          </a:xfrm>
          <a:prstGeom prst="rect">
            <a:avLst/>
          </a:prstGeom>
          <a:ln w="12700">
            <a:miter lim="400000"/>
          </a:ln>
          <a:extLst>
            <a:ext uri="{C572A759-6A51-4108-AA02-DFA0A04FC94B}">
              <ma14:wrappingTextBoxFlag xmlns:ma14="http://schemas.microsoft.com/office/mac/drawingml/2011/main" val="1"/>
            </a:ext>
          </a:extLst>
        </p:spPr>
        <p:txBody>
          <a:bodyPr lIns="50760" tIns="50760" rIns="50760" bIns="50760" anchor="ctr">
            <a:spAutoFit/>
          </a:bodyPr>
          <a:lstStyle>
            <a:lvl1pPr>
              <a:defRPr sz="2800" b="1">
                <a:latin typeface="Helvetica"/>
                <a:ea typeface="Helvetica"/>
                <a:cs typeface="Helvetica"/>
                <a:sym typeface="Helvetica"/>
              </a:defRPr>
            </a:lvl1pPr>
          </a:lstStyle>
          <a:p>
            <a:r>
              <a:t>Other feature selection methods (not submitted)</a:t>
            </a:r>
          </a:p>
        </p:txBody>
      </p:sp>
      <p:pic>
        <p:nvPicPr>
          <p:cNvPr id="321" name="pasted-image.png"/>
          <p:cNvPicPr>
            <a:picLocks noChangeAspect="1"/>
          </p:cNvPicPr>
          <p:nvPr/>
        </p:nvPicPr>
        <p:blipFill>
          <a:blip r:embed="rId3">
            <a:extLst/>
          </a:blip>
          <a:stretch>
            <a:fillRect/>
          </a:stretch>
        </p:blipFill>
        <p:spPr>
          <a:xfrm>
            <a:off x="1181119" y="2604679"/>
            <a:ext cx="4731849" cy="4544245"/>
          </a:xfrm>
          <a:prstGeom prst="rect">
            <a:avLst/>
          </a:prstGeom>
          <a:ln w="12700">
            <a:miter lim="400000"/>
          </a:ln>
        </p:spPr>
      </p:pic>
      <p:sp>
        <p:nvSpPr>
          <p:cNvPr id="322" name="Shape 322"/>
          <p:cNvSpPr/>
          <p:nvPr/>
        </p:nvSpPr>
        <p:spPr>
          <a:xfrm>
            <a:off x="1697512" y="2150380"/>
            <a:ext cx="4021777" cy="533399"/>
          </a:xfrm>
          <a:prstGeom prst="rect">
            <a:avLst/>
          </a:prstGeom>
          <a:ln w="12700">
            <a:miter lim="400000"/>
          </a:ln>
          <a:extLst>
            <a:ext uri="{C572A759-6A51-4108-AA02-DFA0A04FC94B}">
              <ma14:wrappingTextBoxFlag xmlns:ma14="http://schemas.microsoft.com/office/mac/drawingml/2011/main" val="1"/>
            </a:ext>
          </a:extLst>
        </p:spPr>
        <p:txBody>
          <a:bodyPr lIns="50760" tIns="50760" rIns="50760" bIns="50760" anchor="ctr">
            <a:spAutoFit/>
          </a:bodyPr>
          <a:lstStyle>
            <a:lvl1pPr>
              <a:defRPr sz="2800">
                <a:latin typeface="Helvetica"/>
                <a:ea typeface="Helvetica"/>
                <a:cs typeface="Helvetica"/>
                <a:sym typeface="Helvetica"/>
              </a:defRPr>
            </a:lvl1pPr>
          </a:lstStyle>
          <a:p>
            <a:r>
              <a:t>training set</a:t>
            </a:r>
          </a:p>
        </p:txBody>
      </p:sp>
      <p:sp>
        <p:nvSpPr>
          <p:cNvPr id="323" name="Shape 323"/>
          <p:cNvSpPr/>
          <p:nvPr/>
        </p:nvSpPr>
        <p:spPr>
          <a:xfrm>
            <a:off x="7378136" y="2150380"/>
            <a:ext cx="4021777" cy="533399"/>
          </a:xfrm>
          <a:prstGeom prst="rect">
            <a:avLst/>
          </a:prstGeom>
          <a:ln w="12700">
            <a:miter lim="400000"/>
          </a:ln>
          <a:extLst>
            <a:ext uri="{C572A759-6A51-4108-AA02-DFA0A04FC94B}">
              <ma14:wrappingTextBoxFlag xmlns:ma14="http://schemas.microsoft.com/office/mac/drawingml/2011/main" val="1"/>
            </a:ext>
          </a:extLst>
        </p:spPr>
        <p:txBody>
          <a:bodyPr lIns="50760" tIns="50760" rIns="50760" bIns="50760" anchor="ctr">
            <a:spAutoFit/>
          </a:bodyPr>
          <a:lstStyle>
            <a:lvl1pPr>
              <a:defRPr sz="2800">
                <a:latin typeface="Helvetica"/>
                <a:ea typeface="Helvetica"/>
                <a:cs typeface="Helvetica"/>
                <a:sym typeface="Helvetica"/>
              </a:defRPr>
            </a:lvl1pPr>
          </a:lstStyle>
          <a:p>
            <a:r>
              <a:t>prediction</a:t>
            </a:r>
          </a:p>
        </p:txBody>
      </p:sp>
      <p:sp>
        <p:nvSpPr>
          <p:cNvPr id="2" name="Footer Placeholder 1"/>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6075433"/>
      </p:ext>
    </p:extLst>
  </p:cSld>
  <p:clrMapOvr>
    <a:masterClrMapping/>
  </p:clrMapOvr>
  <p:transition spd="slow"/>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3.png"/></Relationships>
</file>

<file path=ppt/theme/theme1.xml><?xml version="1.0" encoding="utf-8"?>
<a:theme xmlns:a="http://schemas.openxmlformats.org/drawingml/2006/main" name="1_personalized_medicine_GLBI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1105</TotalTime>
  <Words>1927</Words>
  <Application>Microsoft Macintosh PowerPoint</Application>
  <PresentationFormat>Custom</PresentationFormat>
  <Paragraphs>521</Paragraphs>
  <Slides>26</Slides>
  <Notes>15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26</vt:i4>
      </vt:variant>
    </vt:vector>
  </HeadingPairs>
  <TitlesOfParts>
    <vt:vector size="37" baseType="lpstr">
      <vt:lpstr>Arial</vt:lpstr>
      <vt:lpstr>Arial Black</vt:lpstr>
      <vt:lpstr>Bradley Hand ITC TT-Bold</vt:lpstr>
      <vt:lpstr>Calibri</vt:lpstr>
      <vt:lpstr>Helvetica</vt:lpstr>
      <vt:lpstr>Helvetica Light</vt:lpstr>
      <vt:lpstr>Helvetica Neue</vt:lpstr>
      <vt:lpstr>MS PGothic</vt:lpstr>
      <vt:lpstr>ＭＳ Ｐゴシック</vt:lpstr>
      <vt:lpstr>宋体</vt:lpstr>
      <vt:lpstr>1_personalized_medicine_GLBIO</vt:lpstr>
      <vt:lpstr>CAGI slide pack guidelines I agree to my slides being used according to the following terms: _______Yanran Wang_______</vt:lpstr>
      <vt:lpstr>Predicting Bipolar Disorder Predisposition from Exome Sequences with AVA,Dx</vt:lpstr>
      <vt:lpstr>Intro</vt:lpstr>
      <vt:lpstr>Prediction results</vt:lpstr>
      <vt:lpstr>Build the Predictor</vt:lpstr>
      <vt:lpstr>Data Collection</vt:lpstr>
      <vt:lpstr>Data Collection</vt:lpstr>
      <vt:lpstr>Variant and Gene Scoring</vt:lpstr>
      <vt:lpstr>Pitfalls (1)</vt:lpstr>
      <vt:lpstr>Example Table</vt:lpstr>
      <vt:lpstr>Pitfalls (2)</vt:lpstr>
      <vt:lpstr>Feature Selection</vt:lpstr>
      <vt:lpstr>Feature selection… aside</vt:lpstr>
      <vt:lpstr>Building the predictor</vt:lpstr>
      <vt:lpstr>Example Predictions</vt:lpstr>
      <vt:lpstr>Cross-validation</vt:lpstr>
      <vt:lpstr>Performance in 500-fold cross-validation</vt:lpstr>
      <vt:lpstr>Pitfalls (3)</vt:lpstr>
      <vt:lpstr>Use the Predictor</vt:lpstr>
      <vt:lpstr>Prediction results</vt:lpstr>
      <vt:lpstr>Pitfalls: in Summary</vt:lpstr>
      <vt:lpstr>… but the gene set shows promise!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Roger Hoskins</cp:lastModifiedBy>
  <cp:revision>84</cp:revision>
  <dcterms:modified xsi:type="dcterms:W3CDTF">2016-04-05T23:23:01Z</dcterms:modified>
</cp:coreProperties>
</file>