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76" r:id="rId2"/>
    <p:sldId id="256" r:id="rId3"/>
    <p:sldId id="257" r:id="rId4"/>
    <p:sldId id="258" r:id="rId5"/>
    <p:sldId id="259" r:id="rId6"/>
    <p:sldId id="260" r:id="rId7"/>
    <p:sldId id="271" r:id="rId8"/>
    <p:sldId id="261" r:id="rId9"/>
    <p:sldId id="262" r:id="rId10"/>
    <p:sldId id="263" r:id="rId11"/>
    <p:sldId id="273" r:id="rId12"/>
    <p:sldId id="264" r:id="rId13"/>
    <p:sldId id="272" r:id="rId14"/>
    <p:sldId id="266" r:id="rId15"/>
    <p:sldId id="274" r:id="rId16"/>
    <p:sldId id="267" r:id="rId17"/>
    <p:sldId id="275"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79" autoAdjust="0"/>
    <p:restoredTop sz="93713" autoAdjust="0"/>
  </p:normalViewPr>
  <p:slideViewPr>
    <p:cSldViewPr snapToGrid="0">
      <p:cViewPr>
        <p:scale>
          <a:sx n="125" d="100"/>
          <a:sy n="125" d="100"/>
        </p:scale>
        <p:origin x="-1192"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50C314-FCBF-4902-9834-DD0D5E880215}" type="datetimeFigureOut">
              <a:rPr lang="en-US" smtClean="0"/>
              <a:t>26/03/16</a:t>
            </a:fld>
            <a:endParaRPr lang="en-US"/>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F078B1-BFC3-4006-937B-BA9056107176}" type="slidenum">
              <a:rPr lang="en-US" smtClean="0"/>
              <a:t>‹n.›</a:t>
            </a:fld>
            <a:endParaRPr lang="en-US"/>
          </a:p>
        </p:txBody>
      </p:sp>
    </p:spTree>
    <p:extLst>
      <p:ext uri="{BB962C8B-B14F-4D97-AF65-F5344CB8AC3E}">
        <p14:creationId xmlns:p14="http://schemas.microsoft.com/office/powerpoint/2010/main" val="775201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smtClean="0"/>
              <a:t>Strategy</a:t>
            </a:r>
            <a:r>
              <a:rPr lang="it-IT" dirty="0" smtClean="0"/>
              <a:t> </a:t>
            </a:r>
            <a:r>
              <a:rPr lang="it-IT" dirty="0" err="1" smtClean="0"/>
              <a:t>used</a:t>
            </a:r>
            <a:r>
              <a:rPr lang="it-IT" dirty="0" smtClean="0"/>
              <a:t> to </a:t>
            </a:r>
            <a:r>
              <a:rPr lang="it-IT" dirty="0" err="1" smtClean="0"/>
              <a:t>approach</a:t>
            </a:r>
            <a:r>
              <a:rPr lang="it-IT" dirty="0" smtClean="0"/>
              <a:t> the </a:t>
            </a:r>
            <a:r>
              <a:rPr lang="it-IT" dirty="0" err="1" smtClean="0"/>
              <a:t>challenge</a:t>
            </a:r>
            <a:r>
              <a:rPr lang="it-IT" dirty="0" smtClean="0"/>
              <a:t/>
            </a:r>
            <a:br>
              <a:rPr lang="it-IT" dirty="0" smtClean="0"/>
            </a:br>
            <a:endParaRPr lang="it-IT" dirty="0"/>
          </a:p>
        </p:txBody>
      </p:sp>
      <p:sp>
        <p:nvSpPr>
          <p:cNvPr id="4" name="Segnaposto numero diapositiva 3"/>
          <p:cNvSpPr>
            <a:spLocks noGrp="1"/>
          </p:cNvSpPr>
          <p:nvPr>
            <p:ph type="sldNum" sz="quarter" idx="10"/>
          </p:nvPr>
        </p:nvSpPr>
        <p:spPr/>
        <p:txBody>
          <a:bodyPr/>
          <a:lstStyle/>
          <a:p>
            <a:fld id="{2CF078B1-BFC3-4006-937B-BA9056107176}" type="slidenum">
              <a:rPr lang="en-US" smtClean="0"/>
              <a:t>2</a:t>
            </a:fld>
            <a:endParaRPr lang="en-US"/>
          </a:p>
        </p:txBody>
      </p:sp>
    </p:spTree>
    <p:extLst>
      <p:ext uri="{BB962C8B-B14F-4D97-AF65-F5344CB8AC3E}">
        <p14:creationId xmlns:p14="http://schemas.microsoft.com/office/powerpoint/2010/main" val="3173085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smtClean="0"/>
              <a:t>Statistically</a:t>
            </a:r>
            <a:r>
              <a:rPr lang="en-GB" sz="1200" b="0" baseline="0" dirty="0" smtClean="0"/>
              <a:t> over-represented variants</a:t>
            </a:r>
            <a:endParaRPr lang="en-GB" sz="1200"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smtClean="0"/>
              <a:t>Variants mostly present in affected individuals</a:t>
            </a:r>
          </a:p>
          <a:p>
            <a:endParaRPr lang="en-US" dirty="0"/>
          </a:p>
        </p:txBody>
      </p:sp>
      <p:sp>
        <p:nvSpPr>
          <p:cNvPr id="4" name="Segnaposto numero diapositiva 3"/>
          <p:cNvSpPr>
            <a:spLocks noGrp="1"/>
          </p:cNvSpPr>
          <p:nvPr>
            <p:ph type="sldNum" sz="quarter" idx="10"/>
          </p:nvPr>
        </p:nvSpPr>
        <p:spPr/>
        <p:txBody>
          <a:bodyPr/>
          <a:lstStyle/>
          <a:p>
            <a:fld id="{2CF078B1-BFC3-4006-937B-BA9056107176}" type="slidenum">
              <a:rPr lang="en-US" smtClean="0"/>
              <a:t>6</a:t>
            </a:fld>
            <a:endParaRPr lang="en-US"/>
          </a:p>
        </p:txBody>
      </p:sp>
    </p:spTree>
    <p:extLst>
      <p:ext uri="{BB962C8B-B14F-4D97-AF65-F5344CB8AC3E}">
        <p14:creationId xmlns:p14="http://schemas.microsoft.com/office/powerpoint/2010/main" val="2819383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smtClean="0"/>
              <a:t>Variants mostly present in affected individuals</a:t>
            </a:r>
          </a:p>
          <a:p>
            <a:endParaRPr lang="en-US" dirty="0"/>
          </a:p>
        </p:txBody>
      </p:sp>
      <p:sp>
        <p:nvSpPr>
          <p:cNvPr id="4" name="Segnaposto numero diapositiva 3"/>
          <p:cNvSpPr>
            <a:spLocks noGrp="1"/>
          </p:cNvSpPr>
          <p:nvPr>
            <p:ph type="sldNum" sz="quarter" idx="10"/>
          </p:nvPr>
        </p:nvSpPr>
        <p:spPr/>
        <p:txBody>
          <a:bodyPr/>
          <a:lstStyle/>
          <a:p>
            <a:fld id="{2CF078B1-BFC3-4006-937B-BA9056107176}" type="slidenum">
              <a:rPr lang="en-US" smtClean="0"/>
              <a:t>7</a:t>
            </a:fld>
            <a:endParaRPr lang="en-US"/>
          </a:p>
        </p:txBody>
      </p:sp>
    </p:spTree>
    <p:extLst>
      <p:ext uri="{BB962C8B-B14F-4D97-AF65-F5344CB8AC3E}">
        <p14:creationId xmlns:p14="http://schemas.microsoft.com/office/powerpoint/2010/main" val="2096647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2CF078B1-BFC3-4006-937B-BA9056107176}" type="slidenum">
              <a:rPr lang="en-US" smtClean="0"/>
              <a:t>12</a:t>
            </a:fld>
            <a:endParaRPr lang="en-US"/>
          </a:p>
        </p:txBody>
      </p:sp>
    </p:spTree>
    <p:extLst>
      <p:ext uri="{BB962C8B-B14F-4D97-AF65-F5344CB8AC3E}">
        <p14:creationId xmlns:p14="http://schemas.microsoft.com/office/powerpoint/2010/main" val="665518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2CF078B1-BFC3-4006-937B-BA9056107176}" type="slidenum">
              <a:rPr lang="en-US" smtClean="0"/>
              <a:t>13</a:t>
            </a:fld>
            <a:endParaRPr lang="en-US"/>
          </a:p>
        </p:txBody>
      </p:sp>
    </p:spTree>
    <p:extLst>
      <p:ext uri="{BB962C8B-B14F-4D97-AF65-F5344CB8AC3E}">
        <p14:creationId xmlns:p14="http://schemas.microsoft.com/office/powerpoint/2010/main" val="665518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it-IT" smtClean="0"/>
              <a:t>Fare clic per modificare lo stile del titolo</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AE7A36DB-E8A3-481B-AD51-A0E52A94E838}" type="datetimeFigureOut">
              <a:rPr lang="en-US" smtClean="0"/>
              <a:t>26/03/16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788372-7A91-40E5-8B2B-966A0979EC1D}" type="slidenum">
              <a:rPr lang="en-US" smtClean="0"/>
              <a:t>‹n.›</a:t>
            </a:fld>
            <a:endParaRPr lang="en-US"/>
          </a:p>
        </p:txBody>
      </p:sp>
    </p:spTree>
    <p:extLst>
      <p:ext uri="{BB962C8B-B14F-4D97-AF65-F5344CB8AC3E}">
        <p14:creationId xmlns:p14="http://schemas.microsoft.com/office/powerpoint/2010/main" val="3883226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AE7A36DB-E8A3-481B-AD51-A0E52A94E838}" type="datetimeFigureOut">
              <a:rPr lang="en-US" smtClean="0"/>
              <a:t>26/03/16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788372-7A91-40E5-8B2B-966A0979EC1D}" type="slidenum">
              <a:rPr lang="en-US" smtClean="0"/>
              <a:t>‹n.›</a:t>
            </a:fld>
            <a:endParaRPr lang="en-US"/>
          </a:p>
        </p:txBody>
      </p:sp>
    </p:spTree>
    <p:extLst>
      <p:ext uri="{BB962C8B-B14F-4D97-AF65-F5344CB8AC3E}">
        <p14:creationId xmlns:p14="http://schemas.microsoft.com/office/powerpoint/2010/main" val="905861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AE7A36DB-E8A3-481B-AD51-A0E52A94E838}" type="datetimeFigureOut">
              <a:rPr lang="en-US" smtClean="0"/>
              <a:t>26/03/16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788372-7A91-40E5-8B2B-966A0979EC1D}" type="slidenum">
              <a:rPr lang="en-US" smtClean="0"/>
              <a:t>‹n.›</a:t>
            </a:fld>
            <a:endParaRPr lang="en-US"/>
          </a:p>
        </p:txBody>
      </p:sp>
    </p:spTree>
    <p:extLst>
      <p:ext uri="{BB962C8B-B14F-4D97-AF65-F5344CB8AC3E}">
        <p14:creationId xmlns:p14="http://schemas.microsoft.com/office/powerpoint/2010/main" val="725322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AE7A36DB-E8A3-481B-AD51-A0E52A94E838}" type="datetimeFigureOut">
              <a:rPr lang="en-US" smtClean="0"/>
              <a:t>26/03/16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788372-7A91-40E5-8B2B-966A0979EC1D}" type="slidenum">
              <a:rPr lang="en-US" smtClean="0"/>
              <a:t>‹n.›</a:t>
            </a:fld>
            <a:endParaRPr lang="en-US"/>
          </a:p>
        </p:txBody>
      </p:sp>
    </p:spTree>
    <p:extLst>
      <p:ext uri="{BB962C8B-B14F-4D97-AF65-F5344CB8AC3E}">
        <p14:creationId xmlns:p14="http://schemas.microsoft.com/office/powerpoint/2010/main" val="2969076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629842" y="2505075"/>
            <a:ext cx="3868340"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4629150" y="2505075"/>
            <a:ext cx="3887391"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AE7A36DB-E8A3-481B-AD51-A0E52A94E838}" type="datetimeFigureOut">
              <a:rPr lang="en-US" smtClean="0"/>
              <a:t>26/03/16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788372-7A91-40E5-8B2B-966A0979EC1D}" type="slidenum">
              <a:rPr lang="en-US" smtClean="0"/>
              <a:t>‹n.›</a:t>
            </a:fld>
            <a:endParaRPr lang="en-US"/>
          </a:p>
        </p:txBody>
      </p:sp>
    </p:spTree>
    <p:extLst>
      <p:ext uri="{BB962C8B-B14F-4D97-AF65-F5344CB8AC3E}">
        <p14:creationId xmlns:p14="http://schemas.microsoft.com/office/powerpoint/2010/main" val="2929823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AE7A36DB-E8A3-481B-AD51-A0E52A94E838}" type="datetimeFigureOut">
              <a:rPr lang="en-US" smtClean="0"/>
              <a:t>26/03/16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788372-7A91-40E5-8B2B-966A0979EC1D}" type="slidenum">
              <a:rPr lang="en-US" smtClean="0"/>
              <a:t>‹n.›</a:t>
            </a:fld>
            <a:endParaRPr lang="en-US"/>
          </a:p>
        </p:txBody>
      </p:sp>
    </p:spTree>
    <p:extLst>
      <p:ext uri="{BB962C8B-B14F-4D97-AF65-F5344CB8AC3E}">
        <p14:creationId xmlns:p14="http://schemas.microsoft.com/office/powerpoint/2010/main" val="217779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7A36DB-E8A3-481B-AD51-A0E52A94E838}" type="datetimeFigureOut">
              <a:rPr lang="en-US" smtClean="0"/>
              <a:t>26/03/16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788372-7A91-40E5-8B2B-966A0979EC1D}" type="slidenum">
              <a:rPr lang="en-US" smtClean="0"/>
              <a:t>‹n.›</a:t>
            </a:fld>
            <a:endParaRPr lang="en-US"/>
          </a:p>
        </p:txBody>
      </p:sp>
    </p:spTree>
    <p:extLst>
      <p:ext uri="{BB962C8B-B14F-4D97-AF65-F5344CB8AC3E}">
        <p14:creationId xmlns:p14="http://schemas.microsoft.com/office/powerpoint/2010/main" val="739663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smtClean="0"/>
              <a:t>Fare clic per modificare lo stile del titolo</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AE7A36DB-E8A3-481B-AD51-A0E52A94E838}" type="datetimeFigureOut">
              <a:rPr lang="en-US" smtClean="0"/>
              <a:t>26/03/16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788372-7A91-40E5-8B2B-966A0979EC1D}" type="slidenum">
              <a:rPr lang="en-US" smtClean="0"/>
              <a:t>‹n.›</a:t>
            </a:fld>
            <a:endParaRPr lang="en-US"/>
          </a:p>
        </p:txBody>
      </p:sp>
    </p:spTree>
    <p:extLst>
      <p:ext uri="{BB962C8B-B14F-4D97-AF65-F5344CB8AC3E}">
        <p14:creationId xmlns:p14="http://schemas.microsoft.com/office/powerpoint/2010/main" val="4064579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AE7A36DB-E8A3-481B-AD51-A0E52A94E838}" type="datetimeFigureOut">
              <a:rPr lang="en-US" smtClean="0"/>
              <a:t>26/03/16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788372-7A91-40E5-8B2B-966A0979EC1D}" type="slidenum">
              <a:rPr lang="en-US" smtClean="0"/>
              <a:t>‹n.›</a:t>
            </a:fld>
            <a:endParaRPr lang="en-US"/>
          </a:p>
        </p:txBody>
      </p:sp>
    </p:spTree>
    <p:extLst>
      <p:ext uri="{BB962C8B-B14F-4D97-AF65-F5344CB8AC3E}">
        <p14:creationId xmlns:p14="http://schemas.microsoft.com/office/powerpoint/2010/main" val="1655008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AE7A36DB-E8A3-481B-AD51-A0E52A94E838}" type="datetimeFigureOut">
              <a:rPr lang="en-US" smtClean="0"/>
              <a:t>26/03/16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788372-7A91-40E5-8B2B-966A0979EC1D}" type="slidenum">
              <a:rPr lang="en-US" smtClean="0"/>
              <a:t>‹n.›</a:t>
            </a:fld>
            <a:endParaRPr lang="en-US"/>
          </a:p>
        </p:txBody>
      </p:sp>
    </p:spTree>
    <p:extLst>
      <p:ext uri="{BB962C8B-B14F-4D97-AF65-F5344CB8AC3E}">
        <p14:creationId xmlns:p14="http://schemas.microsoft.com/office/powerpoint/2010/main" val="239937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AE7A36DB-E8A3-481B-AD51-A0E52A94E838}" type="datetimeFigureOut">
              <a:rPr lang="en-US" smtClean="0"/>
              <a:t>26/03/16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788372-7A91-40E5-8B2B-966A0979EC1D}" type="slidenum">
              <a:rPr lang="en-US" smtClean="0"/>
              <a:t>‹n.›</a:t>
            </a:fld>
            <a:endParaRPr lang="en-US"/>
          </a:p>
        </p:txBody>
      </p:sp>
    </p:spTree>
    <p:extLst>
      <p:ext uri="{BB962C8B-B14F-4D97-AF65-F5344CB8AC3E}">
        <p14:creationId xmlns:p14="http://schemas.microsoft.com/office/powerpoint/2010/main" val="248598701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7A36DB-E8A3-481B-AD51-A0E52A94E838}" type="datetimeFigureOut">
              <a:rPr lang="en-US" smtClean="0"/>
              <a:t>26/03/16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788372-7A91-40E5-8B2B-966A0979EC1D}" type="slidenum">
              <a:rPr lang="en-US" smtClean="0"/>
              <a:t>‹n.›</a:t>
            </a:fld>
            <a:endParaRPr lang="en-US"/>
          </a:p>
        </p:txBody>
      </p:sp>
    </p:spTree>
    <p:extLst>
      <p:ext uri="{BB962C8B-B14F-4D97-AF65-F5344CB8AC3E}">
        <p14:creationId xmlns:p14="http://schemas.microsoft.com/office/powerpoint/2010/main" val="6878451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5" Type="http://schemas.openxmlformats.org/officeDocument/2006/relationships/image" Target="../media/image8.jpeg"/><Relationship Id="rId6" Type="http://schemas.openxmlformats.org/officeDocument/2006/relationships/image" Target="../media/image9.jpeg"/><Relationship Id="rId1" Type="http://schemas.openxmlformats.org/officeDocument/2006/relationships/slideLayout" Target="../slideLayouts/slideLayout1.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5" Type="http://schemas.openxmlformats.org/officeDocument/2006/relationships/image" Target="../media/image12.png"/><Relationship Id="rId6" Type="http://schemas.openxmlformats.org/officeDocument/2006/relationships/image" Target="../media/image5.jpg"/><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13.png"/><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png"/><Relationship Id="rId3" Type="http://schemas.openxmlformats.org/officeDocument/2006/relationships/image" Target="../media/image1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png"/><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png"/><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4" Type="http://schemas.microsoft.com/office/2007/relationships/hdphoto" Target="../media/hdphoto2.wdp"/><Relationship Id="rId5" Type="http://schemas.openxmlformats.org/officeDocument/2006/relationships/image" Target="../media/image20.png"/><Relationship Id="rId6" Type="http://schemas.openxmlformats.org/officeDocument/2006/relationships/image" Target="../media/image21.png"/><Relationship Id="rId1" Type="http://schemas.openxmlformats.org/officeDocument/2006/relationships/slideLayout" Target="../slideLayouts/slideLayout1.xml"/><Relationship Id="rId2"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US" altLang="en-US" sz="4000" dirty="0"/>
              <a:t>CAGI slide pack guidelines</a:t>
            </a:r>
            <a:br>
              <a:rPr lang="en-US" altLang="en-US" sz="4000" dirty="0"/>
            </a:br>
            <a:r>
              <a:rPr lang="en-US" altLang="en-US" sz="1800" dirty="0"/>
              <a:t>I agree to my slides being used according to the following terms</a:t>
            </a:r>
            <a:r>
              <a:rPr lang="en-US" altLang="en-US" sz="1800" dirty="0" smtClean="0"/>
              <a:t>: Marco </a:t>
            </a:r>
            <a:r>
              <a:rPr lang="en-US" altLang="en-US" sz="1800" dirty="0" err="1" smtClean="0"/>
              <a:t>Carraro</a:t>
            </a:r>
            <a:endParaRPr lang="en-US" altLang="en-US" sz="1800" i="1" dirty="0"/>
          </a:p>
        </p:txBody>
      </p:sp>
      <p:sp>
        <p:nvSpPr>
          <p:cNvPr id="8197" name="Rectangle 5"/>
          <p:cNvSpPr>
            <a:spLocks noGrp="1" noChangeArrowheads="1"/>
          </p:cNvSpPr>
          <p:nvPr>
            <p:ph type="body" idx="1"/>
          </p:nvPr>
        </p:nvSpPr>
        <p:spPr/>
        <p:txBody>
          <a:bodyPr>
            <a:normAutofit fontScale="85000" lnSpcReduction="20000"/>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a:t>
            </a:r>
            <a:r>
              <a:rPr lang="en-US" altLang="en-US" sz="1400" dirty="0" smtClean="0"/>
              <a:t>lifted</a:t>
            </a:r>
          </a:p>
          <a:p>
            <a:pPr>
              <a:lnSpc>
                <a:spcPct val="80000"/>
              </a:lnSpc>
            </a:pPr>
            <a:r>
              <a:rPr lang="en-US" altLang="en-US" sz="1400" dirty="0" smtClean="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464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2202565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0" y="6309320"/>
            <a:ext cx="9144000" cy="548680"/>
          </a:xfrm>
          <a:prstGeom prst="rect">
            <a:avLst/>
          </a:prstGeom>
          <a:solidFill>
            <a:srgbClr val="3885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smtClean="0"/>
              <a:t>26/03/2016 </a:t>
            </a:r>
            <a:endParaRPr lang="en-US" b="1" dirty="0"/>
          </a:p>
        </p:txBody>
      </p:sp>
      <p:pic>
        <p:nvPicPr>
          <p:cNvPr id="13" name="Picture 2"/>
          <p:cNvPicPr>
            <a:picLocks noChangeAspect="1" noChangeArrowheads="1"/>
          </p:cNvPicPr>
          <p:nvPr/>
        </p:nvPicPr>
        <p:blipFill>
          <a:blip r:embed="rId3" cstate="print"/>
          <a:srcRect/>
          <a:stretch>
            <a:fillRect/>
          </a:stretch>
        </p:blipFill>
        <p:spPr bwMode="auto">
          <a:xfrm>
            <a:off x="204122" y="5434368"/>
            <a:ext cx="1656184" cy="1149753"/>
          </a:xfrm>
          <a:prstGeom prst="rect">
            <a:avLst/>
          </a:prstGeom>
          <a:solidFill>
            <a:schemeClr val="accent1">
              <a:lumMod val="50000"/>
            </a:schemeClr>
          </a:solidFill>
          <a:ln w="3175">
            <a:solidFill>
              <a:schemeClr val="tx2">
                <a:lumMod val="60000"/>
                <a:lumOff val="40000"/>
              </a:schemeClr>
            </a:solidFill>
            <a:miter lim="800000"/>
            <a:headEnd/>
            <a:tailEnd/>
          </a:ln>
        </p:spPr>
      </p:pic>
      <p:sp>
        <p:nvSpPr>
          <p:cNvPr id="14" name="Rettangolo 13"/>
          <p:cNvSpPr/>
          <p:nvPr/>
        </p:nvSpPr>
        <p:spPr>
          <a:xfrm>
            <a:off x="1452092" y="2260103"/>
            <a:ext cx="7272808" cy="1200329"/>
          </a:xfrm>
          <a:prstGeom prst="rect">
            <a:avLst/>
          </a:prstGeom>
        </p:spPr>
        <p:txBody>
          <a:bodyPr wrap="square">
            <a:spAutoFit/>
          </a:bodyPr>
          <a:lstStyle/>
          <a:p>
            <a:pPr algn="r"/>
            <a:r>
              <a:rPr lang="it-IT" sz="3600" b="1" cap="small" dirty="0">
                <a:solidFill>
                  <a:srgbClr val="003399"/>
                </a:solidFill>
              </a:rPr>
              <a:t>CAGI - </a:t>
            </a:r>
            <a:r>
              <a:rPr lang="it-IT" sz="3600" b="1" cap="small" dirty="0" smtClean="0">
                <a:solidFill>
                  <a:srgbClr val="003399"/>
                </a:solidFill>
              </a:rPr>
              <a:t>4</a:t>
            </a:r>
            <a:endParaRPr lang="en-US" sz="3600" b="1" cap="small" dirty="0" smtClean="0">
              <a:solidFill>
                <a:srgbClr val="003399"/>
              </a:solidFill>
            </a:endParaRPr>
          </a:p>
          <a:p>
            <a:pPr algn="r"/>
            <a:r>
              <a:rPr lang="en-US" sz="3600" b="1" cap="small" dirty="0" smtClean="0">
                <a:solidFill>
                  <a:srgbClr val="003399"/>
                </a:solidFill>
              </a:rPr>
              <a:t>BIPOLAR DISORDER CHALLENGE</a:t>
            </a:r>
          </a:p>
        </p:txBody>
      </p:sp>
      <p:sp>
        <p:nvSpPr>
          <p:cNvPr id="15" name="Rettangolo 14"/>
          <p:cNvSpPr/>
          <p:nvPr/>
        </p:nvSpPr>
        <p:spPr>
          <a:xfrm>
            <a:off x="4894040" y="4901127"/>
            <a:ext cx="3919760" cy="646331"/>
          </a:xfrm>
          <a:prstGeom prst="rect">
            <a:avLst/>
          </a:prstGeom>
        </p:spPr>
        <p:txBody>
          <a:bodyPr wrap="square">
            <a:spAutoFit/>
          </a:bodyPr>
          <a:lstStyle/>
          <a:p>
            <a:pPr algn="ctr"/>
            <a:r>
              <a:rPr lang="en-US" sz="3600" b="1" cap="small" dirty="0" smtClean="0">
                <a:solidFill>
                  <a:srgbClr val="003399"/>
                </a:solidFill>
              </a:rPr>
              <a:t>Marco Carraro</a:t>
            </a:r>
            <a:endParaRPr lang="en-US" sz="3600" dirty="0">
              <a:solidFill>
                <a:srgbClr val="003399"/>
              </a:solidFill>
            </a:endParaRPr>
          </a:p>
        </p:txBody>
      </p:sp>
      <p:sp>
        <p:nvSpPr>
          <p:cNvPr id="17" name="CasellaDiTesto 16"/>
          <p:cNvSpPr txBox="1"/>
          <p:nvPr/>
        </p:nvSpPr>
        <p:spPr>
          <a:xfrm>
            <a:off x="4107222" y="5509012"/>
            <a:ext cx="4735202" cy="923330"/>
          </a:xfrm>
          <a:prstGeom prst="rect">
            <a:avLst/>
          </a:prstGeom>
          <a:noFill/>
        </p:spPr>
        <p:txBody>
          <a:bodyPr wrap="square" rtlCol="0">
            <a:spAutoFit/>
          </a:bodyPr>
          <a:lstStyle/>
          <a:p>
            <a:pPr algn="ctr"/>
            <a:r>
              <a:rPr lang="en-US" dirty="0" err="1" smtClean="0"/>
              <a:t>BioComputing</a:t>
            </a:r>
            <a:r>
              <a:rPr lang="en-US" dirty="0" smtClean="0"/>
              <a:t> UP, Dept. of Biomedical Sciences,</a:t>
            </a:r>
          </a:p>
          <a:p>
            <a:pPr algn="ctr"/>
            <a:r>
              <a:rPr lang="it-IT" dirty="0" err="1" smtClean="0"/>
              <a:t>University</a:t>
            </a:r>
            <a:r>
              <a:rPr lang="it-IT" dirty="0" smtClean="0"/>
              <a:t> of Padova </a:t>
            </a:r>
            <a:r>
              <a:rPr lang="it-IT" dirty="0" err="1" smtClean="0"/>
              <a:t>Italy</a:t>
            </a:r>
            <a:endParaRPr lang="en-US" dirty="0" smtClean="0"/>
          </a:p>
          <a:p>
            <a:r>
              <a:rPr lang="en-US" dirty="0" smtClean="0"/>
              <a:t> </a:t>
            </a:r>
            <a:endParaRPr lang="en-US" dirty="0"/>
          </a:p>
        </p:txBody>
      </p:sp>
      <p:pic>
        <p:nvPicPr>
          <p:cNvPr id="3" name="Immagine 2" descr="Logo_Università_Padova.png"/>
          <p:cNvPicPr>
            <a:picLocks noChangeAspect="1"/>
          </p:cNvPicPr>
          <p:nvPr/>
        </p:nvPicPr>
        <p:blipFill>
          <a:blip r:embed="rId4">
            <a:alphaModFix amt="17000"/>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393699" y="0"/>
            <a:ext cx="4978401" cy="5010179"/>
          </a:xfrm>
          <a:prstGeom prst="rect">
            <a:avLst/>
          </a:prstGeom>
        </p:spPr>
      </p:pic>
    </p:spTree>
    <p:extLst>
      <p:ext uri="{BB962C8B-B14F-4D97-AF65-F5344CB8AC3E}">
        <p14:creationId xmlns:p14="http://schemas.microsoft.com/office/powerpoint/2010/main" val="166494199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a:spLocks noChangeArrowheads="1"/>
          </p:cNvSpPr>
          <p:nvPr/>
        </p:nvSpPr>
        <p:spPr bwMode="auto">
          <a:xfrm>
            <a:off x="0" y="0"/>
            <a:ext cx="9144000" cy="830263"/>
          </a:xfrm>
          <a:prstGeom prst="rect">
            <a:avLst/>
          </a:prstGeom>
          <a:noFill/>
          <a:ln>
            <a:noFill/>
          </a:ln>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800" b="1" dirty="0" smtClean="0">
                <a:solidFill>
                  <a:schemeClr val="accent1">
                    <a:lumMod val="75000"/>
                  </a:schemeClr>
                </a:solidFill>
              </a:rPr>
              <a:t>BIPOLAR DISORDER</a:t>
            </a:r>
          </a:p>
        </p:txBody>
      </p:sp>
      <p:sp>
        <p:nvSpPr>
          <p:cNvPr id="5" name="Rettangolo 4"/>
          <p:cNvSpPr/>
          <p:nvPr/>
        </p:nvSpPr>
        <p:spPr>
          <a:xfrm>
            <a:off x="0" y="6426678"/>
            <a:ext cx="9144000" cy="431321"/>
          </a:xfrm>
          <a:prstGeom prst="rect">
            <a:avLst/>
          </a:prstGeom>
          <a:solidFill>
            <a:srgbClr val="3885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b="1" dirty="0"/>
          </a:p>
        </p:txBody>
      </p:sp>
      <p:sp>
        <p:nvSpPr>
          <p:cNvPr id="6" name="Rettangolo 5"/>
          <p:cNvSpPr/>
          <p:nvPr/>
        </p:nvSpPr>
        <p:spPr>
          <a:xfrm>
            <a:off x="135543" y="3160304"/>
            <a:ext cx="6210529" cy="702756"/>
          </a:xfrm>
          <a:prstGeom prst="rect">
            <a:avLst/>
          </a:prstGeom>
        </p:spPr>
        <p:txBody>
          <a:bodyPr wrap="none">
            <a:spAutoFit/>
          </a:bodyPr>
          <a:lstStyle/>
          <a:p>
            <a:pPr>
              <a:lnSpc>
                <a:spcPct val="150000"/>
              </a:lnSpc>
              <a:defRPr/>
            </a:pPr>
            <a:r>
              <a:rPr lang="en-GB" sz="2800" b="1" dirty="0" smtClean="0"/>
              <a:t>Estimated heritability reaches up to 90% </a:t>
            </a:r>
            <a:endParaRPr lang="en-GB" sz="2800" b="1" dirty="0"/>
          </a:p>
        </p:txBody>
      </p:sp>
      <p:sp>
        <p:nvSpPr>
          <p:cNvPr id="7" name="Rettangolo 6"/>
          <p:cNvSpPr/>
          <p:nvPr/>
        </p:nvSpPr>
        <p:spPr>
          <a:xfrm>
            <a:off x="135292" y="2686194"/>
            <a:ext cx="6791392" cy="702756"/>
          </a:xfrm>
          <a:prstGeom prst="rect">
            <a:avLst/>
          </a:prstGeom>
        </p:spPr>
        <p:txBody>
          <a:bodyPr wrap="none">
            <a:spAutoFit/>
          </a:bodyPr>
          <a:lstStyle/>
          <a:p>
            <a:pPr>
              <a:lnSpc>
                <a:spcPct val="150000"/>
              </a:lnSpc>
              <a:defRPr/>
            </a:pPr>
            <a:r>
              <a:rPr lang="en-GB" sz="2800" b="1" dirty="0" smtClean="0"/>
              <a:t>Little contribution of environmental factors</a:t>
            </a:r>
            <a:endParaRPr lang="en-GB" sz="2800" b="1" dirty="0"/>
          </a:p>
        </p:txBody>
      </p:sp>
      <p:pic>
        <p:nvPicPr>
          <p:cNvPr id="3" name="Immagine 2" descr="BiopolarCoverNIHcro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7545" y="1824619"/>
            <a:ext cx="2298700" cy="37871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Rettangolo 8"/>
          <p:cNvSpPr/>
          <p:nvPr/>
        </p:nvSpPr>
        <p:spPr>
          <a:xfrm>
            <a:off x="176995" y="1042171"/>
            <a:ext cx="7312995" cy="702756"/>
          </a:xfrm>
          <a:prstGeom prst="rect">
            <a:avLst/>
          </a:prstGeom>
        </p:spPr>
        <p:txBody>
          <a:bodyPr wrap="none">
            <a:spAutoFit/>
          </a:bodyPr>
          <a:lstStyle/>
          <a:p>
            <a:pPr>
              <a:lnSpc>
                <a:spcPct val="150000"/>
              </a:lnSpc>
              <a:defRPr/>
            </a:pPr>
            <a:r>
              <a:rPr lang="it-IT" sz="2800" b="1" dirty="0" err="1" smtClean="0"/>
              <a:t>One</a:t>
            </a:r>
            <a:r>
              <a:rPr lang="it-IT" sz="2800" b="1" dirty="0" smtClean="0"/>
              <a:t> of the </a:t>
            </a:r>
            <a:r>
              <a:rPr lang="it-IT" sz="2800" b="1" dirty="0"/>
              <a:t>major </a:t>
            </a:r>
            <a:r>
              <a:rPr lang="it-IT" sz="2800" b="1" dirty="0" err="1"/>
              <a:t>causes</a:t>
            </a:r>
            <a:r>
              <a:rPr lang="it-IT" sz="2800" b="1" dirty="0"/>
              <a:t> of </a:t>
            </a:r>
            <a:r>
              <a:rPr lang="it-IT" sz="2800" b="1" dirty="0" err="1"/>
              <a:t>disability</a:t>
            </a:r>
            <a:r>
              <a:rPr lang="it-IT" sz="2800" b="1" dirty="0"/>
              <a:t> </a:t>
            </a:r>
            <a:r>
              <a:rPr lang="it-IT" sz="2800" b="1" dirty="0" err="1"/>
              <a:t>worldwide</a:t>
            </a:r>
            <a:endParaRPr lang="en-GB" sz="2800" b="1" dirty="0"/>
          </a:p>
        </p:txBody>
      </p:sp>
      <p:sp>
        <p:nvSpPr>
          <p:cNvPr id="4" name="Rettangolo 3"/>
          <p:cNvSpPr/>
          <p:nvPr/>
        </p:nvSpPr>
        <p:spPr>
          <a:xfrm>
            <a:off x="178330" y="1652994"/>
            <a:ext cx="6350000" cy="523220"/>
          </a:xfrm>
          <a:prstGeom prst="rect">
            <a:avLst/>
          </a:prstGeom>
        </p:spPr>
        <p:txBody>
          <a:bodyPr wrap="square">
            <a:spAutoFit/>
          </a:bodyPr>
          <a:lstStyle/>
          <a:p>
            <a:r>
              <a:rPr lang="it-IT" sz="2800" b="1" dirty="0"/>
              <a:t>U</a:t>
            </a:r>
            <a:r>
              <a:rPr lang="it-IT" sz="2800" b="1" dirty="0" smtClean="0"/>
              <a:t>p </a:t>
            </a:r>
            <a:r>
              <a:rPr lang="it-IT" sz="2800" b="1" dirty="0"/>
              <a:t>to 15% of </a:t>
            </a:r>
            <a:r>
              <a:rPr lang="it-IT" sz="2800" b="1" dirty="0" err="1"/>
              <a:t>individuals</a:t>
            </a:r>
            <a:r>
              <a:rPr lang="it-IT" sz="2800" b="1" dirty="0"/>
              <a:t> </a:t>
            </a:r>
            <a:r>
              <a:rPr lang="it-IT" sz="2800" b="1" dirty="0" smtClean="0"/>
              <a:t>die </a:t>
            </a:r>
            <a:r>
              <a:rPr lang="it-IT" sz="2800" b="1" dirty="0"/>
              <a:t>from suicide</a:t>
            </a:r>
          </a:p>
        </p:txBody>
      </p:sp>
      <p:sp>
        <p:nvSpPr>
          <p:cNvPr id="10" name="Rettangolo 9"/>
          <p:cNvSpPr/>
          <p:nvPr/>
        </p:nvSpPr>
        <p:spPr>
          <a:xfrm>
            <a:off x="266952" y="4099925"/>
            <a:ext cx="3312876" cy="702756"/>
          </a:xfrm>
          <a:prstGeom prst="rect">
            <a:avLst/>
          </a:prstGeom>
        </p:spPr>
        <p:txBody>
          <a:bodyPr wrap="none">
            <a:spAutoFit/>
          </a:bodyPr>
          <a:lstStyle/>
          <a:p>
            <a:pPr>
              <a:lnSpc>
                <a:spcPct val="150000"/>
              </a:lnSpc>
              <a:defRPr/>
            </a:pPr>
            <a:r>
              <a:rPr lang="en-GB" sz="2800" b="1" dirty="0" smtClean="0"/>
              <a:t>500 + 500 individuals</a:t>
            </a:r>
            <a:endParaRPr lang="en-GB" sz="2800" b="1" dirty="0"/>
          </a:p>
        </p:txBody>
      </p:sp>
      <p:sp>
        <p:nvSpPr>
          <p:cNvPr id="11" name="CasellaDiTesto 10"/>
          <p:cNvSpPr txBox="1">
            <a:spLocks noChangeArrowheads="1"/>
          </p:cNvSpPr>
          <p:nvPr/>
        </p:nvSpPr>
        <p:spPr bwMode="auto">
          <a:xfrm>
            <a:off x="341314" y="5054158"/>
            <a:ext cx="5473063" cy="830263"/>
          </a:xfrm>
          <a:prstGeom prst="rect">
            <a:avLst/>
          </a:prstGeom>
          <a:noFill/>
          <a:ln>
            <a:noFill/>
          </a:ln>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 typeface="Arial" panose="020B0604020202020204" pitchFamily="34" charset="0"/>
              <a:buNone/>
              <a:defRPr/>
            </a:pPr>
            <a:r>
              <a:rPr lang="en-GB" altLang="en-US" sz="4800" b="1" dirty="0" smtClean="0">
                <a:solidFill>
                  <a:schemeClr val="accent1">
                    <a:lumMod val="75000"/>
                  </a:schemeClr>
                </a:solidFill>
              </a:rPr>
              <a:t>Who is affected?</a:t>
            </a:r>
          </a:p>
        </p:txBody>
      </p:sp>
    </p:spTree>
    <p:extLst>
      <p:ext uri="{BB962C8B-B14F-4D97-AF65-F5344CB8AC3E}">
        <p14:creationId xmlns:p14="http://schemas.microsoft.com/office/powerpoint/2010/main" val="41135480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a:spLocks noChangeArrowheads="1"/>
          </p:cNvSpPr>
          <p:nvPr/>
        </p:nvSpPr>
        <p:spPr bwMode="auto">
          <a:xfrm>
            <a:off x="0" y="0"/>
            <a:ext cx="9144000" cy="830263"/>
          </a:xfrm>
          <a:prstGeom prst="rect">
            <a:avLst/>
          </a:prstGeom>
          <a:noFill/>
          <a:ln>
            <a:noFill/>
          </a:ln>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800" b="1" dirty="0" smtClean="0">
                <a:solidFill>
                  <a:schemeClr val="accent1">
                    <a:lumMod val="75000"/>
                  </a:schemeClr>
                </a:solidFill>
              </a:rPr>
              <a:t>CHALLENGES to ADDRESS</a:t>
            </a:r>
          </a:p>
        </p:txBody>
      </p:sp>
      <p:sp>
        <p:nvSpPr>
          <p:cNvPr id="5" name="Rettangolo 4"/>
          <p:cNvSpPr/>
          <p:nvPr/>
        </p:nvSpPr>
        <p:spPr>
          <a:xfrm>
            <a:off x="0" y="6426678"/>
            <a:ext cx="9144000" cy="431321"/>
          </a:xfrm>
          <a:prstGeom prst="rect">
            <a:avLst/>
          </a:prstGeom>
          <a:solidFill>
            <a:srgbClr val="3885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b="1" dirty="0"/>
          </a:p>
        </p:txBody>
      </p:sp>
      <p:sp>
        <p:nvSpPr>
          <p:cNvPr id="7" name="Rettangolo 6"/>
          <p:cNvSpPr/>
          <p:nvPr/>
        </p:nvSpPr>
        <p:spPr>
          <a:xfrm>
            <a:off x="305287" y="963090"/>
            <a:ext cx="3241400" cy="1077218"/>
          </a:xfrm>
          <a:prstGeom prst="rect">
            <a:avLst/>
          </a:prstGeom>
        </p:spPr>
        <p:txBody>
          <a:bodyPr wrap="none">
            <a:spAutoFit/>
          </a:bodyPr>
          <a:lstStyle/>
          <a:p>
            <a:pPr algn="ctr">
              <a:defRPr/>
            </a:pPr>
            <a:r>
              <a:rPr lang="en-GB" sz="3200" b="1" dirty="0" smtClean="0"/>
              <a:t>Little information </a:t>
            </a:r>
          </a:p>
          <a:p>
            <a:pPr algn="ctr">
              <a:defRPr/>
            </a:pPr>
            <a:r>
              <a:rPr lang="en-GB" sz="3200" b="1" dirty="0" smtClean="0"/>
              <a:t>on genes involved</a:t>
            </a:r>
            <a:endParaRPr lang="en-GB" sz="3200" b="1" dirty="0"/>
          </a:p>
        </p:txBody>
      </p:sp>
      <p:sp>
        <p:nvSpPr>
          <p:cNvPr id="8" name="Rettangolo 7"/>
          <p:cNvSpPr/>
          <p:nvPr/>
        </p:nvSpPr>
        <p:spPr>
          <a:xfrm>
            <a:off x="141385" y="3154399"/>
            <a:ext cx="3746731" cy="1077218"/>
          </a:xfrm>
          <a:prstGeom prst="rect">
            <a:avLst/>
          </a:prstGeom>
        </p:spPr>
        <p:txBody>
          <a:bodyPr wrap="none">
            <a:spAutoFit/>
          </a:bodyPr>
          <a:lstStyle/>
          <a:p>
            <a:pPr algn="ctr">
              <a:defRPr/>
            </a:pPr>
            <a:r>
              <a:rPr lang="en-GB" sz="3200" b="1" dirty="0" smtClean="0"/>
              <a:t>Little information</a:t>
            </a:r>
          </a:p>
          <a:p>
            <a:pPr algn="ctr">
              <a:defRPr/>
            </a:pPr>
            <a:r>
              <a:rPr lang="en-GB" sz="3200" b="1" dirty="0" smtClean="0"/>
              <a:t> on genes interaction</a:t>
            </a:r>
            <a:endParaRPr lang="en-GB" sz="3200" b="1" dirty="0"/>
          </a:p>
        </p:txBody>
      </p:sp>
      <p:sp>
        <p:nvSpPr>
          <p:cNvPr id="10" name="CasellaDiTesto 9"/>
          <p:cNvSpPr txBox="1"/>
          <p:nvPr/>
        </p:nvSpPr>
        <p:spPr>
          <a:xfrm>
            <a:off x="1560266" y="2057513"/>
            <a:ext cx="5414824" cy="646331"/>
          </a:xfrm>
          <a:prstGeom prst="rect">
            <a:avLst/>
          </a:prstGeom>
          <a:noFill/>
        </p:spPr>
        <p:txBody>
          <a:bodyPr wrap="square" rtlCol="0">
            <a:spAutoFit/>
          </a:bodyPr>
          <a:lstStyle/>
          <a:p>
            <a:r>
              <a:rPr lang="en-US" dirty="0" smtClean="0"/>
              <a:t>Linkage and candidate gene studies failed to identify a single susceptibility gene  </a:t>
            </a:r>
            <a:endParaRPr lang="en-US" dirty="0"/>
          </a:p>
        </p:txBody>
      </p:sp>
      <p:sp>
        <p:nvSpPr>
          <p:cNvPr id="11" name="CasellaDiTesto 10"/>
          <p:cNvSpPr txBox="1"/>
          <p:nvPr/>
        </p:nvSpPr>
        <p:spPr>
          <a:xfrm>
            <a:off x="1560266" y="2754533"/>
            <a:ext cx="5414824" cy="369332"/>
          </a:xfrm>
          <a:prstGeom prst="rect">
            <a:avLst/>
          </a:prstGeom>
          <a:noFill/>
        </p:spPr>
        <p:txBody>
          <a:bodyPr wrap="square" rtlCol="0">
            <a:spAutoFit/>
          </a:bodyPr>
          <a:lstStyle/>
          <a:p>
            <a:r>
              <a:rPr lang="en-US" dirty="0" smtClean="0"/>
              <a:t>GWAS studies identified 19 significant loci</a:t>
            </a:r>
            <a:endParaRPr lang="en-US" dirty="0"/>
          </a:p>
        </p:txBody>
      </p:sp>
      <p:sp>
        <p:nvSpPr>
          <p:cNvPr id="12" name="CasellaDiTesto 11"/>
          <p:cNvSpPr txBox="1"/>
          <p:nvPr/>
        </p:nvSpPr>
        <p:spPr>
          <a:xfrm>
            <a:off x="1601412" y="4306079"/>
            <a:ext cx="5827181" cy="369332"/>
          </a:xfrm>
          <a:prstGeom prst="rect">
            <a:avLst/>
          </a:prstGeom>
          <a:noFill/>
        </p:spPr>
        <p:txBody>
          <a:bodyPr wrap="square" rtlCol="0">
            <a:spAutoFit/>
          </a:bodyPr>
          <a:lstStyle/>
          <a:p>
            <a:r>
              <a:rPr lang="en-US" dirty="0" smtClean="0"/>
              <a:t>How do gene products interact, leading to pathology onset?</a:t>
            </a:r>
            <a:endParaRPr lang="en-US" dirty="0"/>
          </a:p>
        </p:txBody>
      </p:sp>
      <p:grpSp>
        <p:nvGrpSpPr>
          <p:cNvPr id="37" name="Gruppo 36"/>
          <p:cNvGrpSpPr/>
          <p:nvPr/>
        </p:nvGrpSpPr>
        <p:grpSpPr>
          <a:xfrm>
            <a:off x="7490423" y="1721599"/>
            <a:ext cx="1509449" cy="1021472"/>
            <a:chOff x="7490423" y="1721599"/>
            <a:chExt cx="1509449" cy="1021472"/>
          </a:xfrm>
        </p:grpSpPr>
        <p:sp>
          <p:nvSpPr>
            <p:cNvPr id="14" name="Ovale 13"/>
            <p:cNvSpPr/>
            <p:nvPr/>
          </p:nvSpPr>
          <p:spPr bwMode="auto">
            <a:xfrm>
              <a:off x="7513230" y="1721599"/>
              <a:ext cx="300037" cy="225425"/>
            </a:xfrm>
            <a:prstGeom prst="ellipse">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5" name="Ovale 14"/>
            <p:cNvSpPr/>
            <p:nvPr/>
          </p:nvSpPr>
          <p:spPr bwMode="auto">
            <a:xfrm>
              <a:off x="7769560" y="2121564"/>
              <a:ext cx="298450" cy="225425"/>
            </a:xfrm>
            <a:prstGeom prst="ellipse">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7" name="Ovale 16"/>
            <p:cNvSpPr/>
            <p:nvPr/>
          </p:nvSpPr>
          <p:spPr bwMode="auto">
            <a:xfrm>
              <a:off x="8699835" y="2122359"/>
              <a:ext cx="300037" cy="223837"/>
            </a:xfrm>
            <a:prstGeom prst="ellipse">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8" name="Ovale 17"/>
            <p:cNvSpPr/>
            <p:nvPr/>
          </p:nvSpPr>
          <p:spPr bwMode="auto">
            <a:xfrm>
              <a:off x="7490423" y="2383969"/>
              <a:ext cx="300037" cy="225425"/>
            </a:xfrm>
            <a:prstGeom prst="ellipse">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9" name="Ovale 18"/>
            <p:cNvSpPr/>
            <p:nvPr/>
          </p:nvSpPr>
          <p:spPr bwMode="auto">
            <a:xfrm>
              <a:off x="8242635" y="1779459"/>
              <a:ext cx="300037" cy="225425"/>
            </a:xfrm>
            <a:prstGeom prst="ellipse">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0" name="Ovale 19"/>
            <p:cNvSpPr/>
            <p:nvPr/>
          </p:nvSpPr>
          <p:spPr bwMode="auto">
            <a:xfrm>
              <a:off x="8233110" y="2517646"/>
              <a:ext cx="300037" cy="225425"/>
            </a:xfrm>
            <a:prstGeom prst="ellipse">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1" name="Ovale 20"/>
            <p:cNvSpPr/>
            <p:nvPr/>
          </p:nvSpPr>
          <p:spPr bwMode="auto">
            <a:xfrm>
              <a:off x="8179135" y="2136646"/>
              <a:ext cx="298450" cy="225425"/>
            </a:xfrm>
            <a:prstGeom prst="ellipse">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grpSp>
      <p:grpSp>
        <p:nvGrpSpPr>
          <p:cNvPr id="38" name="Gruppo 37"/>
          <p:cNvGrpSpPr/>
          <p:nvPr/>
        </p:nvGrpSpPr>
        <p:grpSpPr>
          <a:xfrm>
            <a:off x="7573635" y="3947369"/>
            <a:ext cx="1509449" cy="1021472"/>
            <a:chOff x="7490423" y="1721599"/>
            <a:chExt cx="1509449" cy="1021472"/>
          </a:xfrm>
        </p:grpSpPr>
        <p:sp>
          <p:nvSpPr>
            <p:cNvPr id="39" name="Ovale 38"/>
            <p:cNvSpPr/>
            <p:nvPr/>
          </p:nvSpPr>
          <p:spPr bwMode="auto">
            <a:xfrm>
              <a:off x="7513230" y="1721599"/>
              <a:ext cx="300037" cy="225425"/>
            </a:xfrm>
            <a:prstGeom prst="ellipse">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40" name="Ovale 39"/>
            <p:cNvSpPr/>
            <p:nvPr/>
          </p:nvSpPr>
          <p:spPr bwMode="auto">
            <a:xfrm>
              <a:off x="7769560" y="2121564"/>
              <a:ext cx="298450" cy="225425"/>
            </a:xfrm>
            <a:prstGeom prst="ellipse">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cxnSp>
          <p:nvCxnSpPr>
            <p:cNvPr id="41" name="Connettore 1 40"/>
            <p:cNvCxnSpPr>
              <a:stCxn id="43" idx="7"/>
              <a:endCxn id="40" idx="3"/>
            </p:cNvCxnSpPr>
            <p:nvPr/>
          </p:nvCxnSpPr>
          <p:spPr bwMode="auto">
            <a:xfrm flipV="1">
              <a:off x="7746521" y="2313976"/>
              <a:ext cx="66746" cy="103006"/>
            </a:xfrm>
            <a:prstGeom prst="line">
              <a:avLst/>
            </a:prstGeom>
          </p:spPr>
          <p:style>
            <a:lnRef idx="1">
              <a:schemeClr val="dk1"/>
            </a:lnRef>
            <a:fillRef idx="0">
              <a:schemeClr val="dk1"/>
            </a:fillRef>
            <a:effectRef idx="0">
              <a:schemeClr val="dk1"/>
            </a:effectRef>
            <a:fontRef idx="minor">
              <a:schemeClr val="tx1"/>
            </a:fontRef>
          </p:style>
        </p:cxnSp>
        <p:sp>
          <p:nvSpPr>
            <p:cNvPr id="42" name="Ovale 41"/>
            <p:cNvSpPr/>
            <p:nvPr/>
          </p:nvSpPr>
          <p:spPr bwMode="auto">
            <a:xfrm>
              <a:off x="8699835" y="2122359"/>
              <a:ext cx="300037" cy="223837"/>
            </a:xfrm>
            <a:prstGeom prst="ellipse">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43" name="Ovale 42"/>
            <p:cNvSpPr/>
            <p:nvPr/>
          </p:nvSpPr>
          <p:spPr bwMode="auto">
            <a:xfrm>
              <a:off x="7490423" y="2383969"/>
              <a:ext cx="300037" cy="225425"/>
            </a:xfrm>
            <a:prstGeom prst="ellipse">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44" name="Ovale 43"/>
            <p:cNvSpPr/>
            <p:nvPr/>
          </p:nvSpPr>
          <p:spPr bwMode="auto">
            <a:xfrm>
              <a:off x="8242635" y="1779459"/>
              <a:ext cx="300037" cy="225425"/>
            </a:xfrm>
            <a:prstGeom prst="ellipse">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45" name="Ovale 44"/>
            <p:cNvSpPr/>
            <p:nvPr/>
          </p:nvSpPr>
          <p:spPr bwMode="auto">
            <a:xfrm>
              <a:off x="8233110" y="2517646"/>
              <a:ext cx="300037" cy="225425"/>
            </a:xfrm>
            <a:prstGeom prst="ellipse">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46" name="Ovale 45"/>
            <p:cNvSpPr/>
            <p:nvPr/>
          </p:nvSpPr>
          <p:spPr bwMode="auto">
            <a:xfrm>
              <a:off x="8179135" y="2136646"/>
              <a:ext cx="298450" cy="225425"/>
            </a:xfrm>
            <a:prstGeom prst="ellipse">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cxnSp>
          <p:nvCxnSpPr>
            <p:cNvPr id="47" name="Connettore 1 46"/>
            <p:cNvCxnSpPr>
              <a:stCxn id="40" idx="1"/>
              <a:endCxn id="39" idx="4"/>
            </p:cNvCxnSpPr>
            <p:nvPr/>
          </p:nvCxnSpPr>
          <p:spPr bwMode="auto">
            <a:xfrm flipH="1" flipV="1">
              <a:off x="7663249" y="1947024"/>
              <a:ext cx="150018" cy="207553"/>
            </a:xfrm>
            <a:prstGeom prst="line">
              <a:avLst/>
            </a:prstGeom>
          </p:spPr>
          <p:style>
            <a:lnRef idx="1">
              <a:schemeClr val="dk1"/>
            </a:lnRef>
            <a:fillRef idx="0">
              <a:schemeClr val="dk1"/>
            </a:fillRef>
            <a:effectRef idx="0">
              <a:schemeClr val="dk1"/>
            </a:effectRef>
            <a:fontRef idx="minor">
              <a:schemeClr val="tx1"/>
            </a:fontRef>
          </p:style>
        </p:cxnSp>
        <p:cxnSp>
          <p:nvCxnSpPr>
            <p:cNvPr id="48" name="Connettore 1 47"/>
            <p:cNvCxnSpPr>
              <a:stCxn id="40" idx="7"/>
              <a:endCxn id="44" idx="3"/>
            </p:cNvCxnSpPr>
            <p:nvPr/>
          </p:nvCxnSpPr>
          <p:spPr bwMode="auto">
            <a:xfrm flipV="1">
              <a:off x="8024303" y="1971871"/>
              <a:ext cx="262271" cy="182706"/>
            </a:xfrm>
            <a:prstGeom prst="line">
              <a:avLst/>
            </a:prstGeom>
          </p:spPr>
          <p:style>
            <a:lnRef idx="1">
              <a:schemeClr val="dk1"/>
            </a:lnRef>
            <a:fillRef idx="0">
              <a:schemeClr val="dk1"/>
            </a:fillRef>
            <a:effectRef idx="0">
              <a:schemeClr val="dk1"/>
            </a:effectRef>
            <a:fontRef idx="minor">
              <a:schemeClr val="tx1"/>
            </a:fontRef>
          </p:style>
        </p:cxnSp>
        <p:cxnSp>
          <p:nvCxnSpPr>
            <p:cNvPr id="49" name="Connettore 1 48"/>
            <p:cNvCxnSpPr>
              <a:stCxn id="46" idx="2"/>
              <a:endCxn id="40" idx="6"/>
            </p:cNvCxnSpPr>
            <p:nvPr/>
          </p:nvCxnSpPr>
          <p:spPr bwMode="auto">
            <a:xfrm flipH="1" flipV="1">
              <a:off x="8068010" y="2234277"/>
              <a:ext cx="111125" cy="15082"/>
            </a:xfrm>
            <a:prstGeom prst="line">
              <a:avLst/>
            </a:prstGeom>
          </p:spPr>
          <p:style>
            <a:lnRef idx="1">
              <a:schemeClr val="dk1"/>
            </a:lnRef>
            <a:fillRef idx="0">
              <a:schemeClr val="dk1"/>
            </a:fillRef>
            <a:effectRef idx="0">
              <a:schemeClr val="dk1"/>
            </a:effectRef>
            <a:fontRef idx="minor">
              <a:schemeClr val="tx1"/>
            </a:fontRef>
          </p:style>
        </p:cxnSp>
        <p:cxnSp>
          <p:nvCxnSpPr>
            <p:cNvPr id="50" name="Connettore 1 49"/>
            <p:cNvCxnSpPr>
              <a:stCxn id="45" idx="1"/>
              <a:endCxn id="40" idx="5"/>
            </p:cNvCxnSpPr>
            <p:nvPr/>
          </p:nvCxnSpPr>
          <p:spPr bwMode="auto">
            <a:xfrm flipH="1" flipV="1">
              <a:off x="8024303" y="2313976"/>
              <a:ext cx="252746" cy="236683"/>
            </a:xfrm>
            <a:prstGeom prst="line">
              <a:avLst/>
            </a:prstGeom>
          </p:spPr>
          <p:style>
            <a:lnRef idx="1">
              <a:schemeClr val="dk1"/>
            </a:lnRef>
            <a:fillRef idx="0">
              <a:schemeClr val="dk1"/>
            </a:fillRef>
            <a:effectRef idx="0">
              <a:schemeClr val="dk1"/>
            </a:effectRef>
            <a:fontRef idx="minor">
              <a:schemeClr val="tx1"/>
            </a:fontRef>
          </p:style>
        </p:cxnSp>
        <p:cxnSp>
          <p:nvCxnSpPr>
            <p:cNvPr id="51" name="Connettore 1 50"/>
            <p:cNvCxnSpPr>
              <a:stCxn id="46" idx="6"/>
              <a:endCxn id="42" idx="2"/>
            </p:cNvCxnSpPr>
            <p:nvPr/>
          </p:nvCxnSpPr>
          <p:spPr bwMode="auto">
            <a:xfrm flipV="1">
              <a:off x="8477585" y="2235071"/>
              <a:ext cx="222251" cy="14288"/>
            </a:xfrm>
            <a:prstGeom prst="line">
              <a:avLst/>
            </a:prstGeom>
          </p:spPr>
          <p:style>
            <a:lnRef idx="1">
              <a:schemeClr val="dk1"/>
            </a:lnRef>
            <a:fillRef idx="0">
              <a:schemeClr val="dk1"/>
            </a:fillRef>
            <a:effectRef idx="0">
              <a:schemeClr val="dk1"/>
            </a:effectRef>
            <a:fontRef idx="minor">
              <a:schemeClr val="tx1"/>
            </a:fontRef>
          </p:style>
        </p:cxnSp>
        <p:cxnSp>
          <p:nvCxnSpPr>
            <p:cNvPr id="52" name="Connettore 1 51"/>
            <p:cNvCxnSpPr>
              <a:stCxn id="42" idx="0"/>
              <a:endCxn id="44" idx="6"/>
            </p:cNvCxnSpPr>
            <p:nvPr/>
          </p:nvCxnSpPr>
          <p:spPr bwMode="auto">
            <a:xfrm flipH="1" flipV="1">
              <a:off x="8542673" y="1892171"/>
              <a:ext cx="307975" cy="230188"/>
            </a:xfrm>
            <a:prstGeom prst="line">
              <a:avLst/>
            </a:prstGeom>
          </p:spPr>
          <p:style>
            <a:lnRef idx="1">
              <a:schemeClr val="dk1"/>
            </a:lnRef>
            <a:fillRef idx="0">
              <a:schemeClr val="dk1"/>
            </a:fillRef>
            <a:effectRef idx="0">
              <a:schemeClr val="dk1"/>
            </a:effectRef>
            <a:fontRef idx="minor">
              <a:schemeClr val="tx1"/>
            </a:fontRef>
          </p:style>
        </p:cxnSp>
      </p:grpSp>
      <p:cxnSp>
        <p:nvCxnSpPr>
          <p:cNvPr id="54" name="Connettore 1 53"/>
          <p:cNvCxnSpPr/>
          <p:nvPr/>
        </p:nvCxnSpPr>
        <p:spPr>
          <a:xfrm>
            <a:off x="1252805" y="1964152"/>
            <a:ext cx="0" cy="97504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6" name="Connettore 1 55"/>
          <p:cNvCxnSpPr/>
          <p:nvPr/>
        </p:nvCxnSpPr>
        <p:spPr>
          <a:xfrm flipH="1">
            <a:off x="1252805" y="2294874"/>
            <a:ext cx="348607" cy="184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1" name="Connettore 1 60"/>
          <p:cNvCxnSpPr/>
          <p:nvPr/>
        </p:nvCxnSpPr>
        <p:spPr>
          <a:xfrm flipH="1">
            <a:off x="1244813" y="2924035"/>
            <a:ext cx="348607" cy="184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2" name="Connettore 1 61"/>
          <p:cNvCxnSpPr/>
          <p:nvPr/>
        </p:nvCxnSpPr>
        <p:spPr>
          <a:xfrm>
            <a:off x="1264978" y="4148117"/>
            <a:ext cx="0" cy="35736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3" name="Connettore 1 62"/>
          <p:cNvCxnSpPr/>
          <p:nvPr/>
        </p:nvCxnSpPr>
        <p:spPr>
          <a:xfrm flipH="1">
            <a:off x="1252804" y="4487770"/>
            <a:ext cx="348607" cy="184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8" name="Croce 67"/>
          <p:cNvSpPr/>
          <p:nvPr/>
        </p:nvSpPr>
        <p:spPr>
          <a:xfrm rot="4142301">
            <a:off x="7790385" y="4244712"/>
            <a:ext cx="446153" cy="440529"/>
          </a:xfrm>
          <a:prstGeom prst="plus">
            <a:avLst>
              <a:gd name="adj" fmla="val 4535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roce 68"/>
          <p:cNvSpPr/>
          <p:nvPr/>
        </p:nvSpPr>
        <p:spPr>
          <a:xfrm rot="4142301">
            <a:off x="7703627" y="2027625"/>
            <a:ext cx="446153" cy="440529"/>
          </a:xfrm>
          <a:prstGeom prst="plus">
            <a:avLst>
              <a:gd name="adj" fmla="val 4535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874732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0" y="6426678"/>
            <a:ext cx="9144000" cy="431321"/>
          </a:xfrm>
          <a:prstGeom prst="rect">
            <a:avLst/>
          </a:prstGeom>
          <a:solidFill>
            <a:srgbClr val="3885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b="1" dirty="0"/>
          </a:p>
        </p:txBody>
      </p:sp>
      <p:sp>
        <p:nvSpPr>
          <p:cNvPr id="6" name="Rettangolo 5"/>
          <p:cNvSpPr/>
          <p:nvPr/>
        </p:nvSpPr>
        <p:spPr>
          <a:xfrm>
            <a:off x="305287" y="963090"/>
            <a:ext cx="3241400" cy="1077218"/>
          </a:xfrm>
          <a:prstGeom prst="rect">
            <a:avLst/>
          </a:prstGeom>
        </p:spPr>
        <p:txBody>
          <a:bodyPr wrap="none">
            <a:spAutoFit/>
          </a:bodyPr>
          <a:lstStyle/>
          <a:p>
            <a:pPr algn="ctr">
              <a:defRPr/>
            </a:pPr>
            <a:r>
              <a:rPr lang="en-GB" sz="3200" b="1" dirty="0" smtClean="0"/>
              <a:t>Little information </a:t>
            </a:r>
          </a:p>
          <a:p>
            <a:pPr algn="ctr">
              <a:defRPr/>
            </a:pPr>
            <a:r>
              <a:rPr lang="en-GB" sz="3200" b="1" dirty="0" smtClean="0"/>
              <a:t>on genes involved</a:t>
            </a:r>
            <a:endParaRPr lang="en-GB" sz="3200" b="1" dirty="0"/>
          </a:p>
        </p:txBody>
      </p:sp>
      <p:sp>
        <p:nvSpPr>
          <p:cNvPr id="7" name="Rettangolo 6"/>
          <p:cNvSpPr/>
          <p:nvPr/>
        </p:nvSpPr>
        <p:spPr>
          <a:xfrm>
            <a:off x="141385" y="3154399"/>
            <a:ext cx="3746731" cy="1077218"/>
          </a:xfrm>
          <a:prstGeom prst="rect">
            <a:avLst/>
          </a:prstGeom>
        </p:spPr>
        <p:txBody>
          <a:bodyPr wrap="none">
            <a:spAutoFit/>
          </a:bodyPr>
          <a:lstStyle/>
          <a:p>
            <a:pPr algn="ctr">
              <a:defRPr/>
            </a:pPr>
            <a:r>
              <a:rPr lang="en-GB" sz="3200" b="1" dirty="0" smtClean="0"/>
              <a:t>Little information</a:t>
            </a:r>
          </a:p>
          <a:p>
            <a:pPr algn="ctr">
              <a:defRPr/>
            </a:pPr>
            <a:r>
              <a:rPr lang="en-GB" sz="3200" b="1" dirty="0" smtClean="0"/>
              <a:t> on genes interaction</a:t>
            </a:r>
            <a:endParaRPr lang="en-GB" sz="3200" b="1" dirty="0"/>
          </a:p>
        </p:txBody>
      </p:sp>
      <p:cxnSp>
        <p:nvCxnSpPr>
          <p:cNvPr id="8" name="Connettore 1 7"/>
          <p:cNvCxnSpPr/>
          <p:nvPr/>
        </p:nvCxnSpPr>
        <p:spPr>
          <a:xfrm flipH="1">
            <a:off x="1252804" y="1964152"/>
            <a:ext cx="1" cy="44804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 name="Connettore 1 8"/>
          <p:cNvCxnSpPr/>
          <p:nvPr/>
        </p:nvCxnSpPr>
        <p:spPr>
          <a:xfrm flipH="1">
            <a:off x="1252803" y="2396985"/>
            <a:ext cx="348607" cy="184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 name="Rettangolo 12"/>
          <p:cNvSpPr/>
          <p:nvPr/>
        </p:nvSpPr>
        <p:spPr>
          <a:xfrm>
            <a:off x="1740410" y="2135375"/>
            <a:ext cx="2686248" cy="523220"/>
          </a:xfrm>
          <a:prstGeom prst="rect">
            <a:avLst/>
          </a:prstGeom>
          <a:solidFill>
            <a:schemeClr val="accent6">
              <a:lumMod val="60000"/>
              <a:lumOff val="40000"/>
            </a:schemeClr>
          </a:solidFill>
        </p:spPr>
        <p:txBody>
          <a:bodyPr wrap="none">
            <a:spAutoFit/>
          </a:bodyPr>
          <a:lstStyle/>
          <a:p>
            <a:pPr algn="ctr">
              <a:defRPr/>
            </a:pPr>
            <a:r>
              <a:rPr lang="en-GB" sz="2800" b="1" dirty="0" smtClean="0"/>
              <a:t>Variant selection</a:t>
            </a:r>
            <a:endParaRPr lang="en-GB" sz="2800" b="1" dirty="0"/>
          </a:p>
        </p:txBody>
      </p:sp>
      <p:cxnSp>
        <p:nvCxnSpPr>
          <p:cNvPr id="17" name="Connettore 1 16"/>
          <p:cNvCxnSpPr/>
          <p:nvPr/>
        </p:nvCxnSpPr>
        <p:spPr>
          <a:xfrm flipH="1">
            <a:off x="1252804" y="4201991"/>
            <a:ext cx="1" cy="44804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Connettore 1 17"/>
          <p:cNvCxnSpPr/>
          <p:nvPr/>
        </p:nvCxnSpPr>
        <p:spPr>
          <a:xfrm flipH="1">
            <a:off x="1252803" y="4634824"/>
            <a:ext cx="348607" cy="184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9" name="Rettangolo 18"/>
          <p:cNvSpPr/>
          <p:nvPr/>
        </p:nvSpPr>
        <p:spPr>
          <a:xfrm>
            <a:off x="1692773" y="4373214"/>
            <a:ext cx="2781532" cy="523220"/>
          </a:xfrm>
          <a:prstGeom prst="rect">
            <a:avLst/>
          </a:prstGeom>
          <a:solidFill>
            <a:schemeClr val="accent6">
              <a:lumMod val="60000"/>
              <a:lumOff val="40000"/>
            </a:schemeClr>
          </a:solidFill>
        </p:spPr>
        <p:txBody>
          <a:bodyPr wrap="none">
            <a:spAutoFit/>
          </a:bodyPr>
          <a:lstStyle/>
          <a:p>
            <a:pPr algn="ctr">
              <a:defRPr/>
            </a:pPr>
            <a:r>
              <a:rPr lang="en-GB" sz="2800" b="1" dirty="0" smtClean="0"/>
              <a:t>Machine learning</a:t>
            </a:r>
            <a:endParaRPr lang="en-GB" sz="2800" b="1" dirty="0"/>
          </a:p>
        </p:txBody>
      </p:sp>
      <p:grpSp>
        <p:nvGrpSpPr>
          <p:cNvPr id="28" name="Gruppo 27"/>
          <p:cNvGrpSpPr/>
          <p:nvPr/>
        </p:nvGrpSpPr>
        <p:grpSpPr>
          <a:xfrm>
            <a:off x="4494204" y="1964152"/>
            <a:ext cx="2033913" cy="923876"/>
            <a:chOff x="4494204" y="1973671"/>
            <a:chExt cx="2033913" cy="923876"/>
          </a:xfrm>
        </p:grpSpPr>
        <p:sp>
          <p:nvSpPr>
            <p:cNvPr id="25" name="CasellaDiTesto 24"/>
            <p:cNvSpPr txBox="1"/>
            <p:nvPr/>
          </p:nvSpPr>
          <p:spPr>
            <a:xfrm>
              <a:off x="4496175" y="1973671"/>
              <a:ext cx="2031942" cy="369332"/>
            </a:xfrm>
            <a:prstGeom prst="rect">
              <a:avLst/>
            </a:prstGeom>
            <a:noFill/>
          </p:spPr>
          <p:txBody>
            <a:bodyPr wrap="square" rtlCol="0">
              <a:spAutoFit/>
            </a:bodyPr>
            <a:lstStyle/>
            <a:p>
              <a:r>
                <a:rPr lang="en-US" dirty="0" smtClean="0"/>
                <a:t>- mostly automatic</a:t>
              </a:r>
              <a:endParaRPr lang="en-US" dirty="0"/>
            </a:p>
          </p:txBody>
        </p:sp>
        <p:sp>
          <p:nvSpPr>
            <p:cNvPr id="26" name="CasellaDiTesto 25"/>
            <p:cNvSpPr txBox="1"/>
            <p:nvPr/>
          </p:nvSpPr>
          <p:spPr>
            <a:xfrm>
              <a:off x="4494204" y="2250943"/>
              <a:ext cx="2031942" cy="369332"/>
            </a:xfrm>
            <a:prstGeom prst="rect">
              <a:avLst/>
            </a:prstGeom>
            <a:noFill/>
          </p:spPr>
          <p:txBody>
            <a:bodyPr wrap="square" rtlCol="0">
              <a:spAutoFit/>
            </a:bodyPr>
            <a:lstStyle/>
            <a:p>
              <a:r>
                <a:rPr lang="en-US" dirty="0" smtClean="0"/>
                <a:t>- automatic/manual</a:t>
              </a:r>
              <a:endParaRPr lang="en-US" dirty="0"/>
            </a:p>
          </p:txBody>
        </p:sp>
        <p:sp>
          <p:nvSpPr>
            <p:cNvPr id="27" name="CasellaDiTesto 26"/>
            <p:cNvSpPr txBox="1"/>
            <p:nvPr/>
          </p:nvSpPr>
          <p:spPr>
            <a:xfrm>
              <a:off x="4494204" y="2528215"/>
              <a:ext cx="2031942" cy="369332"/>
            </a:xfrm>
            <a:prstGeom prst="rect">
              <a:avLst/>
            </a:prstGeom>
            <a:noFill/>
          </p:spPr>
          <p:txBody>
            <a:bodyPr wrap="square" rtlCol="0">
              <a:spAutoFit/>
            </a:bodyPr>
            <a:lstStyle/>
            <a:p>
              <a:r>
                <a:rPr lang="en-US" dirty="0" smtClean="0"/>
                <a:t>- manual (2x)</a:t>
              </a:r>
              <a:endParaRPr lang="en-US" dirty="0"/>
            </a:p>
          </p:txBody>
        </p:sp>
      </p:grpSp>
      <p:sp>
        <p:nvSpPr>
          <p:cNvPr id="2" name="CasellaDiTesto 1"/>
          <p:cNvSpPr txBox="1">
            <a:spLocks noChangeArrowheads="1"/>
          </p:cNvSpPr>
          <p:nvPr/>
        </p:nvSpPr>
        <p:spPr bwMode="auto">
          <a:xfrm>
            <a:off x="0" y="0"/>
            <a:ext cx="9144000" cy="830263"/>
          </a:xfrm>
          <a:prstGeom prst="rect">
            <a:avLst/>
          </a:prstGeom>
          <a:noFill/>
          <a:ln>
            <a:noFill/>
          </a:ln>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800" b="1" dirty="0" smtClean="0">
                <a:solidFill>
                  <a:schemeClr val="accent1">
                    <a:lumMod val="75000"/>
                  </a:schemeClr>
                </a:solidFill>
              </a:rPr>
              <a:t>OUR STRATEGY</a:t>
            </a:r>
          </a:p>
        </p:txBody>
      </p:sp>
      <p:grpSp>
        <p:nvGrpSpPr>
          <p:cNvPr id="34" name="Gruppo 33"/>
          <p:cNvGrpSpPr/>
          <p:nvPr/>
        </p:nvGrpSpPr>
        <p:grpSpPr>
          <a:xfrm>
            <a:off x="6601492" y="1291146"/>
            <a:ext cx="2367799" cy="1696557"/>
            <a:chOff x="6338680" y="1251249"/>
            <a:chExt cx="2367799" cy="1696557"/>
          </a:xfrm>
        </p:grpSpPr>
        <p:pic>
          <p:nvPicPr>
            <p:cNvPr id="31" name="Immagine 3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8177" y="1251249"/>
              <a:ext cx="1578302" cy="1082235"/>
            </a:xfrm>
            <a:prstGeom prst="rect">
              <a:avLst/>
            </a:prstGeom>
            <a:ln>
              <a:solidFill>
                <a:schemeClr val="accent1">
                  <a:lumMod val="60000"/>
                  <a:lumOff val="40000"/>
                </a:schemeClr>
              </a:solidFill>
            </a:ln>
            <a:effectLst>
              <a:outerShdw blurRad="50800" dist="38100" dir="2700000" algn="tl" rotWithShape="0">
                <a:prstClr val="black">
                  <a:alpha val="40000"/>
                </a:prstClr>
              </a:outerShdw>
            </a:effectLst>
          </p:spPr>
        </p:pic>
        <p:pic>
          <p:nvPicPr>
            <p:cNvPr id="32" name="Immagine 31"/>
            <p:cNvPicPr>
              <a:picLocks noChangeAspect="1"/>
            </p:cNvPicPr>
            <p:nvPr/>
          </p:nvPicPr>
          <p:blipFill rotWithShape="1">
            <a:blip r:embed="rId3" cstate="print">
              <a:extLst>
                <a:ext uri="{28A0092B-C50C-407E-A947-70E740481C1C}">
                  <a14:useLocalDpi xmlns:a14="http://schemas.microsoft.com/office/drawing/2010/main" val="0"/>
                </a:ext>
              </a:extLst>
            </a:blip>
            <a:srcRect r="50833"/>
            <a:stretch/>
          </p:blipFill>
          <p:spPr>
            <a:xfrm>
              <a:off x="6338680" y="1535042"/>
              <a:ext cx="1028841" cy="1412764"/>
            </a:xfrm>
            <a:prstGeom prst="rect">
              <a:avLst/>
            </a:prstGeom>
            <a:ln>
              <a:solidFill>
                <a:schemeClr val="accent1">
                  <a:lumMod val="60000"/>
                  <a:lumOff val="40000"/>
                </a:schemeClr>
              </a:solidFill>
            </a:ln>
            <a:effectLst>
              <a:outerShdw blurRad="50800" dist="38100" dir="2700000" algn="tl" rotWithShape="0">
                <a:prstClr val="black">
                  <a:alpha val="40000"/>
                </a:prstClr>
              </a:outerShdw>
            </a:effectLst>
          </p:spPr>
        </p:pic>
      </p:grpSp>
      <p:grpSp>
        <p:nvGrpSpPr>
          <p:cNvPr id="39" name="Gruppo 38"/>
          <p:cNvGrpSpPr/>
          <p:nvPr/>
        </p:nvGrpSpPr>
        <p:grpSpPr>
          <a:xfrm>
            <a:off x="5528371" y="4866463"/>
            <a:ext cx="3502153" cy="585216"/>
            <a:chOff x="5585521" y="4777715"/>
            <a:chExt cx="3502153" cy="585216"/>
          </a:xfrm>
          <a:effectLst>
            <a:outerShdw blurRad="50800" dist="38100" dir="2700000" algn="tl" rotWithShape="0">
              <a:prstClr val="black">
                <a:alpha val="40000"/>
              </a:prstClr>
            </a:outerShdw>
          </a:effectLst>
        </p:grpSpPr>
        <p:pic>
          <p:nvPicPr>
            <p:cNvPr id="37" name="Immagine 36"/>
            <p:cNvPicPr>
              <a:picLocks noChangeAspect="1"/>
            </p:cNvPicPr>
            <p:nvPr/>
          </p:nvPicPr>
          <p:blipFill rotWithShape="1">
            <a:blip r:embed="rId4" cstate="print">
              <a:extLst>
                <a:ext uri="{28A0092B-C50C-407E-A947-70E740481C1C}">
                  <a14:useLocalDpi xmlns:a14="http://schemas.microsoft.com/office/drawing/2010/main" val="0"/>
                </a:ext>
              </a:extLst>
            </a:blip>
            <a:srcRect l="1652" t="88889" r="1833" b="359"/>
            <a:stretch/>
          </p:blipFill>
          <p:spPr>
            <a:xfrm>
              <a:off x="5585521" y="4777715"/>
              <a:ext cx="3502153" cy="585216"/>
            </a:xfrm>
            <a:prstGeom prst="rect">
              <a:avLst/>
            </a:prstGeom>
          </p:spPr>
        </p:pic>
        <p:pic>
          <p:nvPicPr>
            <p:cNvPr id="35" name="Immagine 34"/>
            <p:cNvPicPr>
              <a:picLocks noChangeAspect="1"/>
            </p:cNvPicPr>
            <p:nvPr/>
          </p:nvPicPr>
          <p:blipFill rotWithShape="1">
            <a:blip r:embed="rId5" cstate="print">
              <a:extLst>
                <a:ext uri="{28A0092B-C50C-407E-A947-70E740481C1C}">
                  <a14:useLocalDpi xmlns:a14="http://schemas.microsoft.com/office/drawing/2010/main" val="0"/>
                </a:ext>
              </a:extLst>
            </a:blip>
            <a:srcRect l="-2500" t="83489" r="32661" b="11168"/>
            <a:stretch/>
          </p:blipFill>
          <p:spPr>
            <a:xfrm>
              <a:off x="5991735" y="4953000"/>
              <a:ext cx="2534210" cy="290838"/>
            </a:xfrm>
            <a:prstGeom prst="rect">
              <a:avLst/>
            </a:prstGeom>
          </p:spPr>
        </p:pic>
      </p:grpSp>
      <p:sp>
        <p:nvSpPr>
          <p:cNvPr id="36" name="CasellaDiTesto 35"/>
          <p:cNvSpPr txBox="1"/>
          <p:nvPr/>
        </p:nvSpPr>
        <p:spPr>
          <a:xfrm>
            <a:off x="4569550" y="4418272"/>
            <a:ext cx="2031942" cy="369332"/>
          </a:xfrm>
          <a:prstGeom prst="rect">
            <a:avLst/>
          </a:prstGeom>
          <a:noFill/>
        </p:spPr>
        <p:txBody>
          <a:bodyPr wrap="square" rtlCol="0">
            <a:spAutoFit/>
          </a:bodyPr>
          <a:lstStyle/>
          <a:p>
            <a:r>
              <a:rPr lang="en-US" dirty="0" smtClean="0"/>
              <a:t>- Neural Network</a:t>
            </a:r>
            <a:endParaRPr lang="en-US" dirty="0"/>
          </a:p>
        </p:txBody>
      </p:sp>
      <p:pic>
        <p:nvPicPr>
          <p:cNvPr id="24" name="Immagine 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24446" y="2360507"/>
            <a:ext cx="1311387" cy="874416"/>
          </a:xfrm>
          <a:prstGeom prst="rect">
            <a:avLst/>
          </a:prstGeom>
          <a:noFill/>
          <a:ln w="9525">
            <a:solidFill>
              <a:srgbClr val="9DC3E6"/>
            </a:solidFill>
            <a:miter lim="800000"/>
            <a:headEnd/>
            <a:tailEnd/>
          </a:ln>
          <a:effectLst>
            <a:outerShdw blurRad="50800" dist="38100" dir="2700000" algn="tl" rotWithShape="0">
              <a:srgbClr val="808080">
                <a:alpha val="39998"/>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125644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Immagine 40"/>
          <p:cNvPicPr>
            <a:picLocks noChangeAspect="1"/>
          </p:cNvPicPr>
          <p:nvPr/>
        </p:nvPicPr>
        <p:blipFill rotWithShape="1">
          <a:blip r:embed="rId3" cstate="print">
            <a:extLst>
              <a:ext uri="{28A0092B-C50C-407E-A947-70E740481C1C}">
                <a14:useLocalDpi xmlns:a14="http://schemas.microsoft.com/office/drawing/2010/main" val="0"/>
              </a:ext>
            </a:extLst>
          </a:blip>
          <a:srcRect l="11355" t="70781" r="58021" b="3699"/>
          <a:stretch/>
        </p:blipFill>
        <p:spPr>
          <a:xfrm>
            <a:off x="7854166" y="3818575"/>
            <a:ext cx="962430" cy="802024"/>
          </a:xfrm>
          <a:prstGeom prst="rect">
            <a:avLst/>
          </a:prstGeom>
        </p:spPr>
      </p:pic>
      <p:pic>
        <p:nvPicPr>
          <p:cNvPr id="43" name="Immagine 42"/>
          <p:cNvPicPr>
            <a:picLocks noChangeAspect="1"/>
          </p:cNvPicPr>
          <p:nvPr/>
        </p:nvPicPr>
        <p:blipFill rotWithShape="1">
          <a:blip r:embed="rId3" cstate="print">
            <a:extLst>
              <a:ext uri="{28A0092B-C50C-407E-A947-70E740481C1C}">
                <a14:useLocalDpi xmlns:a14="http://schemas.microsoft.com/office/drawing/2010/main" val="0"/>
              </a:ext>
            </a:extLst>
          </a:blip>
          <a:srcRect l="57555" t="67265" r="7913" b="4137"/>
          <a:stretch/>
        </p:blipFill>
        <p:spPr>
          <a:xfrm>
            <a:off x="4461794" y="3660916"/>
            <a:ext cx="1135746" cy="940540"/>
          </a:xfrm>
          <a:prstGeom prst="rect">
            <a:avLst/>
          </a:prstGeom>
        </p:spPr>
      </p:pic>
      <p:sp>
        <p:nvSpPr>
          <p:cNvPr id="2" name="CasellaDiTesto 1"/>
          <p:cNvSpPr txBox="1">
            <a:spLocks noChangeArrowheads="1"/>
          </p:cNvSpPr>
          <p:nvPr/>
        </p:nvSpPr>
        <p:spPr bwMode="auto">
          <a:xfrm>
            <a:off x="0" y="0"/>
            <a:ext cx="9144000" cy="830263"/>
          </a:xfrm>
          <a:prstGeom prst="rect">
            <a:avLst/>
          </a:prstGeom>
          <a:noFill/>
          <a:ln>
            <a:noFill/>
          </a:ln>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800" b="1" dirty="0" smtClean="0">
                <a:solidFill>
                  <a:schemeClr val="accent1">
                    <a:lumMod val="75000"/>
                  </a:schemeClr>
                </a:solidFill>
              </a:rPr>
              <a:t>VARIANT SELECTION - 1</a:t>
            </a:r>
          </a:p>
        </p:txBody>
      </p:sp>
      <p:sp>
        <p:nvSpPr>
          <p:cNvPr id="4" name="Rettangolo 3"/>
          <p:cNvSpPr/>
          <p:nvPr/>
        </p:nvSpPr>
        <p:spPr>
          <a:xfrm>
            <a:off x="0" y="6426678"/>
            <a:ext cx="9144000" cy="431321"/>
          </a:xfrm>
          <a:prstGeom prst="rect">
            <a:avLst/>
          </a:prstGeom>
          <a:solidFill>
            <a:srgbClr val="3885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b="1" dirty="0"/>
          </a:p>
        </p:txBody>
      </p:sp>
      <p:sp>
        <p:nvSpPr>
          <p:cNvPr id="9" name="CasellaDiTesto 8"/>
          <p:cNvSpPr txBox="1">
            <a:spLocks noChangeArrowheads="1"/>
          </p:cNvSpPr>
          <p:nvPr/>
        </p:nvSpPr>
        <p:spPr bwMode="auto">
          <a:xfrm>
            <a:off x="4902200" y="711200"/>
            <a:ext cx="5207000" cy="461665"/>
          </a:xfrm>
          <a:prstGeom prst="rect">
            <a:avLst/>
          </a:prstGeom>
          <a:noFill/>
          <a:ln>
            <a:noFill/>
          </a:ln>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2400" b="1" dirty="0" smtClean="0">
                <a:solidFill>
                  <a:schemeClr val="accent1">
                    <a:lumMod val="75000"/>
                  </a:schemeClr>
                </a:solidFill>
              </a:rPr>
              <a:t>Mostly automatic</a:t>
            </a:r>
          </a:p>
        </p:txBody>
      </p:sp>
      <p:sp>
        <p:nvSpPr>
          <p:cNvPr id="12" name="Rettangolo 11"/>
          <p:cNvSpPr/>
          <p:nvPr/>
        </p:nvSpPr>
        <p:spPr>
          <a:xfrm>
            <a:off x="438057" y="2291299"/>
            <a:ext cx="2652714" cy="523220"/>
          </a:xfrm>
          <a:prstGeom prst="rect">
            <a:avLst/>
          </a:prstGeom>
          <a:noFill/>
        </p:spPr>
        <p:txBody>
          <a:bodyPr wrap="none">
            <a:spAutoFit/>
          </a:bodyPr>
          <a:lstStyle/>
          <a:p>
            <a:pPr algn="ctr">
              <a:defRPr/>
            </a:pPr>
            <a:r>
              <a:rPr lang="en-GB" sz="2800" b="1" dirty="0" smtClean="0"/>
              <a:t>500,000 variants</a:t>
            </a:r>
            <a:endParaRPr lang="en-GB" sz="2800" b="1" dirty="0"/>
          </a:p>
        </p:txBody>
      </p:sp>
      <p:sp>
        <p:nvSpPr>
          <p:cNvPr id="14" name="Rettangolo 13"/>
          <p:cNvSpPr/>
          <p:nvPr/>
        </p:nvSpPr>
        <p:spPr>
          <a:xfrm>
            <a:off x="475337" y="1125964"/>
            <a:ext cx="4664658" cy="830997"/>
          </a:xfrm>
          <a:prstGeom prst="rect">
            <a:avLst/>
          </a:prstGeom>
          <a:solidFill>
            <a:schemeClr val="accent6">
              <a:lumMod val="60000"/>
              <a:lumOff val="40000"/>
            </a:schemeClr>
          </a:solidFill>
          <a:ln>
            <a:solidFill>
              <a:schemeClr val="accent6">
                <a:lumMod val="60000"/>
                <a:lumOff val="40000"/>
              </a:schemeClr>
            </a:solidFill>
          </a:ln>
        </p:spPr>
        <p:txBody>
          <a:bodyPr wrap="none">
            <a:spAutoFit/>
          </a:bodyPr>
          <a:lstStyle/>
          <a:p>
            <a:pPr algn="ctr">
              <a:defRPr/>
            </a:pPr>
            <a:r>
              <a:rPr lang="en-GB" sz="2800" b="1" dirty="0" smtClean="0"/>
              <a:t>Biased distribution of variants </a:t>
            </a:r>
          </a:p>
          <a:p>
            <a:pPr algn="ctr">
              <a:defRPr/>
            </a:pPr>
            <a:r>
              <a:rPr lang="en-GB" sz="2000" b="1" dirty="0"/>
              <a:t>(</a:t>
            </a:r>
            <a:r>
              <a:rPr lang="en-GB" sz="2000" b="1" dirty="0" smtClean="0"/>
              <a:t>healthy/affected individual)</a:t>
            </a:r>
            <a:endParaRPr lang="en-GB" sz="2000" b="1" dirty="0"/>
          </a:p>
        </p:txBody>
      </p:sp>
      <p:pic>
        <p:nvPicPr>
          <p:cNvPr id="16" name="Immagine 15"/>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894234" y="3511534"/>
            <a:ext cx="750271" cy="750271"/>
          </a:xfrm>
          <a:prstGeom prst="rect">
            <a:avLst/>
          </a:prstGeom>
        </p:spPr>
      </p:pic>
      <p:sp>
        <p:nvSpPr>
          <p:cNvPr id="13" name="CasellaDiTesto 12"/>
          <p:cNvSpPr txBox="1"/>
          <p:nvPr/>
        </p:nvSpPr>
        <p:spPr>
          <a:xfrm>
            <a:off x="366838" y="4079801"/>
            <a:ext cx="1889491" cy="923330"/>
          </a:xfrm>
          <a:prstGeom prst="rect">
            <a:avLst/>
          </a:prstGeom>
          <a:noFill/>
        </p:spPr>
        <p:txBody>
          <a:bodyPr wrap="square" rtlCol="0">
            <a:spAutoFit/>
          </a:bodyPr>
          <a:lstStyle/>
          <a:p>
            <a:pPr algn="ctr"/>
            <a:r>
              <a:rPr lang="en-US" dirty="0" smtClean="0"/>
              <a:t>500 individuals with known phenotype </a:t>
            </a:r>
            <a:endParaRPr lang="en-US" dirty="0"/>
          </a:p>
        </p:txBody>
      </p:sp>
      <p:pic>
        <p:nvPicPr>
          <p:cNvPr id="18" name="Immagine 17"/>
          <p:cNvPicPr>
            <a:picLocks noChangeAspect="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894714" y="3060865"/>
            <a:ext cx="1200940" cy="1200940"/>
          </a:xfrm>
          <a:prstGeom prst="rect">
            <a:avLst/>
          </a:prstGeom>
        </p:spPr>
      </p:pic>
      <p:cxnSp>
        <p:nvCxnSpPr>
          <p:cNvPr id="23" name="Connettore 1 22"/>
          <p:cNvCxnSpPr/>
          <p:nvPr/>
        </p:nvCxnSpPr>
        <p:spPr>
          <a:xfrm>
            <a:off x="3042992" y="2682936"/>
            <a:ext cx="995563"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Connettore 1 25"/>
          <p:cNvCxnSpPr/>
          <p:nvPr/>
        </p:nvCxnSpPr>
        <p:spPr>
          <a:xfrm>
            <a:off x="4021040" y="2682936"/>
            <a:ext cx="1" cy="480589"/>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Triangolo isoscele 26"/>
          <p:cNvSpPr/>
          <p:nvPr/>
        </p:nvSpPr>
        <p:spPr>
          <a:xfrm rot="10800000">
            <a:off x="3933380" y="3065522"/>
            <a:ext cx="173385" cy="147398"/>
          </a:xfrm>
          <a:prstGeom prst="triangl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ttangolo 30"/>
          <p:cNvSpPr/>
          <p:nvPr/>
        </p:nvSpPr>
        <p:spPr>
          <a:xfrm>
            <a:off x="2894714" y="4954206"/>
            <a:ext cx="5324278" cy="1261884"/>
          </a:xfrm>
          <a:prstGeom prst="rect">
            <a:avLst/>
          </a:prstGeom>
          <a:noFill/>
        </p:spPr>
        <p:txBody>
          <a:bodyPr wrap="none">
            <a:spAutoFit/>
          </a:bodyPr>
          <a:lstStyle/>
          <a:p>
            <a:pPr marL="457200" indent="-457200">
              <a:buFontTx/>
              <a:buChar char="-"/>
              <a:defRPr/>
            </a:pPr>
            <a:r>
              <a:rPr lang="en-GB" sz="2800" b="1" dirty="0" smtClean="0"/>
              <a:t>Wilcoxon test</a:t>
            </a:r>
          </a:p>
          <a:p>
            <a:pPr marL="457200" indent="-457200">
              <a:buFontTx/>
              <a:buChar char="-"/>
              <a:defRPr/>
            </a:pPr>
            <a:r>
              <a:rPr lang="en-GB" sz="2800" b="1" dirty="0" smtClean="0"/>
              <a:t>Arbitrary significance threshold</a:t>
            </a:r>
          </a:p>
          <a:p>
            <a:pPr>
              <a:defRPr/>
            </a:pPr>
            <a:r>
              <a:rPr lang="en-GB" sz="2000" b="1" dirty="0" smtClean="0"/>
              <a:t> 	(No correction for multiple testing)</a:t>
            </a:r>
            <a:endParaRPr lang="en-GB" sz="2000" b="1" dirty="0"/>
          </a:p>
        </p:txBody>
      </p:sp>
      <p:pic>
        <p:nvPicPr>
          <p:cNvPr id="32" name="Immagine 31"/>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63474" y="3060865"/>
            <a:ext cx="1200940" cy="1200940"/>
          </a:xfrm>
          <a:prstGeom prst="rect">
            <a:avLst/>
          </a:prstGeom>
        </p:spPr>
      </p:pic>
      <p:pic>
        <p:nvPicPr>
          <p:cNvPr id="33" name="Immagine 32"/>
          <p:cNvPicPr>
            <a:picLocks noChangeAspect="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230702" y="3498434"/>
            <a:ext cx="750271" cy="750271"/>
          </a:xfrm>
          <a:prstGeom prst="rect">
            <a:avLst/>
          </a:prstGeom>
        </p:spPr>
      </p:pic>
      <p:pic>
        <p:nvPicPr>
          <p:cNvPr id="34" name="Immagine 33"/>
          <p:cNvPicPr>
            <a:picLocks noChangeAspect="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277667" y="3025594"/>
            <a:ext cx="1200940" cy="1200940"/>
          </a:xfrm>
          <a:prstGeom prst="rect">
            <a:avLst/>
          </a:prstGeom>
        </p:spPr>
      </p:pic>
      <p:cxnSp>
        <p:nvCxnSpPr>
          <p:cNvPr id="35" name="Connettore 1 34"/>
          <p:cNvCxnSpPr/>
          <p:nvPr/>
        </p:nvCxnSpPr>
        <p:spPr>
          <a:xfrm flipV="1">
            <a:off x="3042992" y="2524941"/>
            <a:ext cx="4435615" cy="2083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6" name="Connettore 1 35"/>
          <p:cNvCxnSpPr/>
          <p:nvPr/>
        </p:nvCxnSpPr>
        <p:spPr>
          <a:xfrm>
            <a:off x="7461092" y="2524941"/>
            <a:ext cx="1" cy="480589"/>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7" name="Triangolo isoscele 36"/>
          <p:cNvSpPr/>
          <p:nvPr/>
        </p:nvSpPr>
        <p:spPr>
          <a:xfrm rot="10800000">
            <a:off x="7373432" y="2907527"/>
            <a:ext cx="173385" cy="147398"/>
          </a:xfrm>
          <a:prstGeom prst="triangl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Immagine 3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39776" y="73937"/>
            <a:ext cx="1095426" cy="75112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4942129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a:spLocks noChangeArrowheads="1"/>
          </p:cNvSpPr>
          <p:nvPr/>
        </p:nvSpPr>
        <p:spPr bwMode="auto">
          <a:xfrm>
            <a:off x="0" y="0"/>
            <a:ext cx="9144000" cy="830263"/>
          </a:xfrm>
          <a:prstGeom prst="rect">
            <a:avLst/>
          </a:prstGeom>
          <a:noFill/>
          <a:ln>
            <a:noFill/>
          </a:ln>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800" b="1" dirty="0" smtClean="0">
                <a:solidFill>
                  <a:schemeClr val="accent1">
                    <a:lumMod val="75000"/>
                  </a:schemeClr>
                </a:solidFill>
              </a:rPr>
              <a:t>VARIANT SELECTION - 1</a:t>
            </a:r>
          </a:p>
        </p:txBody>
      </p:sp>
      <p:sp>
        <p:nvSpPr>
          <p:cNvPr id="4" name="Rettangolo 3"/>
          <p:cNvSpPr/>
          <p:nvPr/>
        </p:nvSpPr>
        <p:spPr>
          <a:xfrm>
            <a:off x="0" y="6426678"/>
            <a:ext cx="9144000" cy="431321"/>
          </a:xfrm>
          <a:prstGeom prst="rect">
            <a:avLst/>
          </a:prstGeom>
          <a:solidFill>
            <a:srgbClr val="3885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b="1" dirty="0"/>
          </a:p>
        </p:txBody>
      </p:sp>
      <p:sp>
        <p:nvSpPr>
          <p:cNvPr id="9" name="CasellaDiTesto 8"/>
          <p:cNvSpPr txBox="1">
            <a:spLocks noChangeArrowheads="1"/>
          </p:cNvSpPr>
          <p:nvPr/>
        </p:nvSpPr>
        <p:spPr bwMode="auto">
          <a:xfrm>
            <a:off x="4902200" y="711200"/>
            <a:ext cx="5207000" cy="461665"/>
          </a:xfrm>
          <a:prstGeom prst="rect">
            <a:avLst/>
          </a:prstGeom>
          <a:noFill/>
          <a:ln>
            <a:noFill/>
          </a:ln>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2400" b="1" dirty="0" smtClean="0">
                <a:solidFill>
                  <a:schemeClr val="accent1">
                    <a:lumMod val="75000"/>
                  </a:schemeClr>
                </a:solidFill>
              </a:rPr>
              <a:t>Mostly automatic</a:t>
            </a:r>
          </a:p>
        </p:txBody>
      </p:sp>
      <p:pic>
        <p:nvPicPr>
          <p:cNvPr id="40" name="Immagine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9776" y="73937"/>
            <a:ext cx="1095426" cy="751129"/>
          </a:xfrm>
          <a:prstGeom prst="rect">
            <a:avLst/>
          </a:prstGeom>
          <a:effectLst>
            <a:outerShdw blurRad="50800" dist="38100" dir="2700000" algn="tl" rotWithShape="0">
              <a:prstClr val="black">
                <a:alpha val="40000"/>
              </a:prstClr>
            </a:outerShdw>
          </a:effectLst>
        </p:spPr>
      </p:pic>
      <p:sp>
        <p:nvSpPr>
          <p:cNvPr id="24" name="Rettangolo 23"/>
          <p:cNvSpPr/>
          <p:nvPr/>
        </p:nvSpPr>
        <p:spPr>
          <a:xfrm>
            <a:off x="91006" y="2859879"/>
            <a:ext cx="3247148" cy="1384995"/>
          </a:xfrm>
          <a:prstGeom prst="rect">
            <a:avLst/>
          </a:prstGeom>
          <a:noFill/>
        </p:spPr>
        <p:txBody>
          <a:bodyPr wrap="square">
            <a:spAutoFit/>
          </a:bodyPr>
          <a:lstStyle/>
          <a:p>
            <a:pPr marL="457200" indent="-457200">
              <a:buFontTx/>
              <a:buChar char="-"/>
              <a:defRPr/>
            </a:pPr>
            <a:r>
              <a:rPr lang="en-GB" sz="2800" b="1" dirty="0" smtClean="0"/>
              <a:t>10 variants</a:t>
            </a:r>
          </a:p>
          <a:p>
            <a:pPr marL="457200" indent="-457200">
              <a:buFontTx/>
              <a:buChar char="-"/>
              <a:defRPr/>
            </a:pPr>
            <a:r>
              <a:rPr lang="en-GB" sz="2800" b="1" dirty="0" smtClean="0"/>
              <a:t>9 genes </a:t>
            </a:r>
          </a:p>
          <a:p>
            <a:pPr marL="457200" indent="-457200">
              <a:buFontTx/>
              <a:buChar char="-"/>
              <a:defRPr/>
            </a:pPr>
            <a:r>
              <a:rPr lang="en-GB" sz="2800" b="1" dirty="0" err="1" smtClean="0"/>
              <a:t>intronic</a:t>
            </a:r>
            <a:r>
              <a:rPr lang="en-GB" sz="2800" b="1" dirty="0" smtClean="0"/>
              <a:t> / </a:t>
            </a:r>
            <a:r>
              <a:rPr lang="en-GB" sz="2800" b="1" dirty="0" err="1" smtClean="0"/>
              <a:t>exonic</a:t>
            </a:r>
            <a:endParaRPr lang="en-GB" sz="2800" b="1" dirty="0"/>
          </a:p>
        </p:txBody>
      </p:sp>
      <p:sp>
        <p:nvSpPr>
          <p:cNvPr id="28" name="CasellaDiTesto 27"/>
          <p:cNvSpPr txBox="1">
            <a:spLocks noChangeArrowheads="1"/>
          </p:cNvSpPr>
          <p:nvPr/>
        </p:nvSpPr>
        <p:spPr bwMode="auto">
          <a:xfrm>
            <a:off x="3779155" y="1455590"/>
            <a:ext cx="5207000" cy="461665"/>
          </a:xfrm>
          <a:prstGeom prst="rect">
            <a:avLst/>
          </a:prstGeom>
          <a:noFill/>
          <a:ln>
            <a:noFill/>
          </a:ln>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2400" b="1" dirty="0" smtClean="0">
                <a:solidFill>
                  <a:schemeClr val="accent1">
                    <a:lumMod val="75000"/>
                  </a:schemeClr>
                </a:solidFill>
              </a:rPr>
              <a:t>GO Biological Process Enrichment</a:t>
            </a:r>
          </a:p>
        </p:txBody>
      </p:sp>
      <p:grpSp>
        <p:nvGrpSpPr>
          <p:cNvPr id="7" name="Gruppo 6"/>
          <p:cNvGrpSpPr/>
          <p:nvPr/>
        </p:nvGrpSpPr>
        <p:grpSpPr>
          <a:xfrm>
            <a:off x="3257006" y="2000431"/>
            <a:ext cx="5826034" cy="3912689"/>
            <a:chOff x="3257006" y="2000431"/>
            <a:chExt cx="5826034" cy="3912689"/>
          </a:xfrm>
        </p:grpSpPr>
        <p:sp>
          <p:nvSpPr>
            <p:cNvPr id="3" name="Rettangolo 2"/>
            <p:cNvSpPr/>
            <p:nvPr/>
          </p:nvSpPr>
          <p:spPr>
            <a:xfrm>
              <a:off x="3257006" y="2000431"/>
              <a:ext cx="5826034" cy="3912689"/>
            </a:xfrm>
            <a:prstGeom prst="rect">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uppo 4"/>
            <p:cNvGrpSpPr/>
            <p:nvPr/>
          </p:nvGrpSpPr>
          <p:grpSpPr>
            <a:xfrm>
              <a:off x="3356880" y="2043976"/>
              <a:ext cx="5629275" cy="3628477"/>
              <a:chOff x="3356880" y="2043976"/>
              <a:chExt cx="5629275" cy="3628477"/>
            </a:xfrm>
          </p:grpSpPr>
          <p:pic>
            <p:nvPicPr>
              <p:cNvPr id="8" name="Immagine 7"/>
              <p:cNvPicPr>
                <a:picLocks noChangeAspect="1"/>
              </p:cNvPicPr>
              <p:nvPr/>
            </p:nvPicPr>
            <p:blipFill rotWithShape="1">
              <a:blip r:embed="rId4">
                <a:extLst>
                  <a:ext uri="{28A0092B-C50C-407E-A947-70E740481C1C}">
                    <a14:useLocalDpi xmlns:a14="http://schemas.microsoft.com/office/drawing/2010/main" val="0"/>
                  </a:ext>
                </a:extLst>
              </a:blip>
              <a:srcRect l="6042" t="19445" r="32396" b="13517"/>
              <a:stretch/>
            </p:blipFill>
            <p:spPr>
              <a:xfrm>
                <a:off x="3356880" y="2224402"/>
                <a:ext cx="5629275" cy="3448051"/>
              </a:xfrm>
              <a:prstGeom prst="rect">
                <a:avLst/>
              </a:prstGeom>
            </p:spPr>
          </p:pic>
          <p:sp>
            <p:nvSpPr>
              <p:cNvPr id="6" name="Rettangolo 5"/>
              <p:cNvSpPr/>
              <p:nvPr/>
            </p:nvSpPr>
            <p:spPr>
              <a:xfrm>
                <a:off x="8294397" y="2065388"/>
                <a:ext cx="96509" cy="14869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ttangolo 28"/>
              <p:cNvSpPr/>
              <p:nvPr/>
            </p:nvSpPr>
            <p:spPr>
              <a:xfrm>
                <a:off x="8592021" y="2043976"/>
                <a:ext cx="96509" cy="14869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ttangolo 29"/>
              <p:cNvSpPr/>
              <p:nvPr/>
            </p:nvSpPr>
            <p:spPr>
              <a:xfrm>
                <a:off x="8823131" y="2141481"/>
                <a:ext cx="96509" cy="14869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8" name="Rettangolo 37"/>
          <p:cNvSpPr/>
          <p:nvPr/>
        </p:nvSpPr>
        <p:spPr>
          <a:xfrm>
            <a:off x="9278604" y="2065388"/>
            <a:ext cx="115968" cy="7038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659902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ttangolo 20"/>
          <p:cNvSpPr/>
          <p:nvPr/>
        </p:nvSpPr>
        <p:spPr>
          <a:xfrm>
            <a:off x="3636969" y="3296265"/>
            <a:ext cx="5407962" cy="3067921"/>
          </a:xfrm>
          <a:prstGeom prst="rect">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asellaDiTesto 2"/>
          <p:cNvSpPr txBox="1">
            <a:spLocks noChangeArrowheads="1"/>
          </p:cNvSpPr>
          <p:nvPr/>
        </p:nvSpPr>
        <p:spPr bwMode="auto">
          <a:xfrm>
            <a:off x="0" y="0"/>
            <a:ext cx="9144000" cy="830263"/>
          </a:xfrm>
          <a:prstGeom prst="rect">
            <a:avLst/>
          </a:prstGeom>
          <a:noFill/>
          <a:ln>
            <a:noFill/>
          </a:ln>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800" b="1" dirty="0" smtClean="0">
                <a:solidFill>
                  <a:schemeClr val="accent1">
                    <a:lumMod val="75000"/>
                  </a:schemeClr>
                </a:solidFill>
              </a:rPr>
              <a:t>VARIANT SELECTION - 2</a:t>
            </a:r>
          </a:p>
        </p:txBody>
      </p:sp>
      <p:sp>
        <p:nvSpPr>
          <p:cNvPr id="5" name="Rettangolo 4"/>
          <p:cNvSpPr/>
          <p:nvPr/>
        </p:nvSpPr>
        <p:spPr>
          <a:xfrm>
            <a:off x="0" y="6426678"/>
            <a:ext cx="9144000" cy="431321"/>
          </a:xfrm>
          <a:prstGeom prst="rect">
            <a:avLst/>
          </a:prstGeom>
          <a:solidFill>
            <a:srgbClr val="3885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b="1" dirty="0"/>
          </a:p>
        </p:txBody>
      </p:sp>
      <p:sp>
        <p:nvSpPr>
          <p:cNvPr id="6" name="CasellaDiTesto 5"/>
          <p:cNvSpPr txBox="1">
            <a:spLocks noChangeArrowheads="1"/>
          </p:cNvSpPr>
          <p:nvPr/>
        </p:nvSpPr>
        <p:spPr bwMode="auto">
          <a:xfrm>
            <a:off x="4134104" y="721788"/>
            <a:ext cx="5207000" cy="461665"/>
          </a:xfrm>
          <a:prstGeom prst="rect">
            <a:avLst/>
          </a:prstGeom>
          <a:noFill/>
          <a:ln>
            <a:noFill/>
          </a:ln>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2400" b="1" dirty="0" smtClean="0">
                <a:solidFill>
                  <a:schemeClr val="accent1">
                    <a:lumMod val="75000"/>
                  </a:schemeClr>
                </a:solidFill>
              </a:rPr>
              <a:t>Automatic/Manual</a:t>
            </a:r>
          </a:p>
        </p:txBody>
      </p:sp>
      <p:pic>
        <p:nvPicPr>
          <p:cNvPr id="8" name="Immagine 7"/>
          <p:cNvPicPr>
            <a:picLocks noChangeAspect="1"/>
          </p:cNvPicPr>
          <p:nvPr/>
        </p:nvPicPr>
        <p:blipFill rotWithShape="1">
          <a:blip r:embed="rId2" cstate="print">
            <a:extLst>
              <a:ext uri="{28A0092B-C50C-407E-A947-70E740481C1C}">
                <a14:useLocalDpi xmlns:a14="http://schemas.microsoft.com/office/drawing/2010/main" val="0"/>
              </a:ext>
            </a:extLst>
          </a:blip>
          <a:srcRect r="50833"/>
          <a:stretch/>
        </p:blipFill>
        <p:spPr>
          <a:xfrm>
            <a:off x="8016089" y="123881"/>
            <a:ext cx="1028841" cy="1412764"/>
          </a:xfrm>
          <a:prstGeom prst="rect">
            <a:avLst/>
          </a:prstGeom>
          <a:effectLst>
            <a:outerShdw blurRad="50800" dist="38100" dir="2700000" algn="tl" rotWithShape="0">
              <a:prstClr val="black">
                <a:alpha val="40000"/>
              </a:prstClr>
            </a:outerShdw>
          </a:effectLst>
        </p:spPr>
      </p:pic>
      <p:sp>
        <p:nvSpPr>
          <p:cNvPr id="13" name="Rettangolo 12"/>
          <p:cNvSpPr/>
          <p:nvPr/>
        </p:nvSpPr>
        <p:spPr>
          <a:xfrm>
            <a:off x="0" y="3937263"/>
            <a:ext cx="4412960" cy="1200329"/>
          </a:xfrm>
          <a:prstGeom prst="rect">
            <a:avLst/>
          </a:prstGeom>
          <a:noFill/>
        </p:spPr>
        <p:txBody>
          <a:bodyPr wrap="square">
            <a:spAutoFit/>
          </a:bodyPr>
          <a:lstStyle/>
          <a:p>
            <a:pPr marL="457200" indent="-457200">
              <a:buFontTx/>
              <a:buChar char="-"/>
              <a:defRPr/>
            </a:pPr>
            <a:r>
              <a:rPr lang="en-GB" sz="2400" b="1" dirty="0" smtClean="0"/>
              <a:t>13 variants (13 genes)</a:t>
            </a:r>
          </a:p>
          <a:p>
            <a:pPr marL="457200" indent="-457200">
              <a:buFontTx/>
              <a:buChar char="-"/>
              <a:defRPr/>
            </a:pPr>
            <a:r>
              <a:rPr lang="en-GB" sz="2400" b="1" dirty="0" err="1" smtClean="0"/>
              <a:t>intronic</a:t>
            </a:r>
            <a:r>
              <a:rPr lang="en-GB" sz="2400" b="1" dirty="0" smtClean="0"/>
              <a:t> / </a:t>
            </a:r>
            <a:r>
              <a:rPr lang="en-GB" sz="2400" b="1" dirty="0" err="1" smtClean="0"/>
              <a:t>exonic</a:t>
            </a:r>
            <a:endParaRPr lang="en-GB" sz="2400" b="1" dirty="0" smtClean="0"/>
          </a:p>
          <a:p>
            <a:pPr marL="457200" indent="-457200">
              <a:buFontTx/>
              <a:buChar char="-"/>
              <a:defRPr/>
            </a:pPr>
            <a:r>
              <a:rPr lang="en-GB" sz="2400" b="1" dirty="0"/>
              <a:t>30% of previous </a:t>
            </a:r>
            <a:r>
              <a:rPr lang="en-GB" sz="2400" b="1" dirty="0" smtClean="0"/>
              <a:t>dataset</a:t>
            </a:r>
            <a:endParaRPr lang="en-GB" sz="2400" b="1" dirty="0"/>
          </a:p>
        </p:txBody>
      </p:sp>
      <p:sp>
        <p:nvSpPr>
          <p:cNvPr id="14" name="Rettangolo 13"/>
          <p:cNvSpPr/>
          <p:nvPr/>
        </p:nvSpPr>
        <p:spPr>
          <a:xfrm>
            <a:off x="315931" y="2574893"/>
            <a:ext cx="3321037" cy="769441"/>
          </a:xfrm>
          <a:prstGeom prst="rect">
            <a:avLst/>
          </a:prstGeom>
          <a:noFill/>
        </p:spPr>
        <p:txBody>
          <a:bodyPr wrap="none">
            <a:spAutoFit/>
          </a:bodyPr>
          <a:lstStyle/>
          <a:p>
            <a:pPr marL="457200" indent="-457200">
              <a:buFontTx/>
              <a:buChar char="-"/>
              <a:defRPr/>
            </a:pPr>
            <a:r>
              <a:rPr lang="en-GB" sz="1600" b="1" dirty="0" smtClean="0"/>
              <a:t>Wilcoxon test</a:t>
            </a:r>
          </a:p>
          <a:p>
            <a:pPr marL="457200" indent="-457200">
              <a:buFontTx/>
              <a:buChar char="-"/>
              <a:defRPr/>
            </a:pPr>
            <a:r>
              <a:rPr lang="en-GB" sz="1600" b="1" dirty="0" smtClean="0"/>
              <a:t>Arbitrary significance threshold</a:t>
            </a:r>
          </a:p>
          <a:p>
            <a:pPr>
              <a:defRPr/>
            </a:pPr>
            <a:r>
              <a:rPr lang="en-GB" sz="1200" b="1" dirty="0" smtClean="0"/>
              <a:t> 	(Relaxed)</a:t>
            </a:r>
            <a:endParaRPr lang="en-GB" sz="1200" b="1" dirty="0"/>
          </a:p>
        </p:txBody>
      </p:sp>
      <p:sp>
        <p:nvSpPr>
          <p:cNvPr id="15" name="Rettangolo 14"/>
          <p:cNvSpPr/>
          <p:nvPr/>
        </p:nvSpPr>
        <p:spPr>
          <a:xfrm>
            <a:off x="193035" y="1641542"/>
            <a:ext cx="4664658" cy="830997"/>
          </a:xfrm>
          <a:prstGeom prst="rect">
            <a:avLst/>
          </a:prstGeom>
          <a:solidFill>
            <a:schemeClr val="accent6">
              <a:lumMod val="60000"/>
              <a:lumOff val="40000"/>
            </a:schemeClr>
          </a:solidFill>
          <a:ln>
            <a:solidFill>
              <a:schemeClr val="accent6">
                <a:lumMod val="60000"/>
                <a:lumOff val="40000"/>
              </a:schemeClr>
            </a:solidFill>
          </a:ln>
        </p:spPr>
        <p:txBody>
          <a:bodyPr wrap="none">
            <a:spAutoFit/>
          </a:bodyPr>
          <a:lstStyle/>
          <a:p>
            <a:pPr algn="ctr">
              <a:defRPr/>
            </a:pPr>
            <a:r>
              <a:rPr lang="en-GB" sz="2800" b="1" dirty="0" smtClean="0"/>
              <a:t>Biased distribution of variants </a:t>
            </a:r>
          </a:p>
          <a:p>
            <a:pPr algn="ctr">
              <a:defRPr/>
            </a:pPr>
            <a:r>
              <a:rPr lang="en-GB" sz="2000" b="1" dirty="0"/>
              <a:t>(</a:t>
            </a:r>
            <a:r>
              <a:rPr lang="en-GB" sz="2000" b="1" dirty="0" smtClean="0"/>
              <a:t>healthy/affected individual)</a:t>
            </a:r>
            <a:endParaRPr lang="en-GB" sz="2000" b="1" dirty="0"/>
          </a:p>
        </p:txBody>
      </p:sp>
      <p:sp>
        <p:nvSpPr>
          <p:cNvPr id="16" name="Rettangolo 15"/>
          <p:cNvSpPr/>
          <p:nvPr/>
        </p:nvSpPr>
        <p:spPr>
          <a:xfrm>
            <a:off x="5583060" y="1637229"/>
            <a:ext cx="2645276" cy="830997"/>
          </a:xfrm>
          <a:prstGeom prst="rect">
            <a:avLst/>
          </a:prstGeom>
          <a:solidFill>
            <a:schemeClr val="accent6">
              <a:lumMod val="60000"/>
              <a:lumOff val="40000"/>
            </a:schemeClr>
          </a:solidFill>
          <a:ln>
            <a:solidFill>
              <a:schemeClr val="accent6">
                <a:lumMod val="60000"/>
                <a:lumOff val="40000"/>
              </a:schemeClr>
            </a:solidFill>
          </a:ln>
        </p:spPr>
        <p:txBody>
          <a:bodyPr wrap="none">
            <a:spAutoFit/>
          </a:bodyPr>
          <a:lstStyle/>
          <a:p>
            <a:pPr algn="ctr">
              <a:defRPr/>
            </a:pPr>
            <a:r>
              <a:rPr lang="en-GB" sz="2800" b="1" dirty="0" smtClean="0"/>
              <a:t>Manual </a:t>
            </a:r>
            <a:r>
              <a:rPr lang="en-GB" sz="2800" b="1" dirty="0" err="1" smtClean="0"/>
              <a:t>curation</a:t>
            </a:r>
            <a:endParaRPr lang="en-GB" sz="2800" b="1" dirty="0" smtClean="0"/>
          </a:p>
          <a:p>
            <a:pPr algn="ctr">
              <a:defRPr/>
            </a:pPr>
            <a:r>
              <a:rPr lang="en-GB" sz="2000" b="1" dirty="0" smtClean="0"/>
              <a:t>(interesting genes)</a:t>
            </a:r>
            <a:endParaRPr lang="en-GB" sz="2000" b="1" dirty="0"/>
          </a:p>
        </p:txBody>
      </p:sp>
      <p:sp>
        <p:nvSpPr>
          <p:cNvPr id="2" name="Croce 1"/>
          <p:cNvSpPr/>
          <p:nvPr/>
        </p:nvSpPr>
        <p:spPr>
          <a:xfrm>
            <a:off x="5049867" y="1822386"/>
            <a:ext cx="449518" cy="460681"/>
          </a:xfrm>
          <a:prstGeom prst="plus">
            <a:avLst>
              <a:gd name="adj" fmla="val 437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asellaDiTesto 19"/>
          <p:cNvSpPr txBox="1">
            <a:spLocks noChangeArrowheads="1"/>
          </p:cNvSpPr>
          <p:nvPr/>
        </p:nvSpPr>
        <p:spPr bwMode="auto">
          <a:xfrm>
            <a:off x="4227194" y="2825731"/>
            <a:ext cx="4427175" cy="461665"/>
          </a:xfrm>
          <a:prstGeom prst="rect">
            <a:avLst/>
          </a:prstGeom>
          <a:noFill/>
          <a:ln>
            <a:noFill/>
          </a:ln>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2400" b="1" dirty="0" smtClean="0">
                <a:solidFill>
                  <a:schemeClr val="accent1">
                    <a:lumMod val="75000"/>
                  </a:schemeClr>
                </a:solidFill>
              </a:rPr>
              <a:t>GO Biological Process Enrichment</a:t>
            </a:r>
          </a:p>
        </p:txBody>
      </p:sp>
      <p:grpSp>
        <p:nvGrpSpPr>
          <p:cNvPr id="4" name="Gruppo 3"/>
          <p:cNvGrpSpPr/>
          <p:nvPr/>
        </p:nvGrpSpPr>
        <p:grpSpPr>
          <a:xfrm>
            <a:off x="3712571" y="3344334"/>
            <a:ext cx="5286375" cy="3000376"/>
            <a:chOff x="3792273" y="3268442"/>
            <a:chExt cx="5286375" cy="3000376"/>
          </a:xfrm>
        </p:grpSpPr>
        <p:pic>
          <p:nvPicPr>
            <p:cNvPr id="28" name="Immagine 27"/>
            <p:cNvPicPr>
              <a:picLocks noChangeAspect="1"/>
            </p:cNvPicPr>
            <p:nvPr/>
          </p:nvPicPr>
          <p:blipFill rotWithShape="1">
            <a:blip r:embed="rId3">
              <a:extLst>
                <a:ext uri="{28A0092B-C50C-407E-A947-70E740481C1C}">
                  <a14:useLocalDpi xmlns:a14="http://schemas.microsoft.com/office/drawing/2010/main" val="0"/>
                </a:ext>
              </a:extLst>
            </a:blip>
            <a:srcRect l="12083" t="17592" r="30104" b="24074"/>
            <a:stretch/>
          </p:blipFill>
          <p:spPr>
            <a:xfrm>
              <a:off x="3792273" y="3268442"/>
              <a:ext cx="5286375" cy="3000376"/>
            </a:xfrm>
            <a:prstGeom prst="rect">
              <a:avLst/>
            </a:prstGeom>
          </p:spPr>
        </p:pic>
        <p:sp>
          <p:nvSpPr>
            <p:cNvPr id="29" name="Rettangolo 28"/>
            <p:cNvSpPr/>
            <p:nvPr/>
          </p:nvSpPr>
          <p:spPr>
            <a:xfrm>
              <a:off x="8471812" y="3311818"/>
              <a:ext cx="96509" cy="14869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ttangolo 29"/>
            <p:cNvSpPr/>
            <p:nvPr/>
          </p:nvSpPr>
          <p:spPr>
            <a:xfrm>
              <a:off x="8746213" y="3335425"/>
              <a:ext cx="96509" cy="14869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ttangolo 30"/>
            <p:cNvSpPr/>
            <p:nvPr/>
          </p:nvSpPr>
          <p:spPr>
            <a:xfrm>
              <a:off x="8947276" y="3309009"/>
              <a:ext cx="96509" cy="14869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9528433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a:spLocks noChangeArrowheads="1"/>
          </p:cNvSpPr>
          <p:nvPr/>
        </p:nvSpPr>
        <p:spPr bwMode="auto">
          <a:xfrm>
            <a:off x="0" y="0"/>
            <a:ext cx="9144000" cy="830263"/>
          </a:xfrm>
          <a:prstGeom prst="rect">
            <a:avLst/>
          </a:prstGeom>
          <a:noFill/>
          <a:ln>
            <a:noFill/>
          </a:ln>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800" b="1" dirty="0" smtClean="0">
                <a:solidFill>
                  <a:schemeClr val="accent1">
                    <a:lumMod val="75000"/>
                  </a:schemeClr>
                </a:solidFill>
              </a:rPr>
              <a:t>VARIANT SELECTION - 3</a:t>
            </a:r>
          </a:p>
        </p:txBody>
      </p:sp>
      <p:sp>
        <p:nvSpPr>
          <p:cNvPr id="4" name="Rettangolo 3"/>
          <p:cNvSpPr/>
          <p:nvPr/>
        </p:nvSpPr>
        <p:spPr>
          <a:xfrm>
            <a:off x="0" y="6426678"/>
            <a:ext cx="9144000" cy="431321"/>
          </a:xfrm>
          <a:prstGeom prst="rect">
            <a:avLst/>
          </a:prstGeom>
          <a:solidFill>
            <a:srgbClr val="3885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b="1" dirty="0"/>
          </a:p>
        </p:txBody>
      </p:sp>
      <p:sp>
        <p:nvSpPr>
          <p:cNvPr id="5" name="CasellaDiTesto 4"/>
          <p:cNvSpPr txBox="1">
            <a:spLocks noChangeArrowheads="1"/>
          </p:cNvSpPr>
          <p:nvPr/>
        </p:nvSpPr>
        <p:spPr bwMode="auto">
          <a:xfrm>
            <a:off x="4572000" y="760445"/>
            <a:ext cx="5207000" cy="461665"/>
          </a:xfrm>
          <a:prstGeom prst="rect">
            <a:avLst/>
          </a:prstGeom>
          <a:noFill/>
          <a:ln>
            <a:noFill/>
          </a:ln>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2400" b="1" dirty="0" smtClean="0">
                <a:solidFill>
                  <a:schemeClr val="accent1">
                    <a:lumMod val="75000"/>
                  </a:schemeClr>
                </a:solidFill>
              </a:rPr>
              <a:t>Manual</a:t>
            </a:r>
          </a:p>
        </p:txBody>
      </p:sp>
      <p:sp>
        <p:nvSpPr>
          <p:cNvPr id="7" name="Rettangolo 6"/>
          <p:cNvSpPr/>
          <p:nvPr/>
        </p:nvSpPr>
        <p:spPr>
          <a:xfrm>
            <a:off x="223774" y="1641542"/>
            <a:ext cx="4603183" cy="523220"/>
          </a:xfrm>
          <a:prstGeom prst="rect">
            <a:avLst/>
          </a:prstGeom>
          <a:solidFill>
            <a:schemeClr val="accent6">
              <a:lumMod val="60000"/>
              <a:lumOff val="40000"/>
            </a:schemeClr>
          </a:solidFill>
          <a:ln>
            <a:solidFill>
              <a:schemeClr val="accent6">
                <a:lumMod val="60000"/>
                <a:lumOff val="40000"/>
              </a:schemeClr>
            </a:solidFill>
          </a:ln>
        </p:spPr>
        <p:txBody>
          <a:bodyPr wrap="none">
            <a:spAutoFit/>
          </a:bodyPr>
          <a:lstStyle/>
          <a:p>
            <a:pPr algn="ctr">
              <a:defRPr/>
            </a:pPr>
            <a:r>
              <a:rPr lang="en-GB" sz="2800" b="1" dirty="0" smtClean="0"/>
              <a:t>Manually curated variants set</a:t>
            </a:r>
          </a:p>
        </p:txBody>
      </p:sp>
      <p:sp>
        <p:nvSpPr>
          <p:cNvPr id="8" name="CasellaDiTesto 7"/>
          <p:cNvSpPr txBox="1">
            <a:spLocks noChangeArrowheads="1"/>
          </p:cNvSpPr>
          <p:nvPr/>
        </p:nvSpPr>
        <p:spPr bwMode="auto">
          <a:xfrm>
            <a:off x="223774" y="2268723"/>
            <a:ext cx="5480340" cy="830997"/>
          </a:xfrm>
          <a:prstGeom prst="rect">
            <a:avLst/>
          </a:prstGeom>
          <a:noFill/>
          <a:ln>
            <a:noFill/>
          </a:ln>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 typeface="Arial" panose="020B0604020202020204" pitchFamily="34" charset="0"/>
              <a:buNone/>
              <a:defRPr/>
            </a:pPr>
            <a:r>
              <a:rPr lang="en-GB" altLang="en-US" sz="2400" b="1" dirty="0" smtClean="0"/>
              <a:t>26 papers -&gt; exome/genome sequencing</a:t>
            </a:r>
          </a:p>
          <a:p>
            <a:pPr>
              <a:lnSpc>
                <a:spcPct val="100000"/>
              </a:lnSpc>
              <a:spcBef>
                <a:spcPct val="0"/>
              </a:spcBef>
              <a:buFont typeface="Arial" panose="020B0604020202020204" pitchFamily="34" charset="0"/>
              <a:buNone/>
              <a:defRPr/>
            </a:pPr>
            <a:r>
              <a:rPr lang="en-GB" altLang="en-US" sz="2400" b="1" dirty="0"/>
              <a:t>	 </a:t>
            </a:r>
            <a:r>
              <a:rPr lang="en-GB" altLang="en-US" sz="2400" b="1" dirty="0" smtClean="0"/>
              <a:t>     -&gt; GWAS</a:t>
            </a:r>
          </a:p>
        </p:txBody>
      </p:sp>
      <p:sp>
        <p:nvSpPr>
          <p:cNvPr id="9" name="CasellaDiTesto 8"/>
          <p:cNvSpPr txBox="1">
            <a:spLocks noChangeArrowheads="1"/>
          </p:cNvSpPr>
          <p:nvPr/>
        </p:nvSpPr>
        <p:spPr bwMode="auto">
          <a:xfrm>
            <a:off x="223775" y="3387041"/>
            <a:ext cx="3875786" cy="461665"/>
          </a:xfrm>
          <a:prstGeom prst="rect">
            <a:avLst/>
          </a:prstGeom>
          <a:solidFill>
            <a:schemeClr val="tx2">
              <a:lumMod val="40000"/>
              <a:lumOff val="60000"/>
            </a:schemeClr>
          </a:solidFill>
          <a:ln>
            <a:noFill/>
          </a:ln>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2400" b="1" dirty="0" smtClean="0"/>
              <a:t>101 SNPs, affecting 69 genes</a:t>
            </a:r>
            <a:endParaRPr lang="en-GB" altLang="en-US" sz="2400" b="1" dirty="0"/>
          </a:p>
        </p:txBody>
      </p:sp>
      <p:sp>
        <p:nvSpPr>
          <p:cNvPr id="3" name="Rettangolo 2"/>
          <p:cNvSpPr/>
          <p:nvPr/>
        </p:nvSpPr>
        <p:spPr>
          <a:xfrm>
            <a:off x="5172470" y="5474032"/>
            <a:ext cx="3116454" cy="369332"/>
          </a:xfrm>
          <a:prstGeom prst="rect">
            <a:avLst/>
          </a:prstGeom>
          <a:solidFill>
            <a:schemeClr val="accent6"/>
          </a:solidFill>
        </p:spPr>
        <p:txBody>
          <a:bodyPr wrap="square">
            <a:spAutoFit/>
          </a:bodyPr>
          <a:lstStyle/>
          <a:p>
            <a:pPr algn="ctr">
              <a:lnSpc>
                <a:spcPct val="100000"/>
              </a:lnSpc>
              <a:spcBef>
                <a:spcPct val="0"/>
              </a:spcBef>
              <a:buFont typeface="Arial" panose="020B0604020202020204" pitchFamily="34" charset="0"/>
              <a:buNone/>
              <a:defRPr/>
            </a:pPr>
            <a:r>
              <a:rPr lang="en-GB" altLang="en-US" b="1" dirty="0" smtClean="0"/>
              <a:t>9 SNPs, </a:t>
            </a:r>
            <a:r>
              <a:rPr lang="en-GB" altLang="en-US" b="1" dirty="0"/>
              <a:t>affecting 7 genes</a:t>
            </a:r>
          </a:p>
        </p:txBody>
      </p:sp>
      <p:sp>
        <p:nvSpPr>
          <p:cNvPr id="10" name="CasellaDiTesto 9"/>
          <p:cNvSpPr txBox="1"/>
          <p:nvPr/>
        </p:nvSpPr>
        <p:spPr>
          <a:xfrm>
            <a:off x="3746169" y="4919403"/>
            <a:ext cx="1889491" cy="369332"/>
          </a:xfrm>
          <a:prstGeom prst="rect">
            <a:avLst/>
          </a:prstGeom>
          <a:noFill/>
        </p:spPr>
        <p:txBody>
          <a:bodyPr wrap="square" rtlCol="0">
            <a:spAutoFit/>
          </a:bodyPr>
          <a:lstStyle/>
          <a:p>
            <a:pPr algn="ctr"/>
            <a:r>
              <a:rPr lang="en-US" dirty="0" smtClean="0"/>
              <a:t>1000 individuals</a:t>
            </a:r>
            <a:endParaRPr lang="en-US" dirty="0"/>
          </a:p>
        </p:txBody>
      </p:sp>
      <p:pic>
        <p:nvPicPr>
          <p:cNvPr id="11" name="Immagine 10"/>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971530" y="3870635"/>
            <a:ext cx="1200940" cy="1200940"/>
          </a:xfrm>
          <a:prstGeom prst="rect">
            <a:avLst/>
          </a:prstGeom>
        </p:spPr>
      </p:pic>
      <p:cxnSp>
        <p:nvCxnSpPr>
          <p:cNvPr id="12" name="Connettore 1 11"/>
          <p:cNvCxnSpPr/>
          <p:nvPr/>
        </p:nvCxnSpPr>
        <p:spPr>
          <a:xfrm>
            <a:off x="2512777" y="4437532"/>
            <a:ext cx="995563"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nettore 1 12"/>
          <p:cNvCxnSpPr/>
          <p:nvPr/>
        </p:nvCxnSpPr>
        <p:spPr>
          <a:xfrm>
            <a:off x="2512777" y="3868331"/>
            <a:ext cx="3613" cy="57324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Triangolo isoscele 13"/>
          <p:cNvSpPr/>
          <p:nvPr/>
        </p:nvSpPr>
        <p:spPr>
          <a:xfrm rot="5400000">
            <a:off x="3495346" y="4363833"/>
            <a:ext cx="173385" cy="147398"/>
          </a:xfrm>
          <a:prstGeom prst="triangl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Connettore 1 16"/>
          <p:cNvCxnSpPr/>
          <p:nvPr/>
        </p:nvCxnSpPr>
        <p:spPr>
          <a:xfrm>
            <a:off x="5397831" y="4389419"/>
            <a:ext cx="995563"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Connettore 1 17"/>
          <p:cNvCxnSpPr>
            <a:endCxn id="19" idx="3"/>
          </p:cNvCxnSpPr>
          <p:nvPr/>
        </p:nvCxnSpPr>
        <p:spPr>
          <a:xfrm flipH="1">
            <a:off x="6374911" y="4389419"/>
            <a:ext cx="968" cy="79406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9" name="Triangolo isoscele 18"/>
          <p:cNvSpPr/>
          <p:nvPr/>
        </p:nvSpPr>
        <p:spPr>
          <a:xfrm rot="10800000">
            <a:off x="6288219" y="5183485"/>
            <a:ext cx="173385" cy="147398"/>
          </a:xfrm>
          <a:prstGeom prst="triangl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Immagin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76962" y="1496989"/>
            <a:ext cx="2397076" cy="1598340"/>
          </a:xfrm>
          <a:prstGeom prst="rect">
            <a:avLst/>
          </a:prstGeom>
          <a:noFill/>
          <a:ln w="9525">
            <a:solidFill>
              <a:srgbClr val="9DC3E6"/>
            </a:solidFill>
            <a:miter lim="800000"/>
            <a:headEnd/>
            <a:tailEnd/>
          </a:ln>
          <a:effectLst>
            <a:outerShdw blurRad="50800" dist="38100" dir="2700000" algn="tl" rotWithShape="0">
              <a:srgbClr val="808080">
                <a:alpha val="39998"/>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641467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ttangolo arrotondato 32"/>
          <p:cNvSpPr/>
          <p:nvPr/>
        </p:nvSpPr>
        <p:spPr>
          <a:xfrm>
            <a:off x="225920" y="3949252"/>
            <a:ext cx="1877311" cy="48908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5" name="Rettangolo arrotondato 34"/>
          <p:cNvSpPr/>
          <p:nvPr/>
        </p:nvSpPr>
        <p:spPr>
          <a:xfrm>
            <a:off x="238869" y="4522257"/>
            <a:ext cx="1877311" cy="48908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7" name="Rettangolo arrotondato 36"/>
          <p:cNvSpPr/>
          <p:nvPr/>
        </p:nvSpPr>
        <p:spPr>
          <a:xfrm>
            <a:off x="236043" y="5095265"/>
            <a:ext cx="1877311" cy="48908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2" name="Rettangolo arrotondato 31"/>
          <p:cNvSpPr/>
          <p:nvPr/>
        </p:nvSpPr>
        <p:spPr>
          <a:xfrm>
            <a:off x="215502" y="3394543"/>
            <a:ext cx="1877311" cy="489083"/>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it-IT"/>
          </a:p>
        </p:txBody>
      </p:sp>
      <p:sp>
        <p:nvSpPr>
          <p:cNvPr id="27" name="Rettangolo arrotondato 26"/>
          <p:cNvSpPr/>
          <p:nvPr/>
        </p:nvSpPr>
        <p:spPr>
          <a:xfrm>
            <a:off x="205083" y="2839833"/>
            <a:ext cx="1877311" cy="489083"/>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it-IT"/>
          </a:p>
        </p:txBody>
      </p:sp>
      <p:sp>
        <p:nvSpPr>
          <p:cNvPr id="2" name="CasellaDiTesto 1"/>
          <p:cNvSpPr txBox="1">
            <a:spLocks noChangeArrowheads="1"/>
          </p:cNvSpPr>
          <p:nvPr/>
        </p:nvSpPr>
        <p:spPr bwMode="auto">
          <a:xfrm>
            <a:off x="0" y="0"/>
            <a:ext cx="9144000" cy="830263"/>
          </a:xfrm>
          <a:prstGeom prst="rect">
            <a:avLst/>
          </a:prstGeom>
          <a:noFill/>
          <a:ln>
            <a:noFill/>
          </a:ln>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800" b="1" dirty="0" smtClean="0">
                <a:solidFill>
                  <a:schemeClr val="accent1">
                    <a:lumMod val="75000"/>
                  </a:schemeClr>
                </a:solidFill>
              </a:rPr>
              <a:t>VARIANT </a:t>
            </a:r>
            <a:r>
              <a:rPr lang="en-GB" altLang="en-US" sz="4800" b="1" dirty="0" smtClean="0">
                <a:solidFill>
                  <a:schemeClr val="accent1">
                    <a:lumMod val="75000"/>
                  </a:schemeClr>
                </a:solidFill>
              </a:rPr>
              <a:t>SELECTION - 4</a:t>
            </a:r>
          </a:p>
        </p:txBody>
      </p:sp>
      <p:sp>
        <p:nvSpPr>
          <p:cNvPr id="4" name="Rettangolo 3"/>
          <p:cNvSpPr/>
          <p:nvPr/>
        </p:nvSpPr>
        <p:spPr>
          <a:xfrm>
            <a:off x="0" y="6426678"/>
            <a:ext cx="9144000" cy="431321"/>
          </a:xfrm>
          <a:prstGeom prst="rect">
            <a:avLst/>
          </a:prstGeom>
          <a:solidFill>
            <a:srgbClr val="3885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b="1" dirty="0"/>
          </a:p>
        </p:txBody>
      </p:sp>
      <p:sp>
        <p:nvSpPr>
          <p:cNvPr id="5" name="CasellaDiTesto 4"/>
          <p:cNvSpPr txBox="1">
            <a:spLocks noChangeArrowheads="1"/>
          </p:cNvSpPr>
          <p:nvPr/>
        </p:nvSpPr>
        <p:spPr bwMode="auto">
          <a:xfrm>
            <a:off x="4902200" y="711200"/>
            <a:ext cx="5207000" cy="461665"/>
          </a:xfrm>
          <a:prstGeom prst="rect">
            <a:avLst/>
          </a:prstGeom>
          <a:noFill/>
          <a:ln>
            <a:noFill/>
          </a:ln>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2400" b="1" dirty="0" smtClean="0">
                <a:solidFill>
                  <a:schemeClr val="accent1">
                    <a:lumMod val="75000"/>
                  </a:schemeClr>
                </a:solidFill>
              </a:rPr>
              <a:t>Manual</a:t>
            </a:r>
          </a:p>
        </p:txBody>
      </p:sp>
      <p:sp>
        <p:nvSpPr>
          <p:cNvPr id="6" name="Croce 5"/>
          <p:cNvSpPr/>
          <p:nvPr/>
        </p:nvSpPr>
        <p:spPr>
          <a:xfrm>
            <a:off x="5015033" y="1791116"/>
            <a:ext cx="449518" cy="460681"/>
          </a:xfrm>
          <a:prstGeom prst="plus">
            <a:avLst>
              <a:gd name="adj" fmla="val 437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ttangolo 6"/>
          <p:cNvSpPr/>
          <p:nvPr/>
        </p:nvSpPr>
        <p:spPr>
          <a:xfrm>
            <a:off x="232483" y="1759847"/>
            <a:ext cx="4603183" cy="523220"/>
          </a:xfrm>
          <a:prstGeom prst="rect">
            <a:avLst/>
          </a:prstGeom>
          <a:solidFill>
            <a:schemeClr val="accent6">
              <a:lumMod val="60000"/>
              <a:lumOff val="40000"/>
            </a:schemeClr>
          </a:solidFill>
          <a:ln>
            <a:solidFill>
              <a:schemeClr val="accent6">
                <a:lumMod val="60000"/>
                <a:lumOff val="40000"/>
              </a:schemeClr>
            </a:solidFill>
          </a:ln>
        </p:spPr>
        <p:txBody>
          <a:bodyPr wrap="none">
            <a:spAutoFit/>
          </a:bodyPr>
          <a:lstStyle/>
          <a:p>
            <a:pPr algn="ctr">
              <a:defRPr/>
            </a:pPr>
            <a:r>
              <a:rPr lang="en-GB" sz="2800" b="1" dirty="0" smtClean="0"/>
              <a:t>Manually curated variants set</a:t>
            </a:r>
          </a:p>
        </p:txBody>
      </p:sp>
      <p:sp>
        <p:nvSpPr>
          <p:cNvPr id="3" name="Rettangolo 2"/>
          <p:cNvSpPr/>
          <p:nvPr/>
        </p:nvSpPr>
        <p:spPr>
          <a:xfrm>
            <a:off x="6623320" y="2340150"/>
            <a:ext cx="1318766" cy="369332"/>
          </a:xfrm>
          <a:prstGeom prst="rect">
            <a:avLst/>
          </a:prstGeom>
        </p:spPr>
        <p:txBody>
          <a:bodyPr wrap="none">
            <a:spAutoFit/>
          </a:bodyPr>
          <a:lstStyle/>
          <a:p>
            <a:r>
              <a:rPr lang="en-US" b="1" dirty="0" smtClean="0"/>
              <a:t> ( Two-hits )</a:t>
            </a:r>
            <a:endParaRPr lang="en-US" dirty="0"/>
          </a:p>
        </p:txBody>
      </p:sp>
      <p:sp>
        <p:nvSpPr>
          <p:cNvPr id="8" name="Rettangolo 7"/>
          <p:cNvSpPr/>
          <p:nvPr/>
        </p:nvSpPr>
        <p:spPr>
          <a:xfrm>
            <a:off x="5643918" y="1775688"/>
            <a:ext cx="3176767" cy="523220"/>
          </a:xfrm>
          <a:prstGeom prst="rect">
            <a:avLst/>
          </a:prstGeom>
          <a:solidFill>
            <a:schemeClr val="accent6">
              <a:lumMod val="60000"/>
              <a:lumOff val="40000"/>
            </a:schemeClr>
          </a:solidFill>
          <a:ln>
            <a:solidFill>
              <a:schemeClr val="accent6">
                <a:lumMod val="60000"/>
                <a:lumOff val="40000"/>
              </a:schemeClr>
            </a:solidFill>
          </a:ln>
        </p:spPr>
        <p:txBody>
          <a:bodyPr wrap="none">
            <a:spAutoFit/>
          </a:bodyPr>
          <a:lstStyle/>
          <a:p>
            <a:r>
              <a:rPr lang="en-US" sz="2800" b="1" dirty="0"/>
              <a:t>Knudson hypothesis</a:t>
            </a:r>
            <a:endParaRPr lang="en-US" sz="2800" dirty="0"/>
          </a:p>
        </p:txBody>
      </p:sp>
      <p:sp>
        <p:nvSpPr>
          <p:cNvPr id="9" name="Rettangolo 8"/>
          <p:cNvSpPr/>
          <p:nvPr/>
        </p:nvSpPr>
        <p:spPr>
          <a:xfrm>
            <a:off x="612949" y="2830431"/>
            <a:ext cx="2011229" cy="3348096"/>
          </a:xfrm>
          <a:prstGeom prst="rect">
            <a:avLst/>
          </a:prstGeom>
        </p:spPr>
        <p:txBody>
          <a:bodyPr wrap="square">
            <a:spAutoFit/>
          </a:bodyPr>
          <a:lstStyle/>
          <a:p>
            <a:pPr>
              <a:lnSpc>
                <a:spcPct val="80000"/>
              </a:lnSpc>
            </a:pPr>
            <a:r>
              <a:rPr lang="en-US" dirty="0" smtClean="0"/>
              <a:t>3 variants</a:t>
            </a:r>
          </a:p>
          <a:p>
            <a:pPr>
              <a:lnSpc>
                <a:spcPct val="80000"/>
              </a:lnSpc>
            </a:pPr>
            <a:r>
              <a:rPr lang="en-US" sz="1100" dirty="0" smtClean="0"/>
              <a:t> (PDLIM5,NCAN)</a:t>
            </a:r>
          </a:p>
          <a:p>
            <a:pPr>
              <a:lnSpc>
                <a:spcPct val="80000"/>
              </a:lnSpc>
            </a:pPr>
            <a:endParaRPr lang="en-US" dirty="0" smtClean="0"/>
          </a:p>
          <a:p>
            <a:pPr>
              <a:lnSpc>
                <a:spcPct val="80000"/>
              </a:lnSpc>
            </a:pPr>
            <a:r>
              <a:rPr lang="en-US" dirty="0" smtClean="0"/>
              <a:t>2 variants</a:t>
            </a:r>
          </a:p>
          <a:p>
            <a:pPr>
              <a:lnSpc>
                <a:spcPct val="80000"/>
              </a:lnSpc>
            </a:pPr>
            <a:r>
              <a:rPr lang="en-US" sz="1100" dirty="0" smtClean="0"/>
              <a:t>      (DUSP6)</a:t>
            </a:r>
          </a:p>
          <a:p>
            <a:pPr>
              <a:lnSpc>
                <a:spcPct val="80000"/>
              </a:lnSpc>
            </a:pPr>
            <a:endParaRPr lang="en-US" dirty="0" smtClean="0"/>
          </a:p>
          <a:p>
            <a:pPr>
              <a:lnSpc>
                <a:spcPct val="80000"/>
              </a:lnSpc>
            </a:pPr>
            <a:r>
              <a:rPr lang="en-US" dirty="0" smtClean="0"/>
              <a:t>1 variant</a:t>
            </a:r>
          </a:p>
          <a:p>
            <a:pPr>
              <a:lnSpc>
                <a:spcPct val="80000"/>
              </a:lnSpc>
            </a:pPr>
            <a:r>
              <a:rPr lang="en-US" sz="1100" dirty="0" smtClean="0"/>
              <a:t>       (TSPO)</a:t>
            </a:r>
          </a:p>
          <a:p>
            <a:pPr>
              <a:lnSpc>
                <a:spcPct val="80000"/>
              </a:lnSpc>
            </a:pPr>
            <a:endParaRPr lang="en-US" dirty="0" smtClean="0"/>
          </a:p>
          <a:p>
            <a:pPr>
              <a:lnSpc>
                <a:spcPct val="80000"/>
              </a:lnSpc>
            </a:pPr>
            <a:r>
              <a:rPr lang="en-US" dirty="0" smtClean="0"/>
              <a:t>1 variant</a:t>
            </a:r>
          </a:p>
          <a:p>
            <a:pPr>
              <a:lnSpc>
                <a:spcPct val="80000"/>
              </a:lnSpc>
            </a:pPr>
            <a:r>
              <a:rPr lang="en-US" sz="1100" dirty="0" smtClean="0"/>
              <a:t>    (GABRA6)</a:t>
            </a:r>
          </a:p>
          <a:p>
            <a:pPr>
              <a:lnSpc>
                <a:spcPct val="80000"/>
              </a:lnSpc>
            </a:pPr>
            <a:endParaRPr lang="en-US" dirty="0" smtClean="0"/>
          </a:p>
          <a:p>
            <a:pPr>
              <a:lnSpc>
                <a:spcPct val="80000"/>
              </a:lnSpc>
            </a:pPr>
            <a:r>
              <a:rPr lang="en-US" dirty="0" smtClean="0"/>
              <a:t>1 variant</a:t>
            </a:r>
          </a:p>
          <a:p>
            <a:pPr>
              <a:lnSpc>
                <a:spcPct val="80000"/>
              </a:lnSpc>
            </a:pPr>
            <a:r>
              <a:rPr lang="en-US" sz="1100" dirty="0" smtClean="0"/>
              <a:t>    (TIMELESS)</a:t>
            </a:r>
          </a:p>
          <a:p>
            <a:pPr>
              <a:lnSpc>
                <a:spcPct val="80000"/>
              </a:lnSpc>
            </a:pPr>
            <a:endParaRPr lang="en-US" dirty="0"/>
          </a:p>
          <a:p>
            <a:pPr>
              <a:lnSpc>
                <a:spcPct val="80000"/>
              </a:lnSpc>
            </a:pPr>
            <a:r>
              <a:rPr lang="en-US" dirty="0" smtClean="0"/>
              <a:t>1 variant</a:t>
            </a:r>
          </a:p>
          <a:p>
            <a:pPr>
              <a:lnSpc>
                <a:spcPct val="80000"/>
              </a:lnSpc>
            </a:pPr>
            <a:r>
              <a:rPr lang="en-US" sz="1100" dirty="0" smtClean="0"/>
              <a:t>     (GDAP1) </a:t>
            </a:r>
            <a:endParaRPr lang="en-US" sz="1100" dirty="0"/>
          </a:p>
        </p:txBody>
      </p:sp>
      <p:sp>
        <p:nvSpPr>
          <p:cNvPr id="10" name="Parentesi graffa chiusa 9"/>
          <p:cNvSpPr/>
          <p:nvPr/>
        </p:nvSpPr>
        <p:spPr>
          <a:xfrm>
            <a:off x="2458323" y="2926508"/>
            <a:ext cx="278674" cy="415819"/>
          </a:xfrm>
          <a:prstGeom prst="rightBrace">
            <a:avLst>
              <a:gd name="adj1" fmla="val 53875"/>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Parentesi graffa chiusa 13"/>
          <p:cNvSpPr/>
          <p:nvPr/>
        </p:nvSpPr>
        <p:spPr>
          <a:xfrm>
            <a:off x="2458324" y="3443898"/>
            <a:ext cx="278674" cy="415819"/>
          </a:xfrm>
          <a:prstGeom prst="rightBrace">
            <a:avLst>
              <a:gd name="adj1" fmla="val 53875"/>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Parentesi graffa chiusa 14"/>
          <p:cNvSpPr/>
          <p:nvPr/>
        </p:nvSpPr>
        <p:spPr>
          <a:xfrm>
            <a:off x="2458323" y="4074014"/>
            <a:ext cx="278674" cy="415819"/>
          </a:xfrm>
          <a:prstGeom prst="rightBrace">
            <a:avLst>
              <a:gd name="adj1" fmla="val 53875"/>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Parentesi graffa chiusa 15"/>
          <p:cNvSpPr/>
          <p:nvPr/>
        </p:nvSpPr>
        <p:spPr>
          <a:xfrm>
            <a:off x="2458323" y="4585012"/>
            <a:ext cx="278674" cy="415819"/>
          </a:xfrm>
          <a:prstGeom prst="rightBrace">
            <a:avLst>
              <a:gd name="adj1" fmla="val 53875"/>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8" name="Connettore 2 17"/>
          <p:cNvCxnSpPr/>
          <p:nvPr/>
        </p:nvCxnSpPr>
        <p:spPr>
          <a:xfrm flipV="1">
            <a:off x="1973602" y="5837435"/>
            <a:ext cx="739821" cy="639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Rettangolo 18"/>
          <p:cNvSpPr/>
          <p:nvPr/>
        </p:nvSpPr>
        <p:spPr>
          <a:xfrm>
            <a:off x="3203128" y="5656605"/>
            <a:ext cx="3130259" cy="369332"/>
          </a:xfrm>
          <a:prstGeom prst="rect">
            <a:avLst/>
          </a:prstGeom>
        </p:spPr>
        <p:txBody>
          <a:bodyPr wrap="none">
            <a:spAutoFit/>
          </a:bodyPr>
          <a:lstStyle/>
          <a:p>
            <a:r>
              <a:rPr lang="en-US" dirty="0" smtClean="0"/>
              <a:t>Not considered (mitochondrial)</a:t>
            </a:r>
            <a:endParaRPr lang="en-US" dirty="0"/>
          </a:p>
        </p:txBody>
      </p:sp>
      <p:sp>
        <p:nvSpPr>
          <p:cNvPr id="20" name="Rettangolo 19"/>
          <p:cNvSpPr/>
          <p:nvPr/>
        </p:nvSpPr>
        <p:spPr>
          <a:xfrm>
            <a:off x="3204076" y="2902844"/>
            <a:ext cx="3972888" cy="400110"/>
          </a:xfrm>
          <a:prstGeom prst="rect">
            <a:avLst/>
          </a:prstGeom>
        </p:spPr>
        <p:txBody>
          <a:bodyPr wrap="none">
            <a:spAutoFit/>
          </a:bodyPr>
          <a:lstStyle/>
          <a:p>
            <a:r>
              <a:rPr lang="en-US" sz="2000" b="1" dirty="0" smtClean="0"/>
              <a:t>Regulation of  synapse organization</a:t>
            </a:r>
            <a:endParaRPr lang="en-US" sz="2000" b="1" dirty="0"/>
          </a:p>
        </p:txBody>
      </p:sp>
      <p:sp>
        <p:nvSpPr>
          <p:cNvPr id="21" name="Rettangolo 20"/>
          <p:cNvSpPr/>
          <p:nvPr/>
        </p:nvSpPr>
        <p:spPr>
          <a:xfrm>
            <a:off x="3204075" y="3410676"/>
            <a:ext cx="2881343" cy="400110"/>
          </a:xfrm>
          <a:prstGeom prst="rect">
            <a:avLst/>
          </a:prstGeom>
        </p:spPr>
        <p:txBody>
          <a:bodyPr wrap="none">
            <a:spAutoFit/>
          </a:bodyPr>
          <a:lstStyle/>
          <a:p>
            <a:r>
              <a:rPr lang="en-US" sz="2000" b="1" dirty="0" smtClean="0"/>
              <a:t>MAPK  signaling pathway</a:t>
            </a:r>
            <a:endParaRPr lang="en-US" sz="2000" b="1" dirty="0"/>
          </a:p>
        </p:txBody>
      </p:sp>
      <p:sp>
        <p:nvSpPr>
          <p:cNvPr id="22" name="Rettangolo 21"/>
          <p:cNvSpPr/>
          <p:nvPr/>
        </p:nvSpPr>
        <p:spPr>
          <a:xfrm>
            <a:off x="3212784" y="4011142"/>
            <a:ext cx="4467689" cy="400110"/>
          </a:xfrm>
          <a:prstGeom prst="rect">
            <a:avLst/>
          </a:prstGeom>
        </p:spPr>
        <p:txBody>
          <a:bodyPr wrap="none">
            <a:spAutoFit/>
          </a:bodyPr>
          <a:lstStyle/>
          <a:p>
            <a:r>
              <a:rPr lang="en-US" sz="2000" b="1" dirty="0" err="1" smtClean="0"/>
              <a:t>Neuroactive</a:t>
            </a:r>
            <a:r>
              <a:rPr lang="en-US" sz="2000" b="1" dirty="0" smtClean="0"/>
              <a:t> ligand receptor interaction</a:t>
            </a:r>
            <a:endParaRPr lang="en-US" sz="2000" b="1" dirty="0"/>
          </a:p>
        </p:txBody>
      </p:sp>
      <p:sp>
        <p:nvSpPr>
          <p:cNvPr id="23" name="Rettangolo 22"/>
          <p:cNvSpPr/>
          <p:nvPr/>
        </p:nvSpPr>
        <p:spPr>
          <a:xfrm>
            <a:off x="3212783" y="4613637"/>
            <a:ext cx="2785037" cy="400110"/>
          </a:xfrm>
          <a:prstGeom prst="rect">
            <a:avLst/>
          </a:prstGeom>
        </p:spPr>
        <p:txBody>
          <a:bodyPr wrap="none">
            <a:spAutoFit/>
          </a:bodyPr>
          <a:lstStyle/>
          <a:p>
            <a:r>
              <a:rPr lang="en-US" sz="2000" b="1" dirty="0" smtClean="0"/>
              <a:t>GABA signaling pathway</a:t>
            </a:r>
            <a:endParaRPr lang="en-US" sz="2000" b="1" dirty="0"/>
          </a:p>
        </p:txBody>
      </p:sp>
      <p:sp>
        <p:nvSpPr>
          <p:cNvPr id="24" name="Parentesi graffa chiusa 23"/>
          <p:cNvSpPr/>
          <p:nvPr/>
        </p:nvSpPr>
        <p:spPr>
          <a:xfrm>
            <a:off x="2439112" y="5114996"/>
            <a:ext cx="278674" cy="415819"/>
          </a:xfrm>
          <a:prstGeom prst="rightBrace">
            <a:avLst>
              <a:gd name="adj1" fmla="val 53875"/>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Rettangolo 24"/>
          <p:cNvSpPr/>
          <p:nvPr/>
        </p:nvSpPr>
        <p:spPr>
          <a:xfrm>
            <a:off x="3193572" y="5143621"/>
            <a:ext cx="1770011" cy="400110"/>
          </a:xfrm>
          <a:prstGeom prst="rect">
            <a:avLst/>
          </a:prstGeom>
        </p:spPr>
        <p:txBody>
          <a:bodyPr wrap="none">
            <a:spAutoFit/>
          </a:bodyPr>
          <a:lstStyle/>
          <a:p>
            <a:r>
              <a:rPr lang="en-US" sz="2000" b="1" dirty="0" smtClean="0"/>
              <a:t>Circadian clock</a:t>
            </a:r>
            <a:endParaRPr lang="en-US" sz="2000" b="1" dirty="0"/>
          </a:p>
        </p:txBody>
      </p:sp>
      <p:sp>
        <p:nvSpPr>
          <p:cNvPr id="12" name="Per 11"/>
          <p:cNvSpPr/>
          <p:nvPr/>
        </p:nvSpPr>
        <p:spPr>
          <a:xfrm>
            <a:off x="2027180" y="5553452"/>
            <a:ext cx="583701" cy="552190"/>
          </a:xfrm>
          <a:prstGeom prst="mathMultiply">
            <a:avLst>
              <a:gd name="adj1" fmla="val 5714"/>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20798916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a:spLocks noChangeArrowheads="1"/>
          </p:cNvSpPr>
          <p:nvPr/>
        </p:nvSpPr>
        <p:spPr bwMode="auto">
          <a:xfrm>
            <a:off x="0" y="0"/>
            <a:ext cx="9144000" cy="830263"/>
          </a:xfrm>
          <a:prstGeom prst="rect">
            <a:avLst/>
          </a:prstGeom>
          <a:noFill/>
          <a:ln>
            <a:noFill/>
          </a:ln>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800" b="1" dirty="0" smtClean="0">
                <a:solidFill>
                  <a:schemeClr val="accent1">
                    <a:lumMod val="75000"/>
                  </a:schemeClr>
                </a:solidFill>
              </a:rPr>
              <a:t>CHALLENGES to ADDRESS</a:t>
            </a:r>
          </a:p>
        </p:txBody>
      </p:sp>
      <p:sp>
        <p:nvSpPr>
          <p:cNvPr id="5" name="Rettangolo 4"/>
          <p:cNvSpPr/>
          <p:nvPr/>
        </p:nvSpPr>
        <p:spPr>
          <a:xfrm>
            <a:off x="0" y="6426678"/>
            <a:ext cx="9144000" cy="431321"/>
          </a:xfrm>
          <a:prstGeom prst="rect">
            <a:avLst/>
          </a:prstGeom>
          <a:solidFill>
            <a:srgbClr val="3885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b="1" dirty="0"/>
          </a:p>
        </p:txBody>
      </p:sp>
      <p:sp>
        <p:nvSpPr>
          <p:cNvPr id="7" name="Rettangolo 6"/>
          <p:cNvSpPr/>
          <p:nvPr/>
        </p:nvSpPr>
        <p:spPr>
          <a:xfrm>
            <a:off x="305287" y="963090"/>
            <a:ext cx="3241400" cy="1077218"/>
          </a:xfrm>
          <a:prstGeom prst="rect">
            <a:avLst/>
          </a:prstGeom>
        </p:spPr>
        <p:txBody>
          <a:bodyPr wrap="none">
            <a:spAutoFit/>
          </a:bodyPr>
          <a:lstStyle/>
          <a:p>
            <a:pPr algn="ctr">
              <a:defRPr/>
            </a:pPr>
            <a:r>
              <a:rPr lang="en-GB" sz="3200" b="1" dirty="0" smtClean="0">
                <a:solidFill>
                  <a:schemeClr val="bg2"/>
                </a:solidFill>
              </a:rPr>
              <a:t>Little information </a:t>
            </a:r>
          </a:p>
          <a:p>
            <a:pPr algn="ctr">
              <a:defRPr/>
            </a:pPr>
            <a:r>
              <a:rPr lang="en-GB" sz="3200" b="1" dirty="0" smtClean="0">
                <a:solidFill>
                  <a:schemeClr val="bg2"/>
                </a:solidFill>
              </a:rPr>
              <a:t>on genes involved</a:t>
            </a:r>
            <a:endParaRPr lang="en-GB" sz="3200" b="1" dirty="0">
              <a:solidFill>
                <a:schemeClr val="bg2"/>
              </a:solidFill>
            </a:endParaRPr>
          </a:p>
        </p:txBody>
      </p:sp>
      <p:sp>
        <p:nvSpPr>
          <p:cNvPr id="8" name="Rettangolo 7"/>
          <p:cNvSpPr/>
          <p:nvPr/>
        </p:nvSpPr>
        <p:spPr>
          <a:xfrm>
            <a:off x="141385" y="3154399"/>
            <a:ext cx="3746731" cy="1077218"/>
          </a:xfrm>
          <a:prstGeom prst="rect">
            <a:avLst/>
          </a:prstGeom>
        </p:spPr>
        <p:txBody>
          <a:bodyPr wrap="none">
            <a:spAutoFit/>
          </a:bodyPr>
          <a:lstStyle/>
          <a:p>
            <a:pPr algn="ctr">
              <a:defRPr/>
            </a:pPr>
            <a:r>
              <a:rPr lang="en-GB" sz="3200" b="1" dirty="0" smtClean="0"/>
              <a:t>Little information</a:t>
            </a:r>
          </a:p>
          <a:p>
            <a:pPr algn="ctr">
              <a:defRPr/>
            </a:pPr>
            <a:r>
              <a:rPr lang="en-GB" sz="3200" b="1" dirty="0" smtClean="0"/>
              <a:t> on genes interaction</a:t>
            </a:r>
            <a:endParaRPr lang="en-GB" sz="3200" b="1" dirty="0"/>
          </a:p>
        </p:txBody>
      </p:sp>
      <p:sp>
        <p:nvSpPr>
          <p:cNvPr id="10" name="CasellaDiTesto 9"/>
          <p:cNvSpPr txBox="1"/>
          <p:nvPr/>
        </p:nvSpPr>
        <p:spPr>
          <a:xfrm>
            <a:off x="1560266" y="2057513"/>
            <a:ext cx="5414824" cy="646331"/>
          </a:xfrm>
          <a:prstGeom prst="rect">
            <a:avLst/>
          </a:prstGeom>
          <a:noFill/>
        </p:spPr>
        <p:txBody>
          <a:bodyPr wrap="square" rtlCol="0">
            <a:spAutoFit/>
          </a:bodyPr>
          <a:lstStyle/>
          <a:p>
            <a:r>
              <a:rPr lang="en-US" dirty="0" smtClean="0">
                <a:solidFill>
                  <a:srgbClr val="E7E6E6"/>
                </a:solidFill>
              </a:rPr>
              <a:t>Linkage and candidate gene studies failed to identify a single susceptibility gene  </a:t>
            </a:r>
            <a:endParaRPr lang="en-US" dirty="0">
              <a:solidFill>
                <a:srgbClr val="E7E6E6"/>
              </a:solidFill>
            </a:endParaRPr>
          </a:p>
        </p:txBody>
      </p:sp>
      <p:sp>
        <p:nvSpPr>
          <p:cNvPr id="11" name="CasellaDiTesto 10"/>
          <p:cNvSpPr txBox="1"/>
          <p:nvPr/>
        </p:nvSpPr>
        <p:spPr>
          <a:xfrm>
            <a:off x="1560266" y="2754533"/>
            <a:ext cx="5414824" cy="369332"/>
          </a:xfrm>
          <a:prstGeom prst="rect">
            <a:avLst/>
          </a:prstGeom>
          <a:noFill/>
        </p:spPr>
        <p:txBody>
          <a:bodyPr wrap="square" rtlCol="0">
            <a:spAutoFit/>
          </a:bodyPr>
          <a:lstStyle/>
          <a:p>
            <a:r>
              <a:rPr lang="en-US" dirty="0" smtClean="0">
                <a:solidFill>
                  <a:srgbClr val="E7E6E6"/>
                </a:solidFill>
              </a:rPr>
              <a:t>GWAS studies identified 19 significant loci</a:t>
            </a:r>
            <a:endParaRPr lang="en-US" dirty="0">
              <a:solidFill>
                <a:srgbClr val="E7E6E6"/>
              </a:solidFill>
            </a:endParaRPr>
          </a:p>
        </p:txBody>
      </p:sp>
      <p:sp>
        <p:nvSpPr>
          <p:cNvPr id="12" name="CasellaDiTesto 11"/>
          <p:cNvSpPr txBox="1"/>
          <p:nvPr/>
        </p:nvSpPr>
        <p:spPr>
          <a:xfrm>
            <a:off x="1601412" y="4306079"/>
            <a:ext cx="5827181" cy="369332"/>
          </a:xfrm>
          <a:prstGeom prst="rect">
            <a:avLst/>
          </a:prstGeom>
          <a:noFill/>
        </p:spPr>
        <p:txBody>
          <a:bodyPr wrap="square" rtlCol="0">
            <a:spAutoFit/>
          </a:bodyPr>
          <a:lstStyle/>
          <a:p>
            <a:r>
              <a:rPr lang="en-US" dirty="0" smtClean="0"/>
              <a:t>How do gene products interact, leading to pathology onset?</a:t>
            </a:r>
            <a:endParaRPr lang="en-US" dirty="0"/>
          </a:p>
        </p:txBody>
      </p:sp>
      <p:grpSp>
        <p:nvGrpSpPr>
          <p:cNvPr id="37" name="Gruppo 36"/>
          <p:cNvGrpSpPr/>
          <p:nvPr/>
        </p:nvGrpSpPr>
        <p:grpSpPr>
          <a:xfrm>
            <a:off x="7490423" y="1721599"/>
            <a:ext cx="1509449" cy="1021472"/>
            <a:chOff x="7490423" y="1721599"/>
            <a:chExt cx="1509449" cy="1021472"/>
          </a:xfrm>
          <a:solidFill>
            <a:schemeClr val="bg2"/>
          </a:solidFill>
        </p:grpSpPr>
        <p:sp>
          <p:nvSpPr>
            <p:cNvPr id="14" name="Ovale 13"/>
            <p:cNvSpPr/>
            <p:nvPr/>
          </p:nvSpPr>
          <p:spPr bwMode="auto">
            <a:xfrm>
              <a:off x="7513230" y="1721599"/>
              <a:ext cx="300037" cy="225425"/>
            </a:xfrm>
            <a:prstGeom prst="ellipse">
              <a:avLst/>
            </a:prstGeom>
            <a:grp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5" name="Ovale 14"/>
            <p:cNvSpPr/>
            <p:nvPr/>
          </p:nvSpPr>
          <p:spPr bwMode="auto">
            <a:xfrm>
              <a:off x="7769560" y="2121564"/>
              <a:ext cx="298450" cy="225425"/>
            </a:xfrm>
            <a:prstGeom prst="ellipse">
              <a:avLst/>
            </a:prstGeom>
            <a:grp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7" name="Ovale 16"/>
            <p:cNvSpPr/>
            <p:nvPr/>
          </p:nvSpPr>
          <p:spPr bwMode="auto">
            <a:xfrm>
              <a:off x="8699835" y="2122359"/>
              <a:ext cx="300037" cy="223837"/>
            </a:xfrm>
            <a:prstGeom prst="ellipse">
              <a:avLst/>
            </a:prstGeom>
            <a:grp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8" name="Ovale 17"/>
            <p:cNvSpPr/>
            <p:nvPr/>
          </p:nvSpPr>
          <p:spPr bwMode="auto">
            <a:xfrm>
              <a:off x="7490423" y="2383969"/>
              <a:ext cx="300037" cy="225425"/>
            </a:xfrm>
            <a:prstGeom prst="ellipse">
              <a:avLst/>
            </a:prstGeom>
            <a:grp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9" name="Ovale 18"/>
            <p:cNvSpPr/>
            <p:nvPr/>
          </p:nvSpPr>
          <p:spPr bwMode="auto">
            <a:xfrm>
              <a:off x="8242635" y="1779459"/>
              <a:ext cx="300037" cy="225425"/>
            </a:xfrm>
            <a:prstGeom prst="ellipse">
              <a:avLst/>
            </a:prstGeom>
            <a:grp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0" name="Ovale 19"/>
            <p:cNvSpPr/>
            <p:nvPr/>
          </p:nvSpPr>
          <p:spPr bwMode="auto">
            <a:xfrm>
              <a:off x="8233110" y="2517646"/>
              <a:ext cx="300037" cy="225425"/>
            </a:xfrm>
            <a:prstGeom prst="ellipse">
              <a:avLst/>
            </a:prstGeom>
            <a:grp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1" name="Ovale 20"/>
            <p:cNvSpPr/>
            <p:nvPr/>
          </p:nvSpPr>
          <p:spPr bwMode="auto">
            <a:xfrm>
              <a:off x="8179135" y="2136646"/>
              <a:ext cx="298450" cy="225425"/>
            </a:xfrm>
            <a:prstGeom prst="ellipse">
              <a:avLst/>
            </a:prstGeom>
            <a:grp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grpSp>
      <p:grpSp>
        <p:nvGrpSpPr>
          <p:cNvPr id="38" name="Gruppo 37"/>
          <p:cNvGrpSpPr/>
          <p:nvPr/>
        </p:nvGrpSpPr>
        <p:grpSpPr>
          <a:xfrm>
            <a:off x="7573635" y="3947369"/>
            <a:ext cx="1509449" cy="1021472"/>
            <a:chOff x="7490423" y="1721599"/>
            <a:chExt cx="1509449" cy="1021472"/>
          </a:xfrm>
        </p:grpSpPr>
        <p:sp>
          <p:nvSpPr>
            <p:cNvPr id="39" name="Ovale 38"/>
            <p:cNvSpPr/>
            <p:nvPr/>
          </p:nvSpPr>
          <p:spPr bwMode="auto">
            <a:xfrm>
              <a:off x="7513230" y="1721599"/>
              <a:ext cx="300037" cy="225425"/>
            </a:xfrm>
            <a:prstGeom prst="ellipse">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40" name="Ovale 39"/>
            <p:cNvSpPr/>
            <p:nvPr/>
          </p:nvSpPr>
          <p:spPr bwMode="auto">
            <a:xfrm>
              <a:off x="7769560" y="2121564"/>
              <a:ext cx="298450" cy="225425"/>
            </a:xfrm>
            <a:prstGeom prst="ellipse">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cxnSp>
          <p:nvCxnSpPr>
            <p:cNvPr id="41" name="Connettore 1 40"/>
            <p:cNvCxnSpPr>
              <a:stCxn id="43" idx="7"/>
              <a:endCxn id="40" idx="3"/>
            </p:cNvCxnSpPr>
            <p:nvPr/>
          </p:nvCxnSpPr>
          <p:spPr bwMode="auto">
            <a:xfrm flipV="1">
              <a:off x="7746521" y="2313976"/>
              <a:ext cx="66746" cy="103006"/>
            </a:xfrm>
            <a:prstGeom prst="line">
              <a:avLst/>
            </a:prstGeom>
          </p:spPr>
          <p:style>
            <a:lnRef idx="1">
              <a:schemeClr val="dk1"/>
            </a:lnRef>
            <a:fillRef idx="0">
              <a:schemeClr val="dk1"/>
            </a:fillRef>
            <a:effectRef idx="0">
              <a:schemeClr val="dk1"/>
            </a:effectRef>
            <a:fontRef idx="minor">
              <a:schemeClr val="tx1"/>
            </a:fontRef>
          </p:style>
        </p:cxnSp>
        <p:sp>
          <p:nvSpPr>
            <p:cNvPr id="42" name="Ovale 41"/>
            <p:cNvSpPr/>
            <p:nvPr/>
          </p:nvSpPr>
          <p:spPr bwMode="auto">
            <a:xfrm>
              <a:off x="8699835" y="2122359"/>
              <a:ext cx="300037" cy="223837"/>
            </a:xfrm>
            <a:prstGeom prst="ellipse">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43" name="Ovale 42"/>
            <p:cNvSpPr/>
            <p:nvPr/>
          </p:nvSpPr>
          <p:spPr bwMode="auto">
            <a:xfrm>
              <a:off x="7490423" y="2383969"/>
              <a:ext cx="300037" cy="225425"/>
            </a:xfrm>
            <a:prstGeom prst="ellipse">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44" name="Ovale 43"/>
            <p:cNvSpPr/>
            <p:nvPr/>
          </p:nvSpPr>
          <p:spPr bwMode="auto">
            <a:xfrm>
              <a:off x="8242635" y="1779459"/>
              <a:ext cx="300037" cy="225425"/>
            </a:xfrm>
            <a:prstGeom prst="ellipse">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45" name="Ovale 44"/>
            <p:cNvSpPr/>
            <p:nvPr/>
          </p:nvSpPr>
          <p:spPr bwMode="auto">
            <a:xfrm>
              <a:off x="8233110" y="2517646"/>
              <a:ext cx="300037" cy="225425"/>
            </a:xfrm>
            <a:prstGeom prst="ellipse">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46" name="Ovale 45"/>
            <p:cNvSpPr/>
            <p:nvPr/>
          </p:nvSpPr>
          <p:spPr bwMode="auto">
            <a:xfrm>
              <a:off x="8179135" y="2136646"/>
              <a:ext cx="298450" cy="225425"/>
            </a:xfrm>
            <a:prstGeom prst="ellipse">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cxnSp>
          <p:nvCxnSpPr>
            <p:cNvPr id="47" name="Connettore 1 46"/>
            <p:cNvCxnSpPr>
              <a:stCxn id="40" idx="1"/>
              <a:endCxn id="39" idx="4"/>
            </p:cNvCxnSpPr>
            <p:nvPr/>
          </p:nvCxnSpPr>
          <p:spPr bwMode="auto">
            <a:xfrm flipH="1" flipV="1">
              <a:off x="7663249" y="1947024"/>
              <a:ext cx="150018" cy="207553"/>
            </a:xfrm>
            <a:prstGeom prst="line">
              <a:avLst/>
            </a:prstGeom>
          </p:spPr>
          <p:style>
            <a:lnRef idx="1">
              <a:schemeClr val="dk1"/>
            </a:lnRef>
            <a:fillRef idx="0">
              <a:schemeClr val="dk1"/>
            </a:fillRef>
            <a:effectRef idx="0">
              <a:schemeClr val="dk1"/>
            </a:effectRef>
            <a:fontRef idx="minor">
              <a:schemeClr val="tx1"/>
            </a:fontRef>
          </p:style>
        </p:cxnSp>
        <p:cxnSp>
          <p:nvCxnSpPr>
            <p:cNvPr id="48" name="Connettore 1 47"/>
            <p:cNvCxnSpPr>
              <a:stCxn id="40" idx="7"/>
              <a:endCxn id="44" idx="3"/>
            </p:cNvCxnSpPr>
            <p:nvPr/>
          </p:nvCxnSpPr>
          <p:spPr bwMode="auto">
            <a:xfrm flipV="1">
              <a:off x="8024303" y="1971871"/>
              <a:ext cx="262271" cy="182706"/>
            </a:xfrm>
            <a:prstGeom prst="line">
              <a:avLst/>
            </a:prstGeom>
          </p:spPr>
          <p:style>
            <a:lnRef idx="1">
              <a:schemeClr val="dk1"/>
            </a:lnRef>
            <a:fillRef idx="0">
              <a:schemeClr val="dk1"/>
            </a:fillRef>
            <a:effectRef idx="0">
              <a:schemeClr val="dk1"/>
            </a:effectRef>
            <a:fontRef idx="minor">
              <a:schemeClr val="tx1"/>
            </a:fontRef>
          </p:style>
        </p:cxnSp>
        <p:cxnSp>
          <p:nvCxnSpPr>
            <p:cNvPr id="49" name="Connettore 1 48"/>
            <p:cNvCxnSpPr>
              <a:stCxn id="46" idx="2"/>
              <a:endCxn id="40" idx="6"/>
            </p:cNvCxnSpPr>
            <p:nvPr/>
          </p:nvCxnSpPr>
          <p:spPr bwMode="auto">
            <a:xfrm flipH="1" flipV="1">
              <a:off x="8068010" y="2234277"/>
              <a:ext cx="111125" cy="15082"/>
            </a:xfrm>
            <a:prstGeom prst="line">
              <a:avLst/>
            </a:prstGeom>
          </p:spPr>
          <p:style>
            <a:lnRef idx="1">
              <a:schemeClr val="dk1"/>
            </a:lnRef>
            <a:fillRef idx="0">
              <a:schemeClr val="dk1"/>
            </a:fillRef>
            <a:effectRef idx="0">
              <a:schemeClr val="dk1"/>
            </a:effectRef>
            <a:fontRef idx="minor">
              <a:schemeClr val="tx1"/>
            </a:fontRef>
          </p:style>
        </p:cxnSp>
        <p:cxnSp>
          <p:nvCxnSpPr>
            <p:cNvPr id="50" name="Connettore 1 49"/>
            <p:cNvCxnSpPr>
              <a:stCxn id="45" idx="1"/>
              <a:endCxn id="40" idx="5"/>
            </p:cNvCxnSpPr>
            <p:nvPr/>
          </p:nvCxnSpPr>
          <p:spPr bwMode="auto">
            <a:xfrm flipH="1" flipV="1">
              <a:off x="8024303" y="2313976"/>
              <a:ext cx="252746" cy="236683"/>
            </a:xfrm>
            <a:prstGeom prst="line">
              <a:avLst/>
            </a:prstGeom>
          </p:spPr>
          <p:style>
            <a:lnRef idx="1">
              <a:schemeClr val="dk1"/>
            </a:lnRef>
            <a:fillRef idx="0">
              <a:schemeClr val="dk1"/>
            </a:fillRef>
            <a:effectRef idx="0">
              <a:schemeClr val="dk1"/>
            </a:effectRef>
            <a:fontRef idx="minor">
              <a:schemeClr val="tx1"/>
            </a:fontRef>
          </p:style>
        </p:cxnSp>
        <p:cxnSp>
          <p:nvCxnSpPr>
            <p:cNvPr id="51" name="Connettore 1 50"/>
            <p:cNvCxnSpPr>
              <a:stCxn id="46" idx="6"/>
              <a:endCxn id="42" idx="2"/>
            </p:cNvCxnSpPr>
            <p:nvPr/>
          </p:nvCxnSpPr>
          <p:spPr bwMode="auto">
            <a:xfrm flipV="1">
              <a:off x="8477585" y="2235071"/>
              <a:ext cx="222251" cy="14288"/>
            </a:xfrm>
            <a:prstGeom prst="line">
              <a:avLst/>
            </a:prstGeom>
          </p:spPr>
          <p:style>
            <a:lnRef idx="1">
              <a:schemeClr val="dk1"/>
            </a:lnRef>
            <a:fillRef idx="0">
              <a:schemeClr val="dk1"/>
            </a:fillRef>
            <a:effectRef idx="0">
              <a:schemeClr val="dk1"/>
            </a:effectRef>
            <a:fontRef idx="minor">
              <a:schemeClr val="tx1"/>
            </a:fontRef>
          </p:style>
        </p:cxnSp>
        <p:cxnSp>
          <p:nvCxnSpPr>
            <p:cNvPr id="52" name="Connettore 1 51"/>
            <p:cNvCxnSpPr>
              <a:stCxn id="42" idx="0"/>
              <a:endCxn id="44" idx="6"/>
            </p:cNvCxnSpPr>
            <p:nvPr/>
          </p:nvCxnSpPr>
          <p:spPr bwMode="auto">
            <a:xfrm flipH="1" flipV="1">
              <a:off x="8542673" y="1892171"/>
              <a:ext cx="307975" cy="230188"/>
            </a:xfrm>
            <a:prstGeom prst="line">
              <a:avLst/>
            </a:prstGeom>
          </p:spPr>
          <p:style>
            <a:lnRef idx="1">
              <a:schemeClr val="dk1"/>
            </a:lnRef>
            <a:fillRef idx="0">
              <a:schemeClr val="dk1"/>
            </a:fillRef>
            <a:effectRef idx="0">
              <a:schemeClr val="dk1"/>
            </a:effectRef>
            <a:fontRef idx="minor">
              <a:schemeClr val="tx1"/>
            </a:fontRef>
          </p:style>
        </p:cxnSp>
      </p:grpSp>
      <p:cxnSp>
        <p:nvCxnSpPr>
          <p:cNvPr id="54" name="Connettore 1 53"/>
          <p:cNvCxnSpPr/>
          <p:nvPr/>
        </p:nvCxnSpPr>
        <p:spPr>
          <a:xfrm>
            <a:off x="1252805" y="1964152"/>
            <a:ext cx="0" cy="975047"/>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6" name="Connettore 1 55"/>
          <p:cNvCxnSpPr/>
          <p:nvPr/>
        </p:nvCxnSpPr>
        <p:spPr>
          <a:xfrm flipH="1">
            <a:off x="1252805" y="2294874"/>
            <a:ext cx="348607" cy="1842"/>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1" name="Connettore 1 60"/>
          <p:cNvCxnSpPr/>
          <p:nvPr/>
        </p:nvCxnSpPr>
        <p:spPr>
          <a:xfrm flipH="1">
            <a:off x="1244813" y="2924035"/>
            <a:ext cx="348607" cy="1842"/>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2" name="Connettore 1 61"/>
          <p:cNvCxnSpPr/>
          <p:nvPr/>
        </p:nvCxnSpPr>
        <p:spPr>
          <a:xfrm>
            <a:off x="1264978" y="4148117"/>
            <a:ext cx="0" cy="35736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3" name="Connettore 1 62"/>
          <p:cNvCxnSpPr/>
          <p:nvPr/>
        </p:nvCxnSpPr>
        <p:spPr>
          <a:xfrm flipH="1">
            <a:off x="1252804" y="4487770"/>
            <a:ext cx="348607" cy="184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8" name="Croce 67"/>
          <p:cNvSpPr/>
          <p:nvPr/>
        </p:nvSpPr>
        <p:spPr>
          <a:xfrm rot="4142301">
            <a:off x="7790385" y="4244712"/>
            <a:ext cx="446153" cy="440529"/>
          </a:xfrm>
          <a:prstGeom prst="plus">
            <a:avLst>
              <a:gd name="adj" fmla="val 4535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roce 68"/>
          <p:cNvSpPr/>
          <p:nvPr/>
        </p:nvSpPr>
        <p:spPr>
          <a:xfrm rot="4142301">
            <a:off x="7703627" y="2027625"/>
            <a:ext cx="446153" cy="440529"/>
          </a:xfrm>
          <a:prstGeom prst="plus">
            <a:avLst>
              <a:gd name="adj" fmla="val 45353"/>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637266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neural-map.jpg"/>
          <p:cNvPicPr>
            <a:picLocks noChangeAspect="1"/>
          </p:cNvPicPr>
          <p:nvPr/>
        </p:nvPicPr>
        <p:blipFill rotWithShape="1">
          <a:blip r:embed="rId3" cstate="print">
            <a:alphaModFix amt="19000"/>
            <a:extLst>
              <a:ext uri="{28A0092B-C50C-407E-A947-70E740481C1C}">
                <a14:useLocalDpi xmlns:a14="http://schemas.microsoft.com/office/drawing/2010/main" val="0"/>
              </a:ext>
            </a:extLst>
          </a:blip>
          <a:srcRect l="5345" t="18508" r="4666" b="15947"/>
          <a:stretch/>
        </p:blipFill>
        <p:spPr>
          <a:xfrm>
            <a:off x="1521815" y="979321"/>
            <a:ext cx="6192206" cy="4510228"/>
          </a:xfrm>
          <a:prstGeom prst="rect">
            <a:avLst/>
          </a:prstGeom>
        </p:spPr>
      </p:pic>
      <p:sp>
        <p:nvSpPr>
          <p:cNvPr id="2" name="CasellaDiTesto 1"/>
          <p:cNvSpPr txBox="1">
            <a:spLocks noChangeArrowheads="1"/>
          </p:cNvSpPr>
          <p:nvPr/>
        </p:nvSpPr>
        <p:spPr bwMode="auto">
          <a:xfrm>
            <a:off x="0" y="0"/>
            <a:ext cx="9144000" cy="830263"/>
          </a:xfrm>
          <a:prstGeom prst="rect">
            <a:avLst/>
          </a:prstGeom>
          <a:noFill/>
          <a:ln>
            <a:noFill/>
          </a:ln>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800" b="1" dirty="0" smtClean="0">
                <a:solidFill>
                  <a:schemeClr val="accent1">
                    <a:lumMod val="75000"/>
                  </a:schemeClr>
                </a:solidFill>
              </a:rPr>
              <a:t>NEURAL NETWORK</a:t>
            </a:r>
          </a:p>
        </p:txBody>
      </p:sp>
      <p:sp>
        <p:nvSpPr>
          <p:cNvPr id="4" name="Rettangolo 3"/>
          <p:cNvSpPr/>
          <p:nvPr/>
        </p:nvSpPr>
        <p:spPr>
          <a:xfrm>
            <a:off x="0" y="6426678"/>
            <a:ext cx="9144000" cy="431321"/>
          </a:xfrm>
          <a:prstGeom prst="rect">
            <a:avLst/>
          </a:prstGeom>
          <a:solidFill>
            <a:srgbClr val="3885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b="1" dirty="0"/>
          </a:p>
        </p:txBody>
      </p:sp>
      <p:sp>
        <p:nvSpPr>
          <p:cNvPr id="3" name="Rettangolo 2"/>
          <p:cNvSpPr/>
          <p:nvPr/>
        </p:nvSpPr>
        <p:spPr>
          <a:xfrm>
            <a:off x="2806908" y="5398996"/>
            <a:ext cx="4106388" cy="400110"/>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r>
              <a:rPr lang="en-US" sz="2000" b="1" dirty="0"/>
              <a:t>F</a:t>
            </a:r>
            <a:r>
              <a:rPr lang="en-US" sz="2000" b="1" dirty="0" smtClean="0"/>
              <a:t>eed</a:t>
            </a:r>
            <a:r>
              <a:rPr lang="en-US" sz="2000" b="1" dirty="0"/>
              <a:t>-forward multi-layer perceptron</a:t>
            </a:r>
          </a:p>
        </p:txBody>
      </p:sp>
      <p:sp>
        <p:nvSpPr>
          <p:cNvPr id="5" name="Rettangolo 4"/>
          <p:cNvSpPr/>
          <p:nvPr/>
        </p:nvSpPr>
        <p:spPr>
          <a:xfrm>
            <a:off x="3460936" y="5743315"/>
            <a:ext cx="2736647" cy="646331"/>
          </a:xfrm>
          <a:prstGeom prst="rect">
            <a:avLst/>
          </a:prstGeom>
        </p:spPr>
        <p:txBody>
          <a:bodyPr wrap="none">
            <a:spAutoFit/>
          </a:bodyPr>
          <a:lstStyle/>
          <a:p>
            <a:pPr algn="ctr"/>
            <a:r>
              <a:rPr lang="en-US" dirty="0" smtClean="0"/>
              <a:t>1 hidden layer</a:t>
            </a:r>
          </a:p>
          <a:p>
            <a:pPr algn="ctr"/>
            <a:r>
              <a:rPr lang="en-US" dirty="0" smtClean="0"/>
              <a:t>5 nodes in the hidden layer</a:t>
            </a:r>
          </a:p>
        </p:txBody>
      </p:sp>
      <p:grpSp>
        <p:nvGrpSpPr>
          <p:cNvPr id="9" name="Gruppo 8"/>
          <p:cNvGrpSpPr/>
          <p:nvPr/>
        </p:nvGrpSpPr>
        <p:grpSpPr>
          <a:xfrm>
            <a:off x="2329949" y="1312033"/>
            <a:ext cx="4722869" cy="3316821"/>
            <a:chOff x="2057072" y="860694"/>
            <a:chExt cx="5751405" cy="4209004"/>
          </a:xfrm>
        </p:grpSpPr>
        <p:sp>
          <p:nvSpPr>
            <p:cNvPr id="8" name="Ovale 7"/>
            <p:cNvSpPr/>
            <p:nvPr/>
          </p:nvSpPr>
          <p:spPr>
            <a:xfrm>
              <a:off x="2057072" y="860694"/>
              <a:ext cx="5751405" cy="4209004"/>
            </a:xfrm>
            <a:prstGeom prst="ellipse">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7" name="Immagine 6" descr="Neural_network_image.png"/>
            <p:cNvPicPr>
              <a:picLocks noChangeAspect="1"/>
            </p:cNvPicPr>
            <p:nvPr/>
          </p:nvPicPr>
          <p:blipFill rotWithShape="1">
            <a:blip r:embed="rId4">
              <a:alphaModFix/>
              <a:extLst>
                <a:ext uri="{28A0092B-C50C-407E-A947-70E740481C1C}">
                  <a14:useLocalDpi xmlns:a14="http://schemas.microsoft.com/office/drawing/2010/main" val="0"/>
                </a:ext>
              </a:extLst>
            </a:blip>
            <a:srcRect l="5584" t="2204"/>
            <a:stretch/>
          </p:blipFill>
          <p:spPr>
            <a:xfrm>
              <a:off x="3064618" y="1343523"/>
              <a:ext cx="3704829" cy="3215792"/>
            </a:xfrm>
            <a:prstGeom prst="rect">
              <a:avLst/>
            </a:prstGeom>
          </p:spPr>
        </p:pic>
      </p:grpSp>
      <p:cxnSp>
        <p:nvCxnSpPr>
          <p:cNvPr id="13" name="Connettore 2 12"/>
          <p:cNvCxnSpPr/>
          <p:nvPr/>
        </p:nvCxnSpPr>
        <p:spPr>
          <a:xfrm>
            <a:off x="1786836" y="2534987"/>
            <a:ext cx="1387596" cy="4338"/>
          </a:xfrm>
          <a:prstGeom prst="straightConnector1">
            <a:avLst/>
          </a:prstGeom>
          <a:ln w="38100" cmpd="sng">
            <a:prstDash val="sysDash"/>
            <a:tailEnd type="triangle"/>
          </a:ln>
        </p:spPr>
        <p:style>
          <a:lnRef idx="3">
            <a:schemeClr val="accent1"/>
          </a:lnRef>
          <a:fillRef idx="0">
            <a:schemeClr val="accent1"/>
          </a:fillRef>
          <a:effectRef idx="2">
            <a:schemeClr val="accent1"/>
          </a:effectRef>
          <a:fontRef idx="minor">
            <a:schemeClr val="tx1"/>
          </a:fontRef>
        </p:style>
      </p:cxnSp>
      <p:cxnSp>
        <p:nvCxnSpPr>
          <p:cNvPr id="14" name="Connettore 2 13"/>
          <p:cNvCxnSpPr/>
          <p:nvPr/>
        </p:nvCxnSpPr>
        <p:spPr>
          <a:xfrm flipV="1">
            <a:off x="1786836" y="2879857"/>
            <a:ext cx="1385574" cy="4613"/>
          </a:xfrm>
          <a:prstGeom prst="straightConnector1">
            <a:avLst/>
          </a:prstGeom>
          <a:ln w="38100" cmpd="sng">
            <a:prstDash val="sysDash"/>
            <a:tailEnd type="triangle"/>
          </a:ln>
        </p:spPr>
        <p:style>
          <a:lnRef idx="3">
            <a:schemeClr val="accent1"/>
          </a:lnRef>
          <a:fillRef idx="0">
            <a:schemeClr val="accent1"/>
          </a:fillRef>
          <a:effectRef idx="2">
            <a:schemeClr val="accent1"/>
          </a:effectRef>
          <a:fontRef idx="minor">
            <a:schemeClr val="tx1"/>
          </a:fontRef>
        </p:style>
      </p:cxnSp>
      <p:cxnSp>
        <p:nvCxnSpPr>
          <p:cNvPr id="15" name="Connettore 2 14"/>
          <p:cNvCxnSpPr/>
          <p:nvPr/>
        </p:nvCxnSpPr>
        <p:spPr>
          <a:xfrm>
            <a:off x="1786836" y="3155197"/>
            <a:ext cx="1386665" cy="6401"/>
          </a:xfrm>
          <a:prstGeom prst="straightConnector1">
            <a:avLst/>
          </a:prstGeom>
          <a:ln w="38100" cmpd="sng">
            <a:prstDash val="sysDash"/>
            <a:tailEnd type="triangle"/>
          </a:ln>
        </p:spPr>
        <p:style>
          <a:lnRef idx="3">
            <a:schemeClr val="accent1"/>
          </a:lnRef>
          <a:fillRef idx="0">
            <a:schemeClr val="accent1"/>
          </a:fillRef>
          <a:effectRef idx="2">
            <a:schemeClr val="accent1"/>
          </a:effectRef>
          <a:fontRef idx="minor">
            <a:schemeClr val="tx1"/>
          </a:fontRef>
        </p:style>
      </p:cxnSp>
      <p:cxnSp>
        <p:nvCxnSpPr>
          <p:cNvPr id="16" name="Connettore 2 15"/>
          <p:cNvCxnSpPr/>
          <p:nvPr/>
        </p:nvCxnSpPr>
        <p:spPr>
          <a:xfrm flipV="1">
            <a:off x="1786836" y="3431580"/>
            <a:ext cx="1383086" cy="4188"/>
          </a:xfrm>
          <a:prstGeom prst="straightConnector1">
            <a:avLst/>
          </a:prstGeom>
          <a:ln w="38100" cmpd="sng">
            <a:prstDash val="sysDash"/>
            <a:tailEnd type="triangle"/>
          </a:ln>
        </p:spPr>
        <p:style>
          <a:lnRef idx="3">
            <a:schemeClr val="accent1"/>
          </a:lnRef>
          <a:fillRef idx="0">
            <a:schemeClr val="accent1"/>
          </a:fillRef>
          <a:effectRef idx="2">
            <a:schemeClr val="accent1"/>
          </a:effectRef>
          <a:fontRef idx="minor">
            <a:schemeClr val="tx1"/>
          </a:fontRef>
        </p:style>
      </p:cxnSp>
      <p:cxnSp>
        <p:nvCxnSpPr>
          <p:cNvPr id="17" name="Connettore 2 16"/>
          <p:cNvCxnSpPr/>
          <p:nvPr/>
        </p:nvCxnSpPr>
        <p:spPr>
          <a:xfrm>
            <a:off x="1786836" y="3711417"/>
            <a:ext cx="1375962" cy="13662"/>
          </a:xfrm>
          <a:prstGeom prst="straightConnector1">
            <a:avLst/>
          </a:prstGeom>
          <a:ln w="38100" cmpd="sng">
            <a:prstDash val="sysDash"/>
            <a:tailEnd type="triangle"/>
          </a:ln>
        </p:spPr>
        <p:style>
          <a:lnRef idx="3">
            <a:schemeClr val="accent1"/>
          </a:lnRef>
          <a:fillRef idx="0">
            <a:schemeClr val="accent1"/>
          </a:fillRef>
          <a:effectRef idx="2">
            <a:schemeClr val="accent1"/>
          </a:effectRef>
          <a:fontRef idx="minor">
            <a:schemeClr val="tx1"/>
          </a:fontRef>
        </p:style>
      </p:cxnSp>
      <p:sp>
        <p:nvSpPr>
          <p:cNvPr id="39" name="Rettangolo 38"/>
          <p:cNvSpPr/>
          <p:nvPr/>
        </p:nvSpPr>
        <p:spPr>
          <a:xfrm>
            <a:off x="115438" y="2400453"/>
            <a:ext cx="1720981" cy="307777"/>
          </a:xfrm>
          <a:prstGeom prst="rect">
            <a:avLst/>
          </a:prstGeom>
        </p:spPr>
        <p:txBody>
          <a:bodyPr wrap="none">
            <a:spAutoFit/>
          </a:bodyPr>
          <a:lstStyle/>
          <a:p>
            <a:r>
              <a:rPr lang="en-US" sz="1400" dirty="0" smtClean="0"/>
              <a:t>Genotype - variant 1</a:t>
            </a:r>
          </a:p>
        </p:txBody>
      </p:sp>
      <p:sp>
        <p:nvSpPr>
          <p:cNvPr id="44" name="CasellaDiTesto 43"/>
          <p:cNvSpPr txBox="1">
            <a:spLocks noChangeArrowheads="1"/>
          </p:cNvSpPr>
          <p:nvPr/>
        </p:nvSpPr>
        <p:spPr bwMode="auto">
          <a:xfrm>
            <a:off x="4572000" y="760445"/>
            <a:ext cx="5207000" cy="461665"/>
          </a:xfrm>
          <a:prstGeom prst="rect">
            <a:avLst/>
          </a:prstGeom>
          <a:noFill/>
          <a:ln>
            <a:noFill/>
          </a:ln>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2400" b="1" dirty="0" smtClean="0">
                <a:solidFill>
                  <a:schemeClr val="accent1">
                    <a:lumMod val="75000"/>
                  </a:schemeClr>
                </a:solidFill>
              </a:rPr>
              <a:t>Training</a:t>
            </a:r>
          </a:p>
        </p:txBody>
      </p:sp>
      <p:sp>
        <p:nvSpPr>
          <p:cNvPr id="45" name="Rettangolo 44"/>
          <p:cNvSpPr/>
          <p:nvPr/>
        </p:nvSpPr>
        <p:spPr>
          <a:xfrm>
            <a:off x="99914" y="2689308"/>
            <a:ext cx="1714845" cy="307777"/>
          </a:xfrm>
          <a:prstGeom prst="rect">
            <a:avLst/>
          </a:prstGeom>
        </p:spPr>
        <p:txBody>
          <a:bodyPr wrap="none">
            <a:spAutoFit/>
          </a:bodyPr>
          <a:lstStyle/>
          <a:p>
            <a:r>
              <a:rPr lang="en-US" sz="1400" dirty="0" smtClean="0"/>
              <a:t>Genotype – variant 2</a:t>
            </a:r>
          </a:p>
        </p:txBody>
      </p:sp>
      <p:sp>
        <p:nvSpPr>
          <p:cNvPr id="46" name="Rettangolo 45"/>
          <p:cNvSpPr/>
          <p:nvPr/>
        </p:nvSpPr>
        <p:spPr>
          <a:xfrm>
            <a:off x="105382" y="2967662"/>
            <a:ext cx="1714845" cy="307777"/>
          </a:xfrm>
          <a:prstGeom prst="rect">
            <a:avLst/>
          </a:prstGeom>
        </p:spPr>
        <p:txBody>
          <a:bodyPr wrap="none">
            <a:spAutoFit/>
          </a:bodyPr>
          <a:lstStyle/>
          <a:p>
            <a:r>
              <a:rPr lang="en-US" sz="1400" dirty="0" smtClean="0"/>
              <a:t>Genotype – variant 3</a:t>
            </a:r>
          </a:p>
        </p:txBody>
      </p:sp>
      <p:sp>
        <p:nvSpPr>
          <p:cNvPr id="47" name="Rettangolo 46"/>
          <p:cNvSpPr/>
          <p:nvPr/>
        </p:nvSpPr>
        <p:spPr>
          <a:xfrm>
            <a:off x="100361" y="3246036"/>
            <a:ext cx="1714845" cy="307777"/>
          </a:xfrm>
          <a:prstGeom prst="rect">
            <a:avLst/>
          </a:prstGeom>
        </p:spPr>
        <p:txBody>
          <a:bodyPr wrap="none">
            <a:spAutoFit/>
          </a:bodyPr>
          <a:lstStyle/>
          <a:p>
            <a:r>
              <a:rPr lang="en-US" sz="1400" dirty="0" smtClean="0"/>
              <a:t>Genotype – variant 4</a:t>
            </a:r>
          </a:p>
        </p:txBody>
      </p:sp>
      <p:sp>
        <p:nvSpPr>
          <p:cNvPr id="48" name="Rettangolo 47"/>
          <p:cNvSpPr/>
          <p:nvPr/>
        </p:nvSpPr>
        <p:spPr>
          <a:xfrm>
            <a:off x="105830" y="3524396"/>
            <a:ext cx="1714845" cy="307777"/>
          </a:xfrm>
          <a:prstGeom prst="rect">
            <a:avLst/>
          </a:prstGeom>
        </p:spPr>
        <p:txBody>
          <a:bodyPr wrap="none">
            <a:spAutoFit/>
          </a:bodyPr>
          <a:lstStyle/>
          <a:p>
            <a:r>
              <a:rPr lang="en-US" sz="1400" dirty="0" smtClean="0"/>
              <a:t>Genotype – variant 5</a:t>
            </a:r>
          </a:p>
        </p:txBody>
      </p:sp>
      <p:sp>
        <p:nvSpPr>
          <p:cNvPr id="49" name="Rettangolo 48"/>
          <p:cNvSpPr/>
          <p:nvPr/>
        </p:nvSpPr>
        <p:spPr>
          <a:xfrm>
            <a:off x="356839" y="1552317"/>
            <a:ext cx="2665689" cy="707886"/>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algn="ctr"/>
            <a:r>
              <a:rPr lang="en-US" sz="2000" b="1" dirty="0" smtClean="0"/>
              <a:t>500 individuals  </a:t>
            </a:r>
          </a:p>
          <a:p>
            <a:pPr algn="ctr"/>
            <a:r>
              <a:rPr lang="en-US" sz="2000" b="1" dirty="0" smtClean="0"/>
              <a:t>with known phenotype</a:t>
            </a:r>
            <a:endParaRPr lang="en-US" sz="2000" b="1" dirty="0"/>
          </a:p>
        </p:txBody>
      </p:sp>
    </p:spTree>
    <p:extLst>
      <p:ext uri="{BB962C8B-B14F-4D97-AF65-F5344CB8AC3E}">
        <p14:creationId xmlns:p14="http://schemas.microsoft.com/office/powerpoint/2010/main" val="410365227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neural-map.jpg"/>
          <p:cNvPicPr>
            <a:picLocks noChangeAspect="1"/>
          </p:cNvPicPr>
          <p:nvPr/>
        </p:nvPicPr>
        <p:blipFill rotWithShape="1">
          <a:blip r:embed="rId3" cstate="print">
            <a:alphaModFix amt="19000"/>
            <a:extLst>
              <a:ext uri="{28A0092B-C50C-407E-A947-70E740481C1C}">
                <a14:useLocalDpi xmlns:a14="http://schemas.microsoft.com/office/drawing/2010/main" val="0"/>
              </a:ext>
            </a:extLst>
          </a:blip>
          <a:srcRect l="5345" t="18508" r="4666" b="15947"/>
          <a:stretch/>
        </p:blipFill>
        <p:spPr>
          <a:xfrm>
            <a:off x="1521815" y="979321"/>
            <a:ext cx="6192206" cy="4510228"/>
          </a:xfrm>
          <a:prstGeom prst="rect">
            <a:avLst/>
          </a:prstGeom>
        </p:spPr>
      </p:pic>
      <p:sp>
        <p:nvSpPr>
          <p:cNvPr id="2" name="CasellaDiTesto 1"/>
          <p:cNvSpPr txBox="1">
            <a:spLocks noChangeArrowheads="1"/>
          </p:cNvSpPr>
          <p:nvPr/>
        </p:nvSpPr>
        <p:spPr bwMode="auto">
          <a:xfrm>
            <a:off x="0" y="0"/>
            <a:ext cx="9144000" cy="830263"/>
          </a:xfrm>
          <a:prstGeom prst="rect">
            <a:avLst/>
          </a:prstGeom>
          <a:noFill/>
          <a:ln>
            <a:noFill/>
          </a:ln>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800" b="1" dirty="0" smtClean="0">
                <a:solidFill>
                  <a:schemeClr val="accent1">
                    <a:lumMod val="75000"/>
                  </a:schemeClr>
                </a:solidFill>
              </a:rPr>
              <a:t>NEURAL NETWORK</a:t>
            </a:r>
          </a:p>
        </p:txBody>
      </p:sp>
      <p:sp>
        <p:nvSpPr>
          <p:cNvPr id="4" name="Rettangolo 3"/>
          <p:cNvSpPr/>
          <p:nvPr/>
        </p:nvSpPr>
        <p:spPr>
          <a:xfrm>
            <a:off x="0" y="6426678"/>
            <a:ext cx="9144000" cy="431321"/>
          </a:xfrm>
          <a:prstGeom prst="rect">
            <a:avLst/>
          </a:prstGeom>
          <a:solidFill>
            <a:srgbClr val="3885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b="1" dirty="0"/>
          </a:p>
        </p:txBody>
      </p:sp>
      <p:sp>
        <p:nvSpPr>
          <p:cNvPr id="3" name="Rettangolo 2"/>
          <p:cNvSpPr/>
          <p:nvPr/>
        </p:nvSpPr>
        <p:spPr>
          <a:xfrm>
            <a:off x="2806908" y="5398996"/>
            <a:ext cx="4106388" cy="400110"/>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r>
              <a:rPr lang="en-US" sz="2000" b="1" dirty="0"/>
              <a:t>F</a:t>
            </a:r>
            <a:r>
              <a:rPr lang="en-US" sz="2000" b="1" dirty="0" smtClean="0"/>
              <a:t>eed</a:t>
            </a:r>
            <a:r>
              <a:rPr lang="en-US" sz="2000" b="1" dirty="0"/>
              <a:t>-forward multi-layer perceptron</a:t>
            </a:r>
          </a:p>
        </p:txBody>
      </p:sp>
      <p:sp>
        <p:nvSpPr>
          <p:cNvPr id="5" name="Rettangolo 4"/>
          <p:cNvSpPr/>
          <p:nvPr/>
        </p:nvSpPr>
        <p:spPr>
          <a:xfrm>
            <a:off x="3460936" y="5743315"/>
            <a:ext cx="2736647" cy="646331"/>
          </a:xfrm>
          <a:prstGeom prst="rect">
            <a:avLst/>
          </a:prstGeom>
        </p:spPr>
        <p:txBody>
          <a:bodyPr wrap="none">
            <a:spAutoFit/>
          </a:bodyPr>
          <a:lstStyle/>
          <a:p>
            <a:pPr algn="ctr"/>
            <a:r>
              <a:rPr lang="en-US" dirty="0" smtClean="0"/>
              <a:t>1 hidden layer</a:t>
            </a:r>
          </a:p>
          <a:p>
            <a:pPr algn="ctr"/>
            <a:r>
              <a:rPr lang="en-US" dirty="0" smtClean="0"/>
              <a:t>5 nodes in the hidden layer</a:t>
            </a:r>
          </a:p>
        </p:txBody>
      </p:sp>
      <p:grpSp>
        <p:nvGrpSpPr>
          <p:cNvPr id="9" name="Gruppo 8"/>
          <p:cNvGrpSpPr/>
          <p:nvPr/>
        </p:nvGrpSpPr>
        <p:grpSpPr>
          <a:xfrm>
            <a:off x="2329949" y="1312033"/>
            <a:ext cx="4722869" cy="3316821"/>
            <a:chOff x="2057072" y="860694"/>
            <a:chExt cx="5751405" cy="4209004"/>
          </a:xfrm>
        </p:grpSpPr>
        <p:sp>
          <p:nvSpPr>
            <p:cNvPr id="8" name="Ovale 7"/>
            <p:cNvSpPr/>
            <p:nvPr/>
          </p:nvSpPr>
          <p:spPr>
            <a:xfrm>
              <a:off x="2057072" y="860694"/>
              <a:ext cx="5751405" cy="4209004"/>
            </a:xfrm>
            <a:prstGeom prst="ellipse">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7" name="Immagine 6" descr="Neural_network_image.png"/>
            <p:cNvPicPr>
              <a:picLocks noChangeAspect="1"/>
            </p:cNvPicPr>
            <p:nvPr/>
          </p:nvPicPr>
          <p:blipFill rotWithShape="1">
            <a:blip r:embed="rId4">
              <a:alphaModFix/>
              <a:extLst>
                <a:ext uri="{28A0092B-C50C-407E-A947-70E740481C1C}">
                  <a14:useLocalDpi xmlns:a14="http://schemas.microsoft.com/office/drawing/2010/main" val="0"/>
                </a:ext>
              </a:extLst>
            </a:blip>
            <a:srcRect l="5584" t="2204"/>
            <a:stretch/>
          </p:blipFill>
          <p:spPr>
            <a:xfrm>
              <a:off x="3064618" y="1343523"/>
              <a:ext cx="3704829" cy="3215792"/>
            </a:xfrm>
            <a:prstGeom prst="rect">
              <a:avLst/>
            </a:prstGeom>
          </p:spPr>
        </p:pic>
      </p:grpSp>
      <p:cxnSp>
        <p:nvCxnSpPr>
          <p:cNvPr id="13" name="Connettore 2 12"/>
          <p:cNvCxnSpPr/>
          <p:nvPr/>
        </p:nvCxnSpPr>
        <p:spPr>
          <a:xfrm>
            <a:off x="1786836" y="2534987"/>
            <a:ext cx="1387596" cy="4338"/>
          </a:xfrm>
          <a:prstGeom prst="straightConnector1">
            <a:avLst/>
          </a:prstGeom>
          <a:ln w="38100" cmpd="sng">
            <a:prstDash val="sysDash"/>
            <a:tailEnd type="triangle"/>
          </a:ln>
        </p:spPr>
        <p:style>
          <a:lnRef idx="3">
            <a:schemeClr val="accent6"/>
          </a:lnRef>
          <a:fillRef idx="0">
            <a:schemeClr val="accent6"/>
          </a:fillRef>
          <a:effectRef idx="2">
            <a:schemeClr val="accent6"/>
          </a:effectRef>
          <a:fontRef idx="minor">
            <a:schemeClr val="tx1"/>
          </a:fontRef>
        </p:style>
      </p:cxnSp>
      <p:cxnSp>
        <p:nvCxnSpPr>
          <p:cNvPr id="14" name="Connettore 2 13"/>
          <p:cNvCxnSpPr/>
          <p:nvPr/>
        </p:nvCxnSpPr>
        <p:spPr>
          <a:xfrm flipV="1">
            <a:off x="1786836" y="2879857"/>
            <a:ext cx="1385574" cy="4613"/>
          </a:xfrm>
          <a:prstGeom prst="straightConnector1">
            <a:avLst/>
          </a:prstGeom>
          <a:ln w="38100" cmpd="sng">
            <a:prstDash val="sysDash"/>
            <a:tailEnd type="triangle"/>
          </a:ln>
        </p:spPr>
        <p:style>
          <a:lnRef idx="3">
            <a:schemeClr val="accent6"/>
          </a:lnRef>
          <a:fillRef idx="0">
            <a:schemeClr val="accent6"/>
          </a:fillRef>
          <a:effectRef idx="2">
            <a:schemeClr val="accent6"/>
          </a:effectRef>
          <a:fontRef idx="minor">
            <a:schemeClr val="tx1"/>
          </a:fontRef>
        </p:style>
      </p:cxnSp>
      <p:cxnSp>
        <p:nvCxnSpPr>
          <p:cNvPr id="15" name="Connettore 2 14"/>
          <p:cNvCxnSpPr/>
          <p:nvPr/>
        </p:nvCxnSpPr>
        <p:spPr>
          <a:xfrm>
            <a:off x="1786836" y="3155197"/>
            <a:ext cx="1386665" cy="6401"/>
          </a:xfrm>
          <a:prstGeom prst="straightConnector1">
            <a:avLst/>
          </a:prstGeom>
          <a:ln w="38100" cmpd="sng">
            <a:prstDash val="sysDash"/>
            <a:tailEnd type="triangle"/>
          </a:ln>
        </p:spPr>
        <p:style>
          <a:lnRef idx="3">
            <a:schemeClr val="accent6"/>
          </a:lnRef>
          <a:fillRef idx="0">
            <a:schemeClr val="accent6"/>
          </a:fillRef>
          <a:effectRef idx="2">
            <a:schemeClr val="accent6"/>
          </a:effectRef>
          <a:fontRef idx="minor">
            <a:schemeClr val="tx1"/>
          </a:fontRef>
        </p:style>
      </p:cxnSp>
      <p:cxnSp>
        <p:nvCxnSpPr>
          <p:cNvPr id="16" name="Connettore 2 15"/>
          <p:cNvCxnSpPr/>
          <p:nvPr/>
        </p:nvCxnSpPr>
        <p:spPr>
          <a:xfrm flipV="1">
            <a:off x="1786836" y="3431580"/>
            <a:ext cx="1383086" cy="4188"/>
          </a:xfrm>
          <a:prstGeom prst="straightConnector1">
            <a:avLst/>
          </a:prstGeom>
          <a:ln w="38100" cmpd="sng">
            <a:prstDash val="sysDash"/>
            <a:tailEnd type="triangle"/>
          </a:ln>
        </p:spPr>
        <p:style>
          <a:lnRef idx="3">
            <a:schemeClr val="accent6"/>
          </a:lnRef>
          <a:fillRef idx="0">
            <a:schemeClr val="accent6"/>
          </a:fillRef>
          <a:effectRef idx="2">
            <a:schemeClr val="accent6"/>
          </a:effectRef>
          <a:fontRef idx="minor">
            <a:schemeClr val="tx1"/>
          </a:fontRef>
        </p:style>
      </p:cxnSp>
      <p:cxnSp>
        <p:nvCxnSpPr>
          <p:cNvPr id="17" name="Connettore 2 16"/>
          <p:cNvCxnSpPr/>
          <p:nvPr/>
        </p:nvCxnSpPr>
        <p:spPr>
          <a:xfrm>
            <a:off x="1786836" y="3711417"/>
            <a:ext cx="1375962" cy="13662"/>
          </a:xfrm>
          <a:prstGeom prst="straightConnector1">
            <a:avLst/>
          </a:prstGeom>
          <a:ln w="38100" cmpd="sng">
            <a:prstDash val="sysDash"/>
            <a:tailEnd type="triangle"/>
          </a:ln>
        </p:spPr>
        <p:style>
          <a:lnRef idx="3">
            <a:schemeClr val="accent6"/>
          </a:lnRef>
          <a:fillRef idx="0">
            <a:schemeClr val="accent6"/>
          </a:fillRef>
          <a:effectRef idx="2">
            <a:schemeClr val="accent6"/>
          </a:effectRef>
          <a:fontRef idx="minor">
            <a:schemeClr val="tx1"/>
          </a:fontRef>
        </p:style>
      </p:cxnSp>
      <p:sp>
        <p:nvSpPr>
          <p:cNvPr id="39" name="Rettangolo 38"/>
          <p:cNvSpPr/>
          <p:nvPr/>
        </p:nvSpPr>
        <p:spPr>
          <a:xfrm>
            <a:off x="115438" y="2400453"/>
            <a:ext cx="1720981" cy="307777"/>
          </a:xfrm>
          <a:prstGeom prst="rect">
            <a:avLst/>
          </a:prstGeom>
        </p:spPr>
        <p:txBody>
          <a:bodyPr wrap="none">
            <a:spAutoFit/>
          </a:bodyPr>
          <a:lstStyle/>
          <a:p>
            <a:r>
              <a:rPr lang="en-US" sz="1400" dirty="0" smtClean="0"/>
              <a:t>Genotype - variant 1</a:t>
            </a:r>
          </a:p>
        </p:txBody>
      </p:sp>
      <p:sp>
        <p:nvSpPr>
          <p:cNvPr id="44" name="CasellaDiTesto 43"/>
          <p:cNvSpPr txBox="1">
            <a:spLocks noChangeArrowheads="1"/>
          </p:cNvSpPr>
          <p:nvPr/>
        </p:nvSpPr>
        <p:spPr bwMode="auto">
          <a:xfrm>
            <a:off x="4572000" y="760445"/>
            <a:ext cx="5207000" cy="461665"/>
          </a:xfrm>
          <a:prstGeom prst="rect">
            <a:avLst/>
          </a:prstGeom>
          <a:noFill/>
          <a:ln>
            <a:noFill/>
          </a:ln>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2400" b="1" dirty="0" smtClean="0">
                <a:solidFill>
                  <a:schemeClr val="accent1">
                    <a:lumMod val="75000"/>
                  </a:schemeClr>
                </a:solidFill>
              </a:rPr>
              <a:t>Prediction</a:t>
            </a:r>
          </a:p>
        </p:txBody>
      </p:sp>
      <p:sp>
        <p:nvSpPr>
          <p:cNvPr id="45" name="Rettangolo 44"/>
          <p:cNvSpPr/>
          <p:nvPr/>
        </p:nvSpPr>
        <p:spPr>
          <a:xfrm>
            <a:off x="99914" y="2689308"/>
            <a:ext cx="1714845" cy="307777"/>
          </a:xfrm>
          <a:prstGeom prst="rect">
            <a:avLst/>
          </a:prstGeom>
        </p:spPr>
        <p:txBody>
          <a:bodyPr wrap="none">
            <a:spAutoFit/>
          </a:bodyPr>
          <a:lstStyle/>
          <a:p>
            <a:r>
              <a:rPr lang="en-US" sz="1400" dirty="0" smtClean="0"/>
              <a:t>Genotype – variant 2</a:t>
            </a:r>
          </a:p>
        </p:txBody>
      </p:sp>
      <p:sp>
        <p:nvSpPr>
          <p:cNvPr id="46" name="Rettangolo 45"/>
          <p:cNvSpPr/>
          <p:nvPr/>
        </p:nvSpPr>
        <p:spPr>
          <a:xfrm>
            <a:off x="105382" y="2967662"/>
            <a:ext cx="1714845" cy="307777"/>
          </a:xfrm>
          <a:prstGeom prst="rect">
            <a:avLst/>
          </a:prstGeom>
        </p:spPr>
        <p:txBody>
          <a:bodyPr wrap="none">
            <a:spAutoFit/>
          </a:bodyPr>
          <a:lstStyle/>
          <a:p>
            <a:r>
              <a:rPr lang="en-US" sz="1400" dirty="0" smtClean="0"/>
              <a:t>Genotype – variant 3</a:t>
            </a:r>
          </a:p>
        </p:txBody>
      </p:sp>
      <p:sp>
        <p:nvSpPr>
          <p:cNvPr id="47" name="Rettangolo 46"/>
          <p:cNvSpPr/>
          <p:nvPr/>
        </p:nvSpPr>
        <p:spPr>
          <a:xfrm>
            <a:off x="100361" y="3246036"/>
            <a:ext cx="1714845" cy="307777"/>
          </a:xfrm>
          <a:prstGeom prst="rect">
            <a:avLst/>
          </a:prstGeom>
        </p:spPr>
        <p:txBody>
          <a:bodyPr wrap="none">
            <a:spAutoFit/>
          </a:bodyPr>
          <a:lstStyle/>
          <a:p>
            <a:r>
              <a:rPr lang="en-US" sz="1400" dirty="0" smtClean="0"/>
              <a:t>Genotype – variant 4</a:t>
            </a:r>
          </a:p>
        </p:txBody>
      </p:sp>
      <p:sp>
        <p:nvSpPr>
          <p:cNvPr id="48" name="Rettangolo 47"/>
          <p:cNvSpPr/>
          <p:nvPr/>
        </p:nvSpPr>
        <p:spPr>
          <a:xfrm>
            <a:off x="105830" y="3524396"/>
            <a:ext cx="1714845" cy="307777"/>
          </a:xfrm>
          <a:prstGeom prst="rect">
            <a:avLst/>
          </a:prstGeom>
        </p:spPr>
        <p:txBody>
          <a:bodyPr wrap="none">
            <a:spAutoFit/>
          </a:bodyPr>
          <a:lstStyle/>
          <a:p>
            <a:r>
              <a:rPr lang="en-US" sz="1400" dirty="0" smtClean="0"/>
              <a:t>Genotype – variant 5</a:t>
            </a:r>
          </a:p>
        </p:txBody>
      </p:sp>
      <p:sp>
        <p:nvSpPr>
          <p:cNvPr id="49" name="Rettangolo 48"/>
          <p:cNvSpPr/>
          <p:nvPr/>
        </p:nvSpPr>
        <p:spPr>
          <a:xfrm>
            <a:off x="218768" y="4008381"/>
            <a:ext cx="2941831" cy="707886"/>
          </a:xfrm>
          <a:prstGeom prst="rect">
            <a:avLst/>
          </a:prstGeom>
        </p:spPr>
        <p:style>
          <a:lnRef idx="1">
            <a:schemeClr val="accent6"/>
          </a:lnRef>
          <a:fillRef idx="2">
            <a:schemeClr val="accent6"/>
          </a:fillRef>
          <a:effectRef idx="1">
            <a:schemeClr val="accent6"/>
          </a:effectRef>
          <a:fontRef idx="minor">
            <a:schemeClr val="dk1"/>
          </a:fontRef>
        </p:style>
        <p:txBody>
          <a:bodyPr wrap="none">
            <a:spAutoFit/>
          </a:bodyPr>
          <a:lstStyle/>
          <a:p>
            <a:pPr algn="ctr"/>
            <a:r>
              <a:rPr lang="en-US" sz="2000" b="1" dirty="0"/>
              <a:t>1</a:t>
            </a:r>
            <a:r>
              <a:rPr lang="en-US" sz="2000" b="1" dirty="0" smtClean="0"/>
              <a:t> individual  </a:t>
            </a:r>
          </a:p>
          <a:p>
            <a:pPr algn="ctr"/>
            <a:r>
              <a:rPr lang="en-US" sz="2000" b="1" dirty="0" smtClean="0"/>
              <a:t>with unknown phenotype</a:t>
            </a:r>
            <a:endParaRPr lang="en-US" sz="2000" b="1" dirty="0"/>
          </a:p>
        </p:txBody>
      </p:sp>
      <p:sp>
        <p:nvSpPr>
          <p:cNvPr id="24" name="Rettangolo 23"/>
          <p:cNvSpPr/>
          <p:nvPr/>
        </p:nvSpPr>
        <p:spPr>
          <a:xfrm>
            <a:off x="7014671" y="2729030"/>
            <a:ext cx="2011258" cy="707886"/>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n-US" sz="2000" b="1" dirty="0" smtClean="0"/>
              <a:t>DISEASE </a:t>
            </a:r>
          </a:p>
          <a:p>
            <a:pPr algn="ctr"/>
            <a:r>
              <a:rPr lang="en-US" sz="2000" b="1" dirty="0" smtClean="0"/>
              <a:t>PROBABILITY</a:t>
            </a:r>
            <a:endParaRPr lang="en-US" sz="2000" b="1" dirty="0"/>
          </a:p>
        </p:txBody>
      </p:sp>
      <p:cxnSp>
        <p:nvCxnSpPr>
          <p:cNvPr id="22" name="Connettore 2 21"/>
          <p:cNvCxnSpPr/>
          <p:nvPr/>
        </p:nvCxnSpPr>
        <p:spPr>
          <a:xfrm flipV="1">
            <a:off x="6000904" y="3138385"/>
            <a:ext cx="1240829" cy="1272"/>
          </a:xfrm>
          <a:prstGeom prst="straightConnector1">
            <a:avLst/>
          </a:prstGeom>
          <a:ln w="38100" cmpd="sng">
            <a:solidFill>
              <a:srgbClr val="FF0000"/>
            </a:solidFill>
            <a:prstDash val="sysDash"/>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5507849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a:spLocks noChangeArrowheads="1"/>
          </p:cNvSpPr>
          <p:nvPr/>
        </p:nvSpPr>
        <p:spPr bwMode="auto">
          <a:xfrm>
            <a:off x="0" y="2162231"/>
            <a:ext cx="9144000" cy="2062103"/>
          </a:xfrm>
          <a:prstGeom prst="rect">
            <a:avLst/>
          </a:prstGeom>
          <a:noFill/>
          <a:ln>
            <a:noFill/>
          </a:ln>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800" b="1" dirty="0" smtClean="0">
                <a:solidFill>
                  <a:schemeClr val="accent1">
                    <a:lumMod val="75000"/>
                  </a:schemeClr>
                </a:solidFill>
              </a:rPr>
              <a:t>LAST PROBLEM WE DID NOT ADDRESS</a:t>
            </a:r>
          </a:p>
          <a:p>
            <a:pPr algn="ctr">
              <a:lnSpc>
                <a:spcPct val="100000"/>
              </a:lnSpc>
              <a:spcBef>
                <a:spcPct val="0"/>
              </a:spcBef>
              <a:buFont typeface="Arial" panose="020B0604020202020204" pitchFamily="34" charset="0"/>
              <a:buNone/>
              <a:defRPr/>
            </a:pPr>
            <a:r>
              <a:rPr lang="en-GB" altLang="en-US" sz="3200" b="1" dirty="0" smtClean="0">
                <a:solidFill>
                  <a:schemeClr val="accent1">
                    <a:lumMod val="75000"/>
                  </a:schemeClr>
                </a:solidFill>
              </a:rPr>
              <a:t>(yet)</a:t>
            </a:r>
          </a:p>
        </p:txBody>
      </p:sp>
      <p:sp>
        <p:nvSpPr>
          <p:cNvPr id="4" name="Rettangolo 3"/>
          <p:cNvSpPr/>
          <p:nvPr/>
        </p:nvSpPr>
        <p:spPr>
          <a:xfrm>
            <a:off x="0" y="6426678"/>
            <a:ext cx="9144000" cy="431321"/>
          </a:xfrm>
          <a:prstGeom prst="rect">
            <a:avLst/>
          </a:prstGeom>
          <a:solidFill>
            <a:srgbClr val="3885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b="1" dirty="0"/>
          </a:p>
        </p:txBody>
      </p:sp>
    </p:spTree>
    <p:extLst>
      <p:ext uri="{BB962C8B-B14F-4D97-AF65-F5344CB8AC3E}">
        <p14:creationId xmlns:p14="http://schemas.microsoft.com/office/powerpoint/2010/main" val="4035521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a:spLocks noChangeArrowheads="1"/>
          </p:cNvSpPr>
          <p:nvPr/>
        </p:nvSpPr>
        <p:spPr bwMode="auto">
          <a:xfrm>
            <a:off x="0" y="0"/>
            <a:ext cx="9144000" cy="830263"/>
          </a:xfrm>
          <a:prstGeom prst="rect">
            <a:avLst/>
          </a:prstGeom>
          <a:noFill/>
          <a:ln>
            <a:noFill/>
          </a:ln>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800" b="1" dirty="0" smtClean="0">
                <a:solidFill>
                  <a:schemeClr val="accent1">
                    <a:lumMod val="75000"/>
                  </a:schemeClr>
                </a:solidFill>
              </a:rPr>
              <a:t>CHALLENGES to ADDRESS</a:t>
            </a:r>
          </a:p>
        </p:txBody>
      </p:sp>
      <p:sp>
        <p:nvSpPr>
          <p:cNvPr id="5" name="Rettangolo 4"/>
          <p:cNvSpPr/>
          <p:nvPr/>
        </p:nvSpPr>
        <p:spPr>
          <a:xfrm>
            <a:off x="0" y="6426678"/>
            <a:ext cx="9144000" cy="431321"/>
          </a:xfrm>
          <a:prstGeom prst="rect">
            <a:avLst/>
          </a:prstGeom>
          <a:solidFill>
            <a:srgbClr val="3885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b="1" dirty="0"/>
          </a:p>
        </p:txBody>
      </p:sp>
      <p:sp>
        <p:nvSpPr>
          <p:cNvPr id="7" name="Rettangolo 6"/>
          <p:cNvSpPr/>
          <p:nvPr/>
        </p:nvSpPr>
        <p:spPr>
          <a:xfrm>
            <a:off x="305287" y="963090"/>
            <a:ext cx="3241400" cy="1077218"/>
          </a:xfrm>
          <a:prstGeom prst="rect">
            <a:avLst/>
          </a:prstGeom>
        </p:spPr>
        <p:txBody>
          <a:bodyPr wrap="none">
            <a:spAutoFit/>
          </a:bodyPr>
          <a:lstStyle/>
          <a:p>
            <a:pPr algn="ctr">
              <a:defRPr/>
            </a:pPr>
            <a:r>
              <a:rPr lang="en-GB" sz="3200" b="1" dirty="0" smtClean="0">
                <a:solidFill>
                  <a:schemeClr val="bg2"/>
                </a:solidFill>
              </a:rPr>
              <a:t>Few information </a:t>
            </a:r>
          </a:p>
          <a:p>
            <a:pPr algn="ctr">
              <a:defRPr/>
            </a:pPr>
            <a:r>
              <a:rPr lang="en-GB" sz="3200" b="1" dirty="0" smtClean="0">
                <a:solidFill>
                  <a:schemeClr val="bg2"/>
                </a:solidFill>
              </a:rPr>
              <a:t>on genes involved</a:t>
            </a:r>
            <a:endParaRPr lang="en-GB" sz="3200" b="1" dirty="0">
              <a:solidFill>
                <a:schemeClr val="bg2"/>
              </a:solidFill>
            </a:endParaRPr>
          </a:p>
        </p:txBody>
      </p:sp>
      <p:sp>
        <p:nvSpPr>
          <p:cNvPr id="8" name="Rettangolo 7"/>
          <p:cNvSpPr/>
          <p:nvPr/>
        </p:nvSpPr>
        <p:spPr>
          <a:xfrm>
            <a:off x="141385" y="3154399"/>
            <a:ext cx="3746731" cy="1077218"/>
          </a:xfrm>
          <a:prstGeom prst="rect">
            <a:avLst/>
          </a:prstGeom>
        </p:spPr>
        <p:txBody>
          <a:bodyPr wrap="none">
            <a:spAutoFit/>
          </a:bodyPr>
          <a:lstStyle/>
          <a:p>
            <a:pPr algn="ctr">
              <a:defRPr/>
            </a:pPr>
            <a:r>
              <a:rPr lang="en-GB" sz="3200" b="1" dirty="0" smtClean="0">
                <a:solidFill>
                  <a:srgbClr val="E7E6E6"/>
                </a:solidFill>
              </a:rPr>
              <a:t>Few information</a:t>
            </a:r>
          </a:p>
          <a:p>
            <a:pPr algn="ctr">
              <a:defRPr/>
            </a:pPr>
            <a:r>
              <a:rPr lang="en-GB" sz="3200" b="1" dirty="0" smtClean="0">
                <a:solidFill>
                  <a:srgbClr val="E7E6E6"/>
                </a:solidFill>
              </a:rPr>
              <a:t> on genes interaction</a:t>
            </a:r>
            <a:endParaRPr lang="en-GB" sz="3200" b="1" dirty="0">
              <a:solidFill>
                <a:srgbClr val="E7E6E6"/>
              </a:solidFill>
            </a:endParaRPr>
          </a:p>
        </p:txBody>
      </p:sp>
      <p:sp>
        <p:nvSpPr>
          <p:cNvPr id="10" name="CasellaDiTesto 9"/>
          <p:cNvSpPr txBox="1"/>
          <p:nvPr/>
        </p:nvSpPr>
        <p:spPr>
          <a:xfrm>
            <a:off x="1560266" y="2057513"/>
            <a:ext cx="5414824" cy="646331"/>
          </a:xfrm>
          <a:prstGeom prst="rect">
            <a:avLst/>
          </a:prstGeom>
          <a:noFill/>
        </p:spPr>
        <p:txBody>
          <a:bodyPr wrap="square" rtlCol="0">
            <a:spAutoFit/>
          </a:bodyPr>
          <a:lstStyle/>
          <a:p>
            <a:r>
              <a:rPr lang="en-US" dirty="0" smtClean="0">
                <a:solidFill>
                  <a:srgbClr val="E7E6E6"/>
                </a:solidFill>
              </a:rPr>
              <a:t>Linkage and candidate gene studies failed to identify a single susceptibility gene  </a:t>
            </a:r>
            <a:endParaRPr lang="en-US" dirty="0">
              <a:solidFill>
                <a:srgbClr val="E7E6E6"/>
              </a:solidFill>
            </a:endParaRPr>
          </a:p>
        </p:txBody>
      </p:sp>
      <p:sp>
        <p:nvSpPr>
          <p:cNvPr id="11" name="CasellaDiTesto 10"/>
          <p:cNvSpPr txBox="1"/>
          <p:nvPr/>
        </p:nvSpPr>
        <p:spPr>
          <a:xfrm>
            <a:off x="1560266" y="2754533"/>
            <a:ext cx="5414824" cy="369332"/>
          </a:xfrm>
          <a:prstGeom prst="rect">
            <a:avLst/>
          </a:prstGeom>
          <a:noFill/>
        </p:spPr>
        <p:txBody>
          <a:bodyPr wrap="square" rtlCol="0">
            <a:spAutoFit/>
          </a:bodyPr>
          <a:lstStyle/>
          <a:p>
            <a:r>
              <a:rPr lang="en-US" dirty="0" smtClean="0">
                <a:solidFill>
                  <a:srgbClr val="E7E6E6"/>
                </a:solidFill>
              </a:rPr>
              <a:t>GWAS studies identified 19 significant loci</a:t>
            </a:r>
            <a:endParaRPr lang="en-US" dirty="0">
              <a:solidFill>
                <a:srgbClr val="E7E6E6"/>
              </a:solidFill>
            </a:endParaRPr>
          </a:p>
        </p:txBody>
      </p:sp>
      <p:sp>
        <p:nvSpPr>
          <p:cNvPr id="12" name="CasellaDiTesto 11"/>
          <p:cNvSpPr txBox="1"/>
          <p:nvPr/>
        </p:nvSpPr>
        <p:spPr>
          <a:xfrm>
            <a:off x="1601412" y="4306079"/>
            <a:ext cx="5827181" cy="369332"/>
          </a:xfrm>
          <a:prstGeom prst="rect">
            <a:avLst/>
          </a:prstGeom>
          <a:noFill/>
        </p:spPr>
        <p:txBody>
          <a:bodyPr wrap="square" rtlCol="0">
            <a:spAutoFit/>
          </a:bodyPr>
          <a:lstStyle/>
          <a:p>
            <a:r>
              <a:rPr lang="en-US" dirty="0" smtClean="0">
                <a:solidFill>
                  <a:srgbClr val="E7E6E6"/>
                </a:solidFill>
              </a:rPr>
              <a:t>How gene products interact, leading to pathology onset?</a:t>
            </a:r>
            <a:endParaRPr lang="en-US" dirty="0">
              <a:solidFill>
                <a:srgbClr val="E7E6E6"/>
              </a:solidFill>
            </a:endParaRPr>
          </a:p>
        </p:txBody>
      </p:sp>
      <p:grpSp>
        <p:nvGrpSpPr>
          <p:cNvPr id="37" name="Gruppo 36"/>
          <p:cNvGrpSpPr/>
          <p:nvPr/>
        </p:nvGrpSpPr>
        <p:grpSpPr>
          <a:xfrm>
            <a:off x="7490423" y="1721599"/>
            <a:ext cx="1509449" cy="1021472"/>
            <a:chOff x="7490423" y="1721599"/>
            <a:chExt cx="1509449" cy="1021472"/>
          </a:xfrm>
          <a:solidFill>
            <a:schemeClr val="bg2"/>
          </a:solidFill>
        </p:grpSpPr>
        <p:sp>
          <p:nvSpPr>
            <p:cNvPr id="14" name="Ovale 13"/>
            <p:cNvSpPr/>
            <p:nvPr/>
          </p:nvSpPr>
          <p:spPr bwMode="auto">
            <a:xfrm>
              <a:off x="7513230" y="1721599"/>
              <a:ext cx="300037" cy="225425"/>
            </a:xfrm>
            <a:prstGeom prst="ellipse">
              <a:avLst/>
            </a:prstGeom>
            <a:grp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5" name="Ovale 14"/>
            <p:cNvSpPr/>
            <p:nvPr/>
          </p:nvSpPr>
          <p:spPr bwMode="auto">
            <a:xfrm>
              <a:off x="7769560" y="2121564"/>
              <a:ext cx="298450" cy="225425"/>
            </a:xfrm>
            <a:prstGeom prst="ellipse">
              <a:avLst/>
            </a:prstGeom>
            <a:grp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7" name="Ovale 16"/>
            <p:cNvSpPr/>
            <p:nvPr/>
          </p:nvSpPr>
          <p:spPr bwMode="auto">
            <a:xfrm>
              <a:off x="8699835" y="2122359"/>
              <a:ext cx="300037" cy="223837"/>
            </a:xfrm>
            <a:prstGeom prst="ellipse">
              <a:avLst/>
            </a:prstGeom>
            <a:grp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8" name="Ovale 17"/>
            <p:cNvSpPr/>
            <p:nvPr/>
          </p:nvSpPr>
          <p:spPr bwMode="auto">
            <a:xfrm>
              <a:off x="7490423" y="2383969"/>
              <a:ext cx="300037" cy="225425"/>
            </a:xfrm>
            <a:prstGeom prst="ellipse">
              <a:avLst/>
            </a:prstGeom>
            <a:grp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9" name="Ovale 18"/>
            <p:cNvSpPr/>
            <p:nvPr/>
          </p:nvSpPr>
          <p:spPr bwMode="auto">
            <a:xfrm>
              <a:off x="8242635" y="1779459"/>
              <a:ext cx="300037" cy="225425"/>
            </a:xfrm>
            <a:prstGeom prst="ellipse">
              <a:avLst/>
            </a:prstGeom>
            <a:grp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0" name="Ovale 19"/>
            <p:cNvSpPr/>
            <p:nvPr/>
          </p:nvSpPr>
          <p:spPr bwMode="auto">
            <a:xfrm>
              <a:off x="8233110" y="2517646"/>
              <a:ext cx="300037" cy="225425"/>
            </a:xfrm>
            <a:prstGeom prst="ellipse">
              <a:avLst/>
            </a:prstGeom>
            <a:grp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1" name="Ovale 20"/>
            <p:cNvSpPr/>
            <p:nvPr/>
          </p:nvSpPr>
          <p:spPr bwMode="auto">
            <a:xfrm>
              <a:off x="8179135" y="2136646"/>
              <a:ext cx="298450" cy="225425"/>
            </a:xfrm>
            <a:prstGeom prst="ellipse">
              <a:avLst/>
            </a:prstGeom>
            <a:grp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grpSp>
      <p:grpSp>
        <p:nvGrpSpPr>
          <p:cNvPr id="38" name="Gruppo 37"/>
          <p:cNvGrpSpPr/>
          <p:nvPr/>
        </p:nvGrpSpPr>
        <p:grpSpPr>
          <a:xfrm>
            <a:off x="7573635" y="3947369"/>
            <a:ext cx="1509449" cy="1021472"/>
            <a:chOff x="7490423" y="1721599"/>
            <a:chExt cx="1509449" cy="1021472"/>
          </a:xfrm>
          <a:solidFill>
            <a:srgbClr val="E7E6E6"/>
          </a:solidFill>
        </p:grpSpPr>
        <p:sp>
          <p:nvSpPr>
            <p:cNvPr id="39" name="Ovale 38"/>
            <p:cNvSpPr/>
            <p:nvPr/>
          </p:nvSpPr>
          <p:spPr bwMode="auto">
            <a:xfrm>
              <a:off x="7513230" y="1721599"/>
              <a:ext cx="300037" cy="225425"/>
            </a:xfrm>
            <a:prstGeom prst="ellipse">
              <a:avLst/>
            </a:prstGeom>
            <a:grpFill/>
            <a:ln>
              <a:solidFill>
                <a:srgbClr val="E7E6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40" name="Ovale 39"/>
            <p:cNvSpPr/>
            <p:nvPr/>
          </p:nvSpPr>
          <p:spPr bwMode="auto">
            <a:xfrm>
              <a:off x="7769560" y="2121564"/>
              <a:ext cx="298450" cy="225425"/>
            </a:xfrm>
            <a:prstGeom prst="ellipse">
              <a:avLst/>
            </a:prstGeom>
            <a:grpFill/>
            <a:ln>
              <a:solidFill>
                <a:srgbClr val="E7E6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cxnSp>
          <p:nvCxnSpPr>
            <p:cNvPr id="41" name="Connettore 1 40"/>
            <p:cNvCxnSpPr>
              <a:stCxn id="43" idx="7"/>
              <a:endCxn id="40" idx="3"/>
            </p:cNvCxnSpPr>
            <p:nvPr/>
          </p:nvCxnSpPr>
          <p:spPr bwMode="auto">
            <a:xfrm flipV="1">
              <a:off x="7746521" y="2313976"/>
              <a:ext cx="66746" cy="103006"/>
            </a:xfrm>
            <a:prstGeom prst="line">
              <a:avLst/>
            </a:prstGeom>
            <a:grpFill/>
            <a:ln>
              <a:solidFill>
                <a:srgbClr val="E7E6E6"/>
              </a:solidFill>
            </a:ln>
          </p:spPr>
          <p:style>
            <a:lnRef idx="1">
              <a:schemeClr val="dk1"/>
            </a:lnRef>
            <a:fillRef idx="0">
              <a:schemeClr val="dk1"/>
            </a:fillRef>
            <a:effectRef idx="0">
              <a:schemeClr val="dk1"/>
            </a:effectRef>
            <a:fontRef idx="minor">
              <a:schemeClr val="tx1"/>
            </a:fontRef>
          </p:style>
        </p:cxnSp>
        <p:sp>
          <p:nvSpPr>
            <p:cNvPr id="42" name="Ovale 41"/>
            <p:cNvSpPr/>
            <p:nvPr/>
          </p:nvSpPr>
          <p:spPr bwMode="auto">
            <a:xfrm>
              <a:off x="8699835" y="2122359"/>
              <a:ext cx="300037" cy="223837"/>
            </a:xfrm>
            <a:prstGeom prst="ellipse">
              <a:avLst/>
            </a:prstGeom>
            <a:grpFill/>
            <a:ln>
              <a:solidFill>
                <a:srgbClr val="E7E6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43" name="Ovale 42"/>
            <p:cNvSpPr/>
            <p:nvPr/>
          </p:nvSpPr>
          <p:spPr bwMode="auto">
            <a:xfrm>
              <a:off x="7490423" y="2383969"/>
              <a:ext cx="300037" cy="225425"/>
            </a:xfrm>
            <a:prstGeom prst="ellipse">
              <a:avLst/>
            </a:prstGeom>
            <a:grpFill/>
            <a:ln>
              <a:solidFill>
                <a:srgbClr val="E7E6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44" name="Ovale 43"/>
            <p:cNvSpPr/>
            <p:nvPr/>
          </p:nvSpPr>
          <p:spPr bwMode="auto">
            <a:xfrm>
              <a:off x="8242635" y="1779459"/>
              <a:ext cx="300037" cy="225425"/>
            </a:xfrm>
            <a:prstGeom prst="ellipse">
              <a:avLst/>
            </a:prstGeom>
            <a:grpFill/>
            <a:ln>
              <a:solidFill>
                <a:srgbClr val="E7E6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45" name="Ovale 44"/>
            <p:cNvSpPr/>
            <p:nvPr/>
          </p:nvSpPr>
          <p:spPr bwMode="auto">
            <a:xfrm>
              <a:off x="8233110" y="2517646"/>
              <a:ext cx="300037" cy="225425"/>
            </a:xfrm>
            <a:prstGeom prst="ellipse">
              <a:avLst/>
            </a:prstGeom>
            <a:grpFill/>
            <a:ln>
              <a:solidFill>
                <a:srgbClr val="E7E6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46" name="Ovale 45"/>
            <p:cNvSpPr/>
            <p:nvPr/>
          </p:nvSpPr>
          <p:spPr bwMode="auto">
            <a:xfrm>
              <a:off x="8179135" y="2136646"/>
              <a:ext cx="298450" cy="225425"/>
            </a:xfrm>
            <a:prstGeom prst="ellipse">
              <a:avLst/>
            </a:prstGeom>
            <a:grpFill/>
            <a:ln>
              <a:solidFill>
                <a:srgbClr val="E7E6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cxnSp>
          <p:nvCxnSpPr>
            <p:cNvPr id="47" name="Connettore 1 46"/>
            <p:cNvCxnSpPr>
              <a:stCxn id="40" idx="1"/>
              <a:endCxn id="39" idx="4"/>
            </p:cNvCxnSpPr>
            <p:nvPr/>
          </p:nvCxnSpPr>
          <p:spPr bwMode="auto">
            <a:xfrm flipH="1" flipV="1">
              <a:off x="7663249" y="1947024"/>
              <a:ext cx="150018" cy="207553"/>
            </a:xfrm>
            <a:prstGeom prst="line">
              <a:avLst/>
            </a:prstGeom>
            <a:grpFill/>
            <a:ln>
              <a:solidFill>
                <a:srgbClr val="E7E6E6"/>
              </a:solidFill>
            </a:ln>
          </p:spPr>
          <p:style>
            <a:lnRef idx="1">
              <a:schemeClr val="dk1"/>
            </a:lnRef>
            <a:fillRef idx="0">
              <a:schemeClr val="dk1"/>
            </a:fillRef>
            <a:effectRef idx="0">
              <a:schemeClr val="dk1"/>
            </a:effectRef>
            <a:fontRef idx="minor">
              <a:schemeClr val="tx1"/>
            </a:fontRef>
          </p:style>
        </p:cxnSp>
        <p:cxnSp>
          <p:nvCxnSpPr>
            <p:cNvPr id="48" name="Connettore 1 47"/>
            <p:cNvCxnSpPr>
              <a:stCxn id="40" idx="7"/>
              <a:endCxn id="44" idx="3"/>
            </p:cNvCxnSpPr>
            <p:nvPr/>
          </p:nvCxnSpPr>
          <p:spPr bwMode="auto">
            <a:xfrm flipV="1">
              <a:off x="8024303" y="1971871"/>
              <a:ext cx="262271" cy="182706"/>
            </a:xfrm>
            <a:prstGeom prst="line">
              <a:avLst/>
            </a:prstGeom>
            <a:grpFill/>
            <a:ln>
              <a:solidFill>
                <a:srgbClr val="E7E6E6"/>
              </a:solidFill>
            </a:ln>
          </p:spPr>
          <p:style>
            <a:lnRef idx="1">
              <a:schemeClr val="dk1"/>
            </a:lnRef>
            <a:fillRef idx="0">
              <a:schemeClr val="dk1"/>
            </a:fillRef>
            <a:effectRef idx="0">
              <a:schemeClr val="dk1"/>
            </a:effectRef>
            <a:fontRef idx="minor">
              <a:schemeClr val="tx1"/>
            </a:fontRef>
          </p:style>
        </p:cxnSp>
        <p:cxnSp>
          <p:nvCxnSpPr>
            <p:cNvPr id="49" name="Connettore 1 48"/>
            <p:cNvCxnSpPr>
              <a:stCxn id="46" idx="2"/>
              <a:endCxn id="40" idx="6"/>
            </p:cNvCxnSpPr>
            <p:nvPr/>
          </p:nvCxnSpPr>
          <p:spPr bwMode="auto">
            <a:xfrm flipH="1" flipV="1">
              <a:off x="8068010" y="2234277"/>
              <a:ext cx="111125" cy="15082"/>
            </a:xfrm>
            <a:prstGeom prst="line">
              <a:avLst/>
            </a:prstGeom>
            <a:grpFill/>
            <a:ln>
              <a:solidFill>
                <a:srgbClr val="E7E6E6"/>
              </a:solidFill>
            </a:ln>
          </p:spPr>
          <p:style>
            <a:lnRef idx="1">
              <a:schemeClr val="dk1"/>
            </a:lnRef>
            <a:fillRef idx="0">
              <a:schemeClr val="dk1"/>
            </a:fillRef>
            <a:effectRef idx="0">
              <a:schemeClr val="dk1"/>
            </a:effectRef>
            <a:fontRef idx="minor">
              <a:schemeClr val="tx1"/>
            </a:fontRef>
          </p:style>
        </p:cxnSp>
        <p:cxnSp>
          <p:nvCxnSpPr>
            <p:cNvPr id="50" name="Connettore 1 49"/>
            <p:cNvCxnSpPr>
              <a:stCxn id="45" idx="1"/>
              <a:endCxn id="40" idx="5"/>
            </p:cNvCxnSpPr>
            <p:nvPr/>
          </p:nvCxnSpPr>
          <p:spPr bwMode="auto">
            <a:xfrm flipH="1" flipV="1">
              <a:off x="8024303" y="2313976"/>
              <a:ext cx="252746" cy="236683"/>
            </a:xfrm>
            <a:prstGeom prst="line">
              <a:avLst/>
            </a:prstGeom>
            <a:grpFill/>
            <a:ln>
              <a:solidFill>
                <a:srgbClr val="E7E6E6"/>
              </a:solidFill>
            </a:ln>
          </p:spPr>
          <p:style>
            <a:lnRef idx="1">
              <a:schemeClr val="dk1"/>
            </a:lnRef>
            <a:fillRef idx="0">
              <a:schemeClr val="dk1"/>
            </a:fillRef>
            <a:effectRef idx="0">
              <a:schemeClr val="dk1"/>
            </a:effectRef>
            <a:fontRef idx="minor">
              <a:schemeClr val="tx1"/>
            </a:fontRef>
          </p:style>
        </p:cxnSp>
        <p:cxnSp>
          <p:nvCxnSpPr>
            <p:cNvPr id="51" name="Connettore 1 50"/>
            <p:cNvCxnSpPr>
              <a:stCxn id="46" idx="6"/>
              <a:endCxn id="42" idx="2"/>
            </p:cNvCxnSpPr>
            <p:nvPr/>
          </p:nvCxnSpPr>
          <p:spPr bwMode="auto">
            <a:xfrm flipV="1">
              <a:off x="8477585" y="2235071"/>
              <a:ext cx="222251" cy="14288"/>
            </a:xfrm>
            <a:prstGeom prst="line">
              <a:avLst/>
            </a:prstGeom>
            <a:grpFill/>
            <a:ln>
              <a:solidFill>
                <a:srgbClr val="E7E6E6"/>
              </a:solidFill>
            </a:ln>
          </p:spPr>
          <p:style>
            <a:lnRef idx="1">
              <a:schemeClr val="dk1"/>
            </a:lnRef>
            <a:fillRef idx="0">
              <a:schemeClr val="dk1"/>
            </a:fillRef>
            <a:effectRef idx="0">
              <a:schemeClr val="dk1"/>
            </a:effectRef>
            <a:fontRef idx="minor">
              <a:schemeClr val="tx1"/>
            </a:fontRef>
          </p:style>
        </p:cxnSp>
        <p:cxnSp>
          <p:nvCxnSpPr>
            <p:cNvPr id="52" name="Connettore 1 51"/>
            <p:cNvCxnSpPr>
              <a:stCxn id="42" idx="0"/>
              <a:endCxn id="44" idx="6"/>
            </p:cNvCxnSpPr>
            <p:nvPr/>
          </p:nvCxnSpPr>
          <p:spPr bwMode="auto">
            <a:xfrm flipH="1" flipV="1">
              <a:off x="8542673" y="1892171"/>
              <a:ext cx="307975" cy="230188"/>
            </a:xfrm>
            <a:prstGeom prst="line">
              <a:avLst/>
            </a:prstGeom>
            <a:grpFill/>
            <a:ln>
              <a:solidFill>
                <a:srgbClr val="E7E6E6"/>
              </a:solidFill>
            </a:ln>
          </p:spPr>
          <p:style>
            <a:lnRef idx="1">
              <a:schemeClr val="dk1"/>
            </a:lnRef>
            <a:fillRef idx="0">
              <a:schemeClr val="dk1"/>
            </a:fillRef>
            <a:effectRef idx="0">
              <a:schemeClr val="dk1"/>
            </a:effectRef>
            <a:fontRef idx="minor">
              <a:schemeClr val="tx1"/>
            </a:fontRef>
          </p:style>
        </p:cxnSp>
      </p:grpSp>
      <p:cxnSp>
        <p:nvCxnSpPr>
          <p:cNvPr id="54" name="Connettore 1 53"/>
          <p:cNvCxnSpPr/>
          <p:nvPr/>
        </p:nvCxnSpPr>
        <p:spPr>
          <a:xfrm>
            <a:off x="1252805" y="1964152"/>
            <a:ext cx="0" cy="975047"/>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6" name="Connettore 1 55"/>
          <p:cNvCxnSpPr/>
          <p:nvPr/>
        </p:nvCxnSpPr>
        <p:spPr>
          <a:xfrm flipH="1">
            <a:off x="1252805" y="2294874"/>
            <a:ext cx="348607" cy="1842"/>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1" name="Connettore 1 60"/>
          <p:cNvCxnSpPr/>
          <p:nvPr/>
        </p:nvCxnSpPr>
        <p:spPr>
          <a:xfrm flipH="1">
            <a:off x="1244813" y="2924035"/>
            <a:ext cx="348607" cy="1842"/>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2" name="Connettore 1 61"/>
          <p:cNvCxnSpPr/>
          <p:nvPr/>
        </p:nvCxnSpPr>
        <p:spPr>
          <a:xfrm>
            <a:off x="1264978" y="4148117"/>
            <a:ext cx="0" cy="357368"/>
          </a:xfrm>
          <a:prstGeom prst="line">
            <a:avLst/>
          </a:prstGeom>
          <a:ln w="28575">
            <a:solidFill>
              <a:srgbClr val="E7E6E6"/>
            </a:solidFill>
          </a:ln>
        </p:spPr>
        <p:style>
          <a:lnRef idx="1">
            <a:schemeClr val="accent1"/>
          </a:lnRef>
          <a:fillRef idx="0">
            <a:schemeClr val="accent1"/>
          </a:fillRef>
          <a:effectRef idx="0">
            <a:schemeClr val="accent1"/>
          </a:effectRef>
          <a:fontRef idx="minor">
            <a:schemeClr val="tx1"/>
          </a:fontRef>
        </p:style>
      </p:cxnSp>
      <p:cxnSp>
        <p:nvCxnSpPr>
          <p:cNvPr id="63" name="Connettore 1 62"/>
          <p:cNvCxnSpPr/>
          <p:nvPr/>
        </p:nvCxnSpPr>
        <p:spPr>
          <a:xfrm flipH="1">
            <a:off x="1252804" y="4487770"/>
            <a:ext cx="348607" cy="1842"/>
          </a:xfrm>
          <a:prstGeom prst="line">
            <a:avLst/>
          </a:prstGeom>
          <a:ln w="28575">
            <a:solidFill>
              <a:srgbClr val="E7E6E6"/>
            </a:solidFill>
          </a:ln>
        </p:spPr>
        <p:style>
          <a:lnRef idx="1">
            <a:schemeClr val="accent1"/>
          </a:lnRef>
          <a:fillRef idx="0">
            <a:schemeClr val="accent1"/>
          </a:fillRef>
          <a:effectRef idx="0">
            <a:schemeClr val="accent1"/>
          </a:effectRef>
          <a:fontRef idx="minor">
            <a:schemeClr val="tx1"/>
          </a:fontRef>
        </p:style>
      </p:cxnSp>
      <p:sp>
        <p:nvSpPr>
          <p:cNvPr id="68" name="Croce 67"/>
          <p:cNvSpPr/>
          <p:nvPr/>
        </p:nvSpPr>
        <p:spPr>
          <a:xfrm rot="4142301">
            <a:off x="7790385" y="4244712"/>
            <a:ext cx="446153" cy="440529"/>
          </a:xfrm>
          <a:prstGeom prst="plus">
            <a:avLst>
              <a:gd name="adj" fmla="val 45353"/>
            </a:avLst>
          </a:prstGeom>
          <a:solidFill>
            <a:srgbClr val="E7E6E6"/>
          </a:solidFill>
          <a:ln>
            <a:solidFill>
              <a:srgbClr val="E7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roce 68"/>
          <p:cNvSpPr/>
          <p:nvPr/>
        </p:nvSpPr>
        <p:spPr>
          <a:xfrm rot="4142301">
            <a:off x="7703627" y="2027625"/>
            <a:ext cx="446153" cy="440529"/>
          </a:xfrm>
          <a:prstGeom prst="plus">
            <a:avLst>
              <a:gd name="adj" fmla="val 45353"/>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ttangolo 52"/>
          <p:cNvSpPr/>
          <p:nvPr/>
        </p:nvSpPr>
        <p:spPr>
          <a:xfrm>
            <a:off x="520947" y="5154935"/>
            <a:ext cx="7861063" cy="830997"/>
          </a:xfrm>
          <a:prstGeom prst="rect">
            <a:avLst/>
          </a:prstGeom>
        </p:spPr>
        <p:txBody>
          <a:bodyPr wrap="none">
            <a:spAutoFit/>
          </a:bodyPr>
          <a:lstStyle/>
          <a:p>
            <a:pPr>
              <a:lnSpc>
                <a:spcPct val="150000"/>
              </a:lnSpc>
              <a:defRPr/>
            </a:pPr>
            <a:r>
              <a:rPr lang="en-GB" sz="3200" b="1" dirty="0" smtClean="0"/>
              <a:t>High heterogeneity among different patients </a:t>
            </a:r>
            <a:endParaRPr lang="en-GB" sz="3200" b="1" dirty="0"/>
          </a:p>
        </p:txBody>
      </p:sp>
    </p:spTree>
    <p:extLst>
      <p:ext uri="{BB962C8B-B14F-4D97-AF65-F5344CB8AC3E}">
        <p14:creationId xmlns:p14="http://schemas.microsoft.com/office/powerpoint/2010/main" val="40724493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0" y="6426678"/>
            <a:ext cx="9144000" cy="431321"/>
          </a:xfrm>
          <a:prstGeom prst="rect">
            <a:avLst/>
          </a:prstGeom>
          <a:solidFill>
            <a:srgbClr val="3885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b="1" dirty="0"/>
          </a:p>
        </p:txBody>
      </p:sp>
      <p:sp>
        <p:nvSpPr>
          <p:cNvPr id="5" name="Rectangle 4"/>
          <p:cNvSpPr>
            <a:spLocks noChangeArrowheads="1"/>
          </p:cNvSpPr>
          <p:nvPr/>
        </p:nvSpPr>
        <p:spPr bwMode="auto">
          <a:xfrm>
            <a:off x="900112" y="6458829"/>
            <a:ext cx="7089775" cy="400110"/>
          </a:xfrm>
          <a:prstGeom prst="rect">
            <a:avLst/>
          </a:prstGeom>
          <a:noFill/>
          <a:ln>
            <a:noFill/>
          </a:ln>
          <a:effectLst/>
          <a:extLst/>
        </p:spPr>
        <p:txBody>
          <a:bodyPr>
            <a:spAutoFit/>
          </a:bodyPr>
          <a:lstStyle/>
          <a:p>
            <a:pPr algn="ctr">
              <a:lnSpc>
                <a:spcPct val="80000"/>
              </a:lnSpc>
              <a:spcBef>
                <a:spcPct val="20000"/>
              </a:spcBef>
            </a:pPr>
            <a:r>
              <a:rPr lang="de-DE" altLang="en-US" sz="2400" b="1" i="1" dirty="0" smtClean="0">
                <a:solidFill>
                  <a:schemeClr val="accent2"/>
                </a:solidFill>
                <a:effectLst>
                  <a:outerShdw blurRad="38100" dist="38100" dir="2700000" algn="tl">
                    <a:srgbClr val="000000"/>
                  </a:outerShdw>
                </a:effectLst>
                <a:latin typeface="Courier New" panose="02070309020205020404" pitchFamily="49" charset="0"/>
                <a:cs typeface="Arial" panose="020B0604020202020204" pitchFamily="34" charset="0"/>
              </a:rPr>
              <a:t>http</a:t>
            </a:r>
            <a:r>
              <a:rPr lang="de-DE" altLang="en-US" sz="2400" b="1" i="1" dirty="0">
                <a:solidFill>
                  <a:schemeClr val="accent2"/>
                </a:solidFill>
                <a:effectLst>
                  <a:outerShdw blurRad="38100" dist="38100" dir="2700000" algn="tl">
                    <a:srgbClr val="000000"/>
                  </a:outerShdw>
                </a:effectLst>
                <a:latin typeface="Courier New" panose="02070309020205020404" pitchFamily="49" charset="0"/>
                <a:cs typeface="Arial" panose="020B0604020202020204" pitchFamily="34" charset="0"/>
              </a:rPr>
              <a:t>://</a:t>
            </a:r>
            <a:r>
              <a:rPr lang="de-DE" altLang="en-US" sz="2400" b="1" i="1" dirty="0" err="1">
                <a:solidFill>
                  <a:schemeClr val="accent2"/>
                </a:solidFill>
                <a:effectLst>
                  <a:outerShdw blurRad="38100" dist="38100" dir="2700000" algn="tl">
                    <a:srgbClr val="000000"/>
                  </a:outerShdw>
                </a:effectLst>
                <a:latin typeface="Courier New" panose="02070309020205020404" pitchFamily="49" charset="0"/>
                <a:cs typeface="Arial" panose="020B0604020202020204" pitchFamily="34" charset="0"/>
              </a:rPr>
              <a:t>protein.bio.unipd.it</a:t>
            </a:r>
            <a:r>
              <a:rPr lang="de-DE" altLang="en-US" sz="2400" b="1" i="1" dirty="0">
                <a:solidFill>
                  <a:schemeClr val="accent2"/>
                </a:solidFill>
                <a:effectLst>
                  <a:outerShdw blurRad="38100" dist="38100" dir="2700000" algn="tl">
                    <a:srgbClr val="000000"/>
                  </a:outerShdw>
                </a:effectLst>
                <a:latin typeface="Courier New" panose="02070309020205020404" pitchFamily="49" charset="0"/>
                <a:cs typeface="Arial" panose="020B0604020202020204" pitchFamily="34" charset="0"/>
              </a:rPr>
              <a:t>/</a:t>
            </a:r>
          </a:p>
        </p:txBody>
      </p:sp>
      <p:sp>
        <p:nvSpPr>
          <p:cNvPr id="6" name="Rectangle 3"/>
          <p:cNvSpPr>
            <a:spLocks noGrp="1" noChangeArrowheads="1"/>
          </p:cNvSpPr>
          <p:nvPr>
            <p:ph type="ctrTitle"/>
          </p:nvPr>
        </p:nvSpPr>
        <p:spPr>
          <a:xfrm>
            <a:off x="0" y="9525"/>
            <a:ext cx="9144000" cy="793750"/>
          </a:xfrm>
          <a:solidFill>
            <a:srgbClr val="003399"/>
          </a:solidFill>
          <a:ln/>
        </p:spPr>
        <p:txBody>
          <a:bodyPr anchor="ctr"/>
          <a:lstStyle/>
          <a:p>
            <a:r>
              <a:rPr lang="en-US" altLang="en-US" sz="4000" b="1" i="1" dirty="0">
                <a:solidFill>
                  <a:schemeClr val="bg1"/>
                </a:solidFill>
                <a:effectLst>
                  <a:outerShdw blurRad="38100" dist="38100" dir="2700000" algn="tl">
                    <a:srgbClr val="000000"/>
                  </a:outerShdw>
                </a:effectLst>
                <a:latin typeface="Lucida Sans" pitchFamily="34" charset="0"/>
              </a:rPr>
              <a:t>Acknowledgements</a:t>
            </a:r>
            <a:endParaRPr lang="de-DE" altLang="en-US" sz="6600" i="1" dirty="0">
              <a:solidFill>
                <a:schemeClr val="bg1"/>
              </a:solidFill>
              <a:effectLst>
                <a:outerShdw blurRad="38100" dist="38100" dir="2700000" algn="tl">
                  <a:srgbClr val="000000"/>
                </a:outerShdw>
              </a:effectLst>
              <a:latin typeface="Lucida Sans" pitchFamily="34" charset="0"/>
            </a:endParaRPr>
          </a:p>
        </p:txBody>
      </p:sp>
      <p:sp>
        <p:nvSpPr>
          <p:cNvPr id="8" name="Text Box 27"/>
          <p:cNvSpPr txBox="1">
            <a:spLocks noChangeArrowheads="1"/>
          </p:cNvSpPr>
          <p:nvPr/>
        </p:nvSpPr>
        <p:spPr bwMode="auto">
          <a:xfrm>
            <a:off x="5714683" y="4698048"/>
            <a:ext cx="2806700" cy="1262910"/>
          </a:xfrm>
          <a:prstGeom prst="rect">
            <a:avLst/>
          </a:prstGeom>
          <a:solidFill>
            <a:schemeClr val="bg1">
              <a:alpha val="7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lnSpc>
                <a:spcPct val="90000"/>
              </a:lnSpc>
            </a:pPr>
            <a:r>
              <a:rPr lang="it-IT" sz="2800" b="1" dirty="0"/>
              <a:t>CAGI </a:t>
            </a:r>
            <a:r>
              <a:rPr lang="it-IT" sz="2800" b="1" dirty="0" err="1"/>
              <a:t>Organizers</a:t>
            </a:r>
            <a:endParaRPr lang="it-IT" sz="2800" b="1" dirty="0"/>
          </a:p>
          <a:p>
            <a:pPr algn="ctr">
              <a:lnSpc>
                <a:spcPct val="90000"/>
              </a:lnSpc>
            </a:pPr>
            <a:r>
              <a:rPr lang="it-IT" sz="2800" b="1" dirty="0"/>
              <a:t>&amp;</a:t>
            </a:r>
          </a:p>
          <a:p>
            <a:pPr algn="ctr">
              <a:lnSpc>
                <a:spcPct val="90000"/>
              </a:lnSpc>
            </a:pPr>
            <a:r>
              <a:rPr lang="it-IT" sz="2800" b="1" dirty="0" err="1"/>
              <a:t>All</a:t>
            </a:r>
            <a:r>
              <a:rPr lang="it-IT" sz="2800" b="1" dirty="0"/>
              <a:t> </a:t>
            </a:r>
            <a:r>
              <a:rPr lang="it-IT" sz="2800" b="1" dirty="0" err="1"/>
              <a:t>submitters</a:t>
            </a:r>
            <a:endParaRPr lang="it-IT" sz="2800" b="1" dirty="0"/>
          </a:p>
        </p:txBody>
      </p:sp>
      <p:pic>
        <p:nvPicPr>
          <p:cNvPr id="9" name="Immagine 8"/>
          <p:cNvPicPr>
            <a:picLocks noChangeAspect="1"/>
          </p:cNvPicPr>
          <p:nvPr/>
        </p:nvPicPr>
        <p:blipFill>
          <a:blip r:embed="rId2"/>
          <a:stretch>
            <a:fillRect/>
          </a:stretch>
        </p:blipFill>
        <p:spPr>
          <a:xfrm>
            <a:off x="3969189" y="1002688"/>
            <a:ext cx="1615487" cy="2115417"/>
          </a:xfrm>
          <a:prstGeom prst="rect">
            <a:avLst/>
          </a:prstGeom>
          <a:ln>
            <a:solidFill>
              <a:srgbClr val="9DC3E6"/>
            </a:solidFill>
          </a:ln>
          <a:effectLst>
            <a:outerShdw blurRad="50800" dist="38100" dir="2700000" algn="tl" rotWithShape="0">
              <a:prstClr val="black">
                <a:alpha val="40000"/>
              </a:prstClr>
            </a:outerShdw>
          </a:effectLst>
        </p:spPr>
      </p:pic>
      <p:sp>
        <p:nvSpPr>
          <p:cNvPr id="10" name="Text Box 32"/>
          <p:cNvSpPr txBox="1">
            <a:spLocks noChangeArrowheads="1"/>
          </p:cNvSpPr>
          <p:nvPr/>
        </p:nvSpPr>
        <p:spPr bwMode="auto">
          <a:xfrm>
            <a:off x="2998763" y="4574915"/>
            <a:ext cx="2568917" cy="430887"/>
          </a:xfrm>
          <a:prstGeom prst="rect">
            <a:avLst/>
          </a:prstGeom>
          <a:solidFill>
            <a:schemeClr val="bg1">
              <a:alpha val="7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lnSpc>
                <a:spcPct val="90000"/>
              </a:lnSpc>
            </a:pPr>
            <a:r>
              <a:rPr lang="it-IT" sz="2400" b="1" dirty="0" smtClean="0"/>
              <a:t>Prof. Silvio </a:t>
            </a:r>
            <a:r>
              <a:rPr lang="it-IT" sz="2400" b="1" dirty="0" err="1" smtClean="0"/>
              <a:t>Tosatto</a:t>
            </a:r>
            <a:endParaRPr lang="it-IT" sz="2400" b="1" dirty="0"/>
          </a:p>
        </p:txBody>
      </p:sp>
      <p:sp>
        <p:nvSpPr>
          <p:cNvPr id="11" name="Text Box 32"/>
          <p:cNvSpPr txBox="1">
            <a:spLocks noChangeArrowheads="1"/>
          </p:cNvSpPr>
          <p:nvPr/>
        </p:nvSpPr>
        <p:spPr bwMode="auto">
          <a:xfrm>
            <a:off x="5889515" y="1347390"/>
            <a:ext cx="2978938" cy="430887"/>
          </a:xfrm>
          <a:prstGeom prst="rect">
            <a:avLst/>
          </a:prstGeom>
          <a:solidFill>
            <a:schemeClr val="bg1">
              <a:alpha val="7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lnSpc>
                <a:spcPct val="90000"/>
              </a:lnSpc>
            </a:pPr>
            <a:r>
              <a:rPr lang="it-IT" sz="2400" b="1" dirty="0" smtClean="0"/>
              <a:t>Alessandra </a:t>
            </a:r>
            <a:r>
              <a:rPr lang="it-IT" sz="2400" b="1" dirty="0" err="1" smtClean="0"/>
              <a:t>Gasparini</a:t>
            </a:r>
            <a:endParaRPr lang="it-IT" sz="2400" b="1" dirty="0"/>
          </a:p>
        </p:txBody>
      </p:sp>
      <p:sp>
        <p:nvSpPr>
          <p:cNvPr id="12" name="Text Box 32"/>
          <p:cNvSpPr txBox="1">
            <a:spLocks noChangeArrowheads="1"/>
          </p:cNvSpPr>
          <p:nvPr/>
        </p:nvSpPr>
        <p:spPr bwMode="auto">
          <a:xfrm>
            <a:off x="5826611" y="2289554"/>
            <a:ext cx="2978938" cy="430887"/>
          </a:xfrm>
          <a:prstGeom prst="rect">
            <a:avLst/>
          </a:prstGeom>
          <a:solidFill>
            <a:schemeClr val="bg1">
              <a:alpha val="7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lnSpc>
                <a:spcPct val="90000"/>
              </a:lnSpc>
            </a:pPr>
            <a:r>
              <a:rPr lang="it-IT" sz="2400" b="1" dirty="0" smtClean="0"/>
              <a:t>Francesco </a:t>
            </a:r>
            <a:r>
              <a:rPr lang="it-IT" sz="2400" b="1" dirty="0" err="1" smtClean="0"/>
              <a:t>Tabaro</a:t>
            </a:r>
            <a:endParaRPr lang="it-IT" sz="2400" b="1" dirty="0"/>
          </a:p>
        </p:txBody>
      </p:sp>
      <p:grpSp>
        <p:nvGrpSpPr>
          <p:cNvPr id="15" name="Gruppo 14"/>
          <p:cNvGrpSpPr/>
          <p:nvPr/>
        </p:nvGrpSpPr>
        <p:grpSpPr>
          <a:xfrm>
            <a:off x="1312408" y="3637861"/>
            <a:ext cx="1544516" cy="2147198"/>
            <a:chOff x="710074" y="992255"/>
            <a:chExt cx="1544516" cy="2147198"/>
          </a:xfrm>
          <a:effectLst>
            <a:outerShdw blurRad="50800" dist="38100" dir="2700000" algn="tl" rotWithShape="0">
              <a:prstClr val="black">
                <a:alpha val="40000"/>
              </a:prstClr>
            </a:outerShdw>
          </a:effectLst>
        </p:grpSpPr>
        <p:pic>
          <p:nvPicPr>
            <p:cNvPr id="7" name="Immagine 6" descr="Silvio_Tosatto.jpg"/>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l="7302" t="5233" r="7008" b="5422"/>
            <a:stretch/>
          </p:blipFill>
          <p:spPr>
            <a:xfrm>
              <a:off x="710074" y="992255"/>
              <a:ext cx="1544516" cy="2147198"/>
            </a:xfrm>
            <a:prstGeom prst="rect">
              <a:avLst/>
            </a:prstGeom>
          </p:spPr>
        </p:pic>
        <p:sp>
          <p:nvSpPr>
            <p:cNvPr id="14" name="Rettangolo 13"/>
            <p:cNvSpPr/>
            <p:nvPr/>
          </p:nvSpPr>
          <p:spPr>
            <a:xfrm>
              <a:off x="740810" y="1011210"/>
              <a:ext cx="1490585" cy="2113741"/>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grpSp>
      <p:pic>
        <p:nvPicPr>
          <p:cNvPr id="2" name="Immagine 1"/>
          <p:cNvPicPr>
            <a:picLocks noChangeAspect="1"/>
          </p:cNvPicPr>
          <p:nvPr/>
        </p:nvPicPr>
        <p:blipFill rotWithShape="1">
          <a:blip r:embed="rId5">
            <a:extLst>
              <a:ext uri="{28A0092B-C50C-407E-A947-70E740481C1C}">
                <a14:useLocalDpi xmlns:a14="http://schemas.microsoft.com/office/drawing/2010/main" val="0"/>
              </a:ext>
            </a:extLst>
          </a:blip>
          <a:srcRect l="11178" r="10058"/>
          <a:stretch/>
        </p:blipFill>
        <p:spPr>
          <a:xfrm>
            <a:off x="290737" y="1010200"/>
            <a:ext cx="1681520" cy="2107354"/>
          </a:xfrm>
          <a:prstGeom prst="rect">
            <a:avLst/>
          </a:prstGeom>
          <a:ln>
            <a:solidFill>
              <a:schemeClr val="accent1">
                <a:lumMod val="60000"/>
                <a:lumOff val="40000"/>
              </a:schemeClr>
            </a:solidFill>
          </a:ln>
          <a:effectLst>
            <a:outerShdw blurRad="50800" dist="38100" dir="2700000" algn="tl" rotWithShape="0">
              <a:prstClr val="black">
                <a:alpha val="40000"/>
              </a:prstClr>
            </a:outerShdw>
          </a:effectLst>
        </p:spPr>
      </p:pic>
      <p:pic>
        <p:nvPicPr>
          <p:cNvPr id="3" name="Immagine 2" descr="Emanuela_Leonardi.png"/>
          <p:cNvPicPr>
            <a:picLocks noChangeAspect="1"/>
          </p:cNvPicPr>
          <p:nvPr/>
        </p:nvPicPr>
        <p:blipFill rotWithShape="1">
          <a:blip r:embed="rId6">
            <a:extLst>
              <a:ext uri="{28A0092B-C50C-407E-A947-70E740481C1C}">
                <a14:useLocalDpi xmlns:a14="http://schemas.microsoft.com/office/drawing/2010/main" val="0"/>
              </a:ext>
            </a:extLst>
          </a:blip>
          <a:srcRect l="9880" r="14770"/>
          <a:stretch/>
        </p:blipFill>
        <p:spPr>
          <a:xfrm>
            <a:off x="2167628" y="991999"/>
            <a:ext cx="1608165" cy="2134248"/>
          </a:xfrm>
          <a:prstGeom prst="rect">
            <a:avLst/>
          </a:prstGeom>
          <a:ln>
            <a:solidFill>
              <a:srgbClr val="9DC3E6"/>
            </a:solidFill>
          </a:ln>
          <a:effectLst>
            <a:outerShdw blurRad="50800" dist="38100" dir="2700000" algn="tl" rotWithShape="0">
              <a:prstClr val="black">
                <a:alpha val="40000"/>
              </a:prstClr>
            </a:outerShdw>
          </a:effectLst>
        </p:spPr>
      </p:pic>
      <p:sp>
        <p:nvSpPr>
          <p:cNvPr id="16" name="Text Box 32"/>
          <p:cNvSpPr txBox="1">
            <a:spLocks noChangeArrowheads="1"/>
          </p:cNvSpPr>
          <p:nvPr/>
        </p:nvSpPr>
        <p:spPr bwMode="auto">
          <a:xfrm>
            <a:off x="5740400" y="1823238"/>
            <a:ext cx="3144280" cy="430887"/>
          </a:xfrm>
          <a:prstGeom prst="rect">
            <a:avLst/>
          </a:prstGeom>
          <a:solidFill>
            <a:schemeClr val="bg1">
              <a:alpha val="7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lnSpc>
                <a:spcPct val="90000"/>
              </a:lnSpc>
            </a:pPr>
            <a:r>
              <a:rPr lang="it-IT" sz="2400" b="1" dirty="0" smtClean="0"/>
              <a:t>Dr. Emanuela Leonardi</a:t>
            </a:r>
            <a:endParaRPr lang="it-IT" sz="2400" b="1" dirty="0"/>
          </a:p>
        </p:txBody>
      </p:sp>
    </p:spTree>
    <p:extLst>
      <p:ext uri="{BB962C8B-B14F-4D97-AF65-F5344CB8AC3E}">
        <p14:creationId xmlns:p14="http://schemas.microsoft.com/office/powerpoint/2010/main" val="85249842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a:spLocks noChangeArrowheads="1"/>
          </p:cNvSpPr>
          <p:nvPr/>
        </p:nvSpPr>
        <p:spPr bwMode="auto">
          <a:xfrm>
            <a:off x="0" y="2162231"/>
            <a:ext cx="9144000" cy="1446550"/>
          </a:xfrm>
          <a:prstGeom prst="rect">
            <a:avLst/>
          </a:prstGeom>
          <a:noFill/>
          <a:ln>
            <a:noFill/>
          </a:ln>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8800" b="1" dirty="0" smtClean="0">
                <a:solidFill>
                  <a:srgbClr val="003399"/>
                </a:solidFill>
              </a:rPr>
              <a:t>	Thank You</a:t>
            </a:r>
          </a:p>
        </p:txBody>
      </p:sp>
      <p:sp>
        <p:nvSpPr>
          <p:cNvPr id="4" name="Rettangolo 3"/>
          <p:cNvSpPr/>
          <p:nvPr/>
        </p:nvSpPr>
        <p:spPr>
          <a:xfrm>
            <a:off x="0" y="6426678"/>
            <a:ext cx="9144000" cy="431321"/>
          </a:xfrm>
          <a:prstGeom prst="rect">
            <a:avLst/>
          </a:prstGeom>
          <a:solidFill>
            <a:srgbClr val="3885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b="1" dirty="0"/>
          </a:p>
        </p:txBody>
      </p:sp>
      <p:sp>
        <p:nvSpPr>
          <p:cNvPr id="3" name="Rettangolo 2"/>
          <p:cNvSpPr/>
          <p:nvPr/>
        </p:nvSpPr>
        <p:spPr>
          <a:xfrm>
            <a:off x="7646633" y="6444218"/>
            <a:ext cx="1318991" cy="369332"/>
          </a:xfrm>
          <a:prstGeom prst="rect">
            <a:avLst/>
          </a:prstGeom>
        </p:spPr>
        <p:txBody>
          <a:bodyPr wrap="none">
            <a:spAutoFit/>
          </a:bodyPr>
          <a:lstStyle/>
          <a:p>
            <a:pPr algn="r"/>
            <a:r>
              <a:rPr lang="en-US" b="1" dirty="0">
                <a:solidFill>
                  <a:srgbClr val="FFFFFF"/>
                </a:solidFill>
              </a:rPr>
              <a:t>26/03/2016 </a:t>
            </a:r>
          </a:p>
        </p:txBody>
      </p:sp>
      <p:sp>
        <p:nvSpPr>
          <p:cNvPr id="5" name="Rettangolo 4"/>
          <p:cNvSpPr/>
          <p:nvPr/>
        </p:nvSpPr>
        <p:spPr>
          <a:xfrm>
            <a:off x="5808440" y="5764727"/>
            <a:ext cx="3335560" cy="646331"/>
          </a:xfrm>
          <a:prstGeom prst="rect">
            <a:avLst/>
          </a:prstGeom>
        </p:spPr>
        <p:txBody>
          <a:bodyPr wrap="square">
            <a:spAutoFit/>
          </a:bodyPr>
          <a:lstStyle/>
          <a:p>
            <a:pPr algn="ctr"/>
            <a:r>
              <a:rPr lang="en-US" sz="3600" b="1" cap="small" dirty="0" smtClean="0">
                <a:solidFill>
                  <a:srgbClr val="003399"/>
                </a:solidFill>
              </a:rPr>
              <a:t>Marco Carraro</a:t>
            </a:r>
            <a:endParaRPr lang="en-US" sz="3600" dirty="0">
              <a:solidFill>
                <a:srgbClr val="003399"/>
              </a:solidFill>
            </a:endParaRPr>
          </a:p>
        </p:txBody>
      </p:sp>
      <p:pic>
        <p:nvPicPr>
          <p:cNvPr id="6" name="Picture 2"/>
          <p:cNvPicPr>
            <a:picLocks noChangeAspect="1" noChangeArrowheads="1"/>
          </p:cNvPicPr>
          <p:nvPr/>
        </p:nvPicPr>
        <p:blipFill>
          <a:blip r:embed="rId2" cstate="print"/>
          <a:srcRect/>
          <a:stretch>
            <a:fillRect/>
          </a:stretch>
        </p:blipFill>
        <p:spPr bwMode="auto">
          <a:xfrm>
            <a:off x="204122" y="5434368"/>
            <a:ext cx="1656184" cy="1149753"/>
          </a:xfrm>
          <a:prstGeom prst="rect">
            <a:avLst/>
          </a:prstGeom>
          <a:solidFill>
            <a:schemeClr val="accent1">
              <a:lumMod val="50000"/>
            </a:schemeClr>
          </a:solidFill>
          <a:ln w="3175">
            <a:solidFill>
              <a:schemeClr val="tx2">
                <a:lumMod val="60000"/>
                <a:lumOff val="40000"/>
              </a:schemeClr>
            </a:solidFill>
            <a:miter lim="800000"/>
            <a:headEnd/>
            <a:tailEnd/>
          </a:ln>
        </p:spPr>
      </p:pic>
    </p:spTree>
    <p:extLst>
      <p:ext uri="{BB962C8B-B14F-4D97-AF65-F5344CB8AC3E}">
        <p14:creationId xmlns:p14="http://schemas.microsoft.com/office/powerpoint/2010/main" val="5233821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i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7087</TotalTime>
  <Words>915</Words>
  <Application>Microsoft Macintosh PowerPoint</Application>
  <PresentationFormat>Presentazione su schermo (4:3)</PresentationFormat>
  <Paragraphs>178</Paragraphs>
  <Slides>17</Slides>
  <Notes>5</Notes>
  <HiddenSlides>1</HiddenSlides>
  <MMClips>0</MMClips>
  <ScaleCrop>false</ScaleCrop>
  <HeadingPairs>
    <vt:vector size="4" baseType="variant">
      <vt:variant>
        <vt:lpstr>Tema</vt:lpstr>
      </vt:variant>
      <vt:variant>
        <vt:i4>1</vt:i4>
      </vt:variant>
      <vt:variant>
        <vt:lpstr>Titoli diapositive</vt:lpstr>
      </vt:variant>
      <vt:variant>
        <vt:i4>17</vt:i4>
      </vt:variant>
    </vt:vector>
  </HeadingPairs>
  <TitlesOfParts>
    <vt:vector size="18" baseType="lpstr">
      <vt:lpstr>Tema di Office</vt:lpstr>
      <vt:lpstr>CAGI slide pack guidelines I agree to my slides being used according to the following terms: Marco Carraro</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Acknowledgements</vt:lpstr>
      <vt:lpstr>Presentazione di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Marco Carraro</dc:creator>
  <cp:lastModifiedBy>Marco Carraro</cp:lastModifiedBy>
  <cp:revision>112</cp:revision>
  <dcterms:created xsi:type="dcterms:W3CDTF">2016-03-15T11:30:46Z</dcterms:created>
  <dcterms:modified xsi:type="dcterms:W3CDTF">2016-03-26T05:42:28Z</dcterms:modified>
</cp:coreProperties>
</file>