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51"/>
  </p:notesMasterIdLst>
  <p:sldIdLst>
    <p:sldId id="327" r:id="rId3"/>
    <p:sldId id="328" r:id="rId4"/>
    <p:sldId id="329" r:id="rId5"/>
    <p:sldId id="256" r:id="rId6"/>
    <p:sldId id="311" r:id="rId7"/>
    <p:sldId id="280" r:id="rId8"/>
    <p:sldId id="281" r:id="rId9"/>
    <p:sldId id="282" r:id="rId10"/>
    <p:sldId id="283" r:id="rId11"/>
    <p:sldId id="284" r:id="rId12"/>
    <p:sldId id="285" r:id="rId13"/>
    <p:sldId id="286"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302" r:id="rId30"/>
    <p:sldId id="303" r:id="rId31"/>
    <p:sldId id="322" r:id="rId32"/>
    <p:sldId id="304" r:id="rId33"/>
    <p:sldId id="305" r:id="rId34"/>
    <p:sldId id="306" r:id="rId35"/>
    <p:sldId id="307" r:id="rId36"/>
    <p:sldId id="308" r:id="rId37"/>
    <p:sldId id="312" r:id="rId38"/>
    <p:sldId id="313" r:id="rId39"/>
    <p:sldId id="320" r:id="rId40"/>
    <p:sldId id="323" r:id="rId41"/>
    <p:sldId id="321" r:id="rId42"/>
    <p:sldId id="325" r:id="rId43"/>
    <p:sldId id="314" r:id="rId44"/>
    <p:sldId id="318" r:id="rId45"/>
    <p:sldId id="315" r:id="rId46"/>
    <p:sldId id="316" r:id="rId47"/>
    <p:sldId id="326" r:id="rId48"/>
    <p:sldId id="317" r:id="rId49"/>
    <p:sldId id="309" r:id="rId50"/>
  </p:sldIdLst>
  <p:sldSz cx="9144000" cy="6858000" type="screen4x3"/>
  <p:notesSz cx="6858000" cy="9144000"/>
  <p:defaultTextStyle>
    <a:defPPr>
      <a:defRPr lang="en-US"/>
    </a:defPPr>
    <a:lvl1pPr algn="ctr" rtl="0" fontAlgn="base">
      <a:spcBef>
        <a:spcPct val="0"/>
      </a:spcBef>
      <a:spcAft>
        <a:spcPct val="0"/>
      </a:spcAft>
      <a:defRPr sz="2400" kern="1200">
        <a:solidFill>
          <a:schemeClr val="tx1"/>
        </a:solidFill>
        <a:latin typeface="Arial" charset="0"/>
        <a:ea typeface="ＭＳ Ｐゴシック" charset="0"/>
        <a:cs typeface="+mn-cs"/>
      </a:defRPr>
    </a:lvl1pPr>
    <a:lvl2pPr marL="457200" algn="ctr" rtl="0" fontAlgn="base">
      <a:spcBef>
        <a:spcPct val="0"/>
      </a:spcBef>
      <a:spcAft>
        <a:spcPct val="0"/>
      </a:spcAft>
      <a:defRPr sz="2400" kern="1200">
        <a:solidFill>
          <a:schemeClr val="tx1"/>
        </a:solidFill>
        <a:latin typeface="Arial" charset="0"/>
        <a:ea typeface="ＭＳ Ｐゴシック" charset="0"/>
        <a:cs typeface="+mn-cs"/>
      </a:defRPr>
    </a:lvl2pPr>
    <a:lvl3pPr marL="914400" algn="ctr" rtl="0" fontAlgn="base">
      <a:spcBef>
        <a:spcPct val="0"/>
      </a:spcBef>
      <a:spcAft>
        <a:spcPct val="0"/>
      </a:spcAft>
      <a:defRPr sz="2400" kern="1200">
        <a:solidFill>
          <a:schemeClr val="tx1"/>
        </a:solidFill>
        <a:latin typeface="Arial" charset="0"/>
        <a:ea typeface="ＭＳ Ｐゴシック" charset="0"/>
        <a:cs typeface="+mn-cs"/>
      </a:defRPr>
    </a:lvl3pPr>
    <a:lvl4pPr marL="1371600" algn="ctr" rtl="0" fontAlgn="base">
      <a:spcBef>
        <a:spcPct val="0"/>
      </a:spcBef>
      <a:spcAft>
        <a:spcPct val="0"/>
      </a:spcAft>
      <a:defRPr sz="2400" kern="1200">
        <a:solidFill>
          <a:schemeClr val="tx1"/>
        </a:solidFill>
        <a:latin typeface="Arial" charset="0"/>
        <a:ea typeface="ＭＳ Ｐゴシック" charset="0"/>
        <a:cs typeface="+mn-cs"/>
      </a:defRPr>
    </a:lvl4pPr>
    <a:lvl5pPr marL="1828800" algn="ctr" rtl="0" fontAlgn="base">
      <a:spcBef>
        <a:spcPct val="0"/>
      </a:spcBef>
      <a:spcAft>
        <a:spcPct val="0"/>
      </a:spcAft>
      <a:defRPr sz="2400" kern="1200">
        <a:solidFill>
          <a:schemeClr val="tx1"/>
        </a:solidFill>
        <a:latin typeface="Arial" charset="0"/>
        <a:ea typeface="ＭＳ Ｐゴシック" charset="0"/>
        <a:cs typeface="+mn-cs"/>
      </a:defRPr>
    </a:lvl5pPr>
    <a:lvl6pPr marL="2286000" algn="l" defTabSz="457200" rtl="0" eaLnBrk="1" latinLnBrk="0" hangingPunct="1">
      <a:defRPr sz="2400" kern="1200">
        <a:solidFill>
          <a:schemeClr val="tx1"/>
        </a:solidFill>
        <a:latin typeface="Arial" charset="0"/>
        <a:ea typeface="ＭＳ Ｐゴシック" charset="0"/>
        <a:cs typeface="+mn-cs"/>
      </a:defRPr>
    </a:lvl6pPr>
    <a:lvl7pPr marL="2743200" algn="l" defTabSz="457200" rtl="0" eaLnBrk="1" latinLnBrk="0" hangingPunct="1">
      <a:defRPr sz="2400" kern="1200">
        <a:solidFill>
          <a:schemeClr val="tx1"/>
        </a:solidFill>
        <a:latin typeface="Arial" charset="0"/>
        <a:ea typeface="ＭＳ Ｐゴシック" charset="0"/>
        <a:cs typeface="+mn-cs"/>
      </a:defRPr>
    </a:lvl7pPr>
    <a:lvl8pPr marL="3200400" algn="l" defTabSz="457200" rtl="0" eaLnBrk="1" latinLnBrk="0" hangingPunct="1">
      <a:defRPr sz="2400" kern="1200">
        <a:solidFill>
          <a:schemeClr val="tx1"/>
        </a:solidFill>
        <a:latin typeface="Arial" charset="0"/>
        <a:ea typeface="ＭＳ Ｐゴシック" charset="0"/>
        <a:cs typeface="+mn-cs"/>
      </a:defRPr>
    </a:lvl8pPr>
    <a:lvl9pPr marL="3657600" algn="l" defTabSz="457200" rtl="0" eaLnBrk="1" latinLnBrk="0" hangingPunct="1">
      <a:defRPr sz="2400"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75AF"/>
    <a:srgbClr val="35759D"/>
    <a:srgbClr val="35B19D"/>
    <a:srgbClr val="000000"/>
    <a:srgbClr val="FFFF00"/>
    <a:srgbClr val="B3D3EA"/>
    <a:srgbClr val="78ADC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867" autoAdjust="0"/>
    <p:restoredTop sz="82979" autoAdjust="0"/>
  </p:normalViewPr>
  <p:slideViewPr>
    <p:cSldViewPr>
      <p:cViewPr varScale="1">
        <p:scale>
          <a:sx n="187" d="100"/>
          <a:sy n="187" d="100"/>
        </p:scale>
        <p:origin x="4056" y="1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40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819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819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819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200"/>
            </a:lvl1pPr>
          </a:lstStyle>
          <a:p>
            <a:fld id="{A8ADCABB-CAC7-5640-B078-142F6C3EDB9C}" type="slidenum">
              <a:rPr lang="en-US"/>
              <a:pPr/>
              <a:t>‹#›</a:t>
            </a:fld>
            <a:endParaRPr lang="en-US"/>
          </a:p>
        </p:txBody>
      </p:sp>
    </p:spTree>
    <p:extLst>
      <p:ext uri="{BB962C8B-B14F-4D97-AF65-F5344CB8AC3E}">
        <p14:creationId xmlns:p14="http://schemas.microsoft.com/office/powerpoint/2010/main" val="113494593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mn-cs"/>
      </a:defRPr>
    </a:lvl1pPr>
    <a:lvl2pPr marL="457200" algn="l" rtl="0" fontAlgn="base">
      <a:spcBef>
        <a:spcPct val="30000"/>
      </a:spcBef>
      <a:spcAft>
        <a:spcPct val="0"/>
      </a:spcAft>
      <a:defRPr sz="1200" kern="1200">
        <a:solidFill>
          <a:schemeClr val="tx1"/>
        </a:solidFill>
        <a:latin typeface="Arial" charset="0"/>
        <a:ea typeface="ＭＳ Ｐゴシック" charset="0"/>
        <a:cs typeface="+mn-cs"/>
      </a:defRPr>
    </a:lvl2pPr>
    <a:lvl3pPr marL="914400" algn="l" rtl="0" fontAlgn="base">
      <a:spcBef>
        <a:spcPct val="30000"/>
      </a:spcBef>
      <a:spcAft>
        <a:spcPct val="0"/>
      </a:spcAft>
      <a:defRPr sz="1200" kern="1200">
        <a:solidFill>
          <a:schemeClr val="tx1"/>
        </a:solidFill>
        <a:latin typeface="Arial" charset="0"/>
        <a:ea typeface="ＭＳ Ｐゴシック" charset="0"/>
        <a:cs typeface="+mn-cs"/>
      </a:defRPr>
    </a:lvl3pPr>
    <a:lvl4pPr marL="1371600" algn="l" rtl="0" fontAlgn="base">
      <a:spcBef>
        <a:spcPct val="30000"/>
      </a:spcBef>
      <a:spcAft>
        <a:spcPct val="0"/>
      </a:spcAft>
      <a:defRPr sz="1200" kern="1200">
        <a:solidFill>
          <a:schemeClr val="tx1"/>
        </a:solidFill>
        <a:latin typeface="Arial" charset="0"/>
        <a:ea typeface="ＭＳ Ｐゴシック" charset="0"/>
        <a:cs typeface="+mn-cs"/>
      </a:defRPr>
    </a:lvl4pPr>
    <a:lvl5pPr marL="1828800" algn="l" rtl="0" fontAlgn="base">
      <a:spcBef>
        <a:spcPct val="30000"/>
      </a:spcBef>
      <a:spcAft>
        <a:spcPct val="0"/>
      </a:spcAft>
      <a:defRPr sz="1200" kern="1200">
        <a:solidFill>
          <a:schemeClr val="tx1"/>
        </a:solidFill>
        <a:latin typeface="Arial"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8DA15A-4DAF-B849-9F8D-A8637BC2E5D7}" type="slidenum">
              <a:rPr lang="en-US"/>
              <a:pPr/>
              <a:t>4</a:t>
            </a:fld>
            <a:endParaRPr lang="en-US"/>
          </a:p>
        </p:txBody>
      </p:sp>
      <p:sp>
        <p:nvSpPr>
          <p:cNvPr id="1075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07523" name="Rectangle 3"/>
          <p:cNvSpPr>
            <a:spLocks noGrp="1" noChangeArrowheads="1"/>
          </p:cNvSpPr>
          <p:nvPr>
            <p:ph type="body" idx="1"/>
          </p:nvPr>
        </p:nvSpPr>
        <p:spPr/>
        <p:txBody>
          <a:bodyPr/>
          <a:lstStyle/>
          <a:p>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Others like light levels, ambient noise, UV exposure, </a:t>
            </a:r>
          </a:p>
        </p:txBody>
      </p:sp>
      <p:sp>
        <p:nvSpPr>
          <p:cNvPr id="3072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alibri" charset="0"/>
                <a:ea typeface="ＭＳ Ｐゴシック" charset="0"/>
                <a:cs typeface="ＭＳ Ｐゴシック" charset="0"/>
              </a:defRPr>
            </a:lvl1pPr>
            <a:lvl2pPr marL="742950" indent="-285750">
              <a:defRPr sz="2400">
                <a:solidFill>
                  <a:schemeClr val="tx1"/>
                </a:solidFill>
                <a:latin typeface="Calibri" charset="0"/>
                <a:ea typeface="ＭＳ Ｐゴシック" charset="0"/>
              </a:defRPr>
            </a:lvl2pPr>
            <a:lvl3pPr marL="1143000" indent="-228600">
              <a:defRPr sz="2400">
                <a:solidFill>
                  <a:schemeClr val="tx1"/>
                </a:solidFill>
                <a:latin typeface="Calibri" charset="0"/>
                <a:ea typeface="ＭＳ Ｐゴシック" charset="0"/>
              </a:defRPr>
            </a:lvl3pPr>
            <a:lvl4pPr marL="1600200" indent="-228600">
              <a:defRPr sz="2400">
                <a:solidFill>
                  <a:schemeClr val="tx1"/>
                </a:solidFill>
                <a:latin typeface="Calibri" charset="0"/>
                <a:ea typeface="ＭＳ Ｐゴシック" charset="0"/>
              </a:defRPr>
            </a:lvl4pPr>
            <a:lvl5pPr marL="2057400" indent="-22860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fld id="{6F7D7606-853E-704B-AFFF-E2B08F8F26DF}" type="slidenum">
              <a:rPr lang="en-US" sz="1200"/>
              <a:pPr/>
              <a:t>5</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Expansive mood for 1 week plus 3 or more of others</a:t>
            </a:r>
          </a:p>
          <a:p>
            <a:r>
              <a:rPr lang="en-US">
                <a:latin typeface="Times New Roman" charset="0"/>
              </a:rPr>
              <a:t>Disrupt social functioning and not attributable to physiological  effects of substance</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Expansive mood for 1 week plus 3 or more of others</a:t>
            </a:r>
          </a:p>
          <a:p>
            <a:r>
              <a:rPr lang="en-US">
                <a:latin typeface="Times New Roman" charset="0"/>
              </a:rPr>
              <a:t>Disrupt social functioning and not attributable to physiological  effects of substance</a:t>
            </a: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imes New Roman" charset="0"/>
              </a:rPr>
              <a:t>Expansive mood for 1 week plus 3 or more of others</a:t>
            </a:r>
          </a:p>
          <a:p>
            <a:r>
              <a:rPr lang="en-US">
                <a:latin typeface="Times New Roman" charset="0"/>
              </a:rPr>
              <a:t>Disrupt social functioning and not attributable to physiological  effects of substance</a:t>
            </a:r>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
        <p:nvSpPr>
          <p:cNvPr id="38916"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a:solidFill>
                  <a:schemeClr val="tx1"/>
                </a:solidFill>
                <a:latin typeface="Arial" charset="0"/>
                <a:ea typeface="ＭＳ Ｐゴシック" charset="0"/>
              </a:defRPr>
            </a:lvl1pPr>
            <a:lvl2pPr marL="742950" indent="-285750" defTabSz="966788" eaLnBrk="0" hangingPunct="0">
              <a:defRPr>
                <a:solidFill>
                  <a:schemeClr val="tx1"/>
                </a:solidFill>
                <a:latin typeface="Arial" charset="0"/>
                <a:ea typeface="ＭＳ Ｐゴシック" charset="0"/>
              </a:defRPr>
            </a:lvl2pPr>
            <a:lvl3pPr marL="1143000" indent="-228600" defTabSz="966788" eaLnBrk="0" hangingPunct="0">
              <a:defRPr>
                <a:solidFill>
                  <a:schemeClr val="tx1"/>
                </a:solidFill>
                <a:latin typeface="Arial" charset="0"/>
                <a:ea typeface="ＭＳ Ｐゴシック" charset="0"/>
              </a:defRPr>
            </a:lvl3pPr>
            <a:lvl4pPr marL="1600200" indent="-228600" defTabSz="966788" eaLnBrk="0" hangingPunct="0">
              <a:defRPr>
                <a:solidFill>
                  <a:schemeClr val="tx1"/>
                </a:solidFill>
                <a:latin typeface="Arial" charset="0"/>
                <a:ea typeface="ＭＳ Ｐゴシック" charset="0"/>
              </a:defRPr>
            </a:lvl4pPr>
            <a:lvl5pPr marL="2057400" indent="-228600" defTabSz="966788" eaLnBrk="0" hangingPunct="0">
              <a:defRPr>
                <a:solidFill>
                  <a:schemeClr val="tx1"/>
                </a:solidFill>
                <a:latin typeface="Arial" charset="0"/>
                <a:ea typeface="ＭＳ Ｐゴシック" charset="0"/>
              </a:defRPr>
            </a:lvl5pPr>
            <a:lvl6pPr marL="2514600" indent="-228600" algn="ctr" defTabSz="966788" eaLnBrk="0" fontAlgn="base" hangingPunct="0">
              <a:spcBef>
                <a:spcPct val="0"/>
              </a:spcBef>
              <a:spcAft>
                <a:spcPct val="0"/>
              </a:spcAft>
              <a:defRPr>
                <a:solidFill>
                  <a:schemeClr val="tx1"/>
                </a:solidFill>
                <a:latin typeface="Arial" charset="0"/>
                <a:ea typeface="ＭＳ Ｐゴシック" charset="0"/>
              </a:defRPr>
            </a:lvl6pPr>
            <a:lvl7pPr marL="2971800" indent="-228600" algn="ctr" defTabSz="966788" eaLnBrk="0" fontAlgn="base" hangingPunct="0">
              <a:spcBef>
                <a:spcPct val="0"/>
              </a:spcBef>
              <a:spcAft>
                <a:spcPct val="0"/>
              </a:spcAft>
              <a:defRPr>
                <a:solidFill>
                  <a:schemeClr val="tx1"/>
                </a:solidFill>
                <a:latin typeface="Arial" charset="0"/>
                <a:ea typeface="ＭＳ Ｐゴシック" charset="0"/>
              </a:defRPr>
            </a:lvl7pPr>
            <a:lvl8pPr marL="3429000" indent="-228600" algn="ctr" defTabSz="966788" eaLnBrk="0" fontAlgn="base" hangingPunct="0">
              <a:spcBef>
                <a:spcPct val="0"/>
              </a:spcBef>
              <a:spcAft>
                <a:spcPct val="0"/>
              </a:spcAft>
              <a:defRPr>
                <a:solidFill>
                  <a:schemeClr val="tx1"/>
                </a:solidFill>
                <a:latin typeface="Arial" charset="0"/>
                <a:ea typeface="ＭＳ Ｐゴシック" charset="0"/>
              </a:defRPr>
            </a:lvl8pPr>
            <a:lvl9pPr marL="3886200" indent="-228600" algn="ctr" defTabSz="966788"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1BB7DB19-7849-E647-85C3-68A82E056061}" type="slidenum">
              <a:rPr lang="en-US" sz="1200"/>
              <a:pPr algn="r" eaLnBrk="1" hangingPunct="1"/>
              <a:t>10</a:t>
            </a:fld>
            <a:endParaRPr 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a:solidFill>
                  <a:schemeClr val="tx1"/>
                </a:solidFill>
                <a:latin typeface="Arial" charset="0"/>
                <a:ea typeface="ＭＳ Ｐゴシック" charset="0"/>
              </a:defRPr>
            </a:lvl1pPr>
            <a:lvl2pPr marL="702756" indent="-270291" defTabSz="914485" eaLnBrk="0" hangingPunct="0">
              <a:defRPr>
                <a:solidFill>
                  <a:schemeClr val="tx1"/>
                </a:solidFill>
                <a:latin typeface="Arial" charset="0"/>
                <a:ea typeface="ＭＳ Ｐゴシック" charset="0"/>
              </a:defRPr>
            </a:lvl2pPr>
            <a:lvl3pPr marL="1081164" indent="-216233" defTabSz="914485" eaLnBrk="0" hangingPunct="0">
              <a:defRPr>
                <a:solidFill>
                  <a:schemeClr val="tx1"/>
                </a:solidFill>
                <a:latin typeface="Arial" charset="0"/>
                <a:ea typeface="ＭＳ Ｐゴシック" charset="0"/>
              </a:defRPr>
            </a:lvl3pPr>
            <a:lvl4pPr marL="1513629" indent="-216233" defTabSz="914485" eaLnBrk="0" hangingPunct="0">
              <a:defRPr>
                <a:solidFill>
                  <a:schemeClr val="tx1"/>
                </a:solidFill>
                <a:latin typeface="Arial" charset="0"/>
                <a:ea typeface="ＭＳ Ｐゴシック" charset="0"/>
              </a:defRPr>
            </a:lvl4pPr>
            <a:lvl5pPr marL="1946095" indent="-216233" defTabSz="914485" eaLnBrk="0" hangingPunct="0">
              <a:defRPr>
                <a:solidFill>
                  <a:schemeClr val="tx1"/>
                </a:solidFill>
                <a:latin typeface="Arial" charset="0"/>
                <a:ea typeface="ＭＳ Ｐゴシック" charset="0"/>
              </a:defRPr>
            </a:lvl5pPr>
            <a:lvl6pPr marL="2378560" indent="-216233" algn="ctr" defTabSz="914485" eaLnBrk="0" fontAlgn="base" hangingPunct="0">
              <a:spcBef>
                <a:spcPct val="0"/>
              </a:spcBef>
              <a:spcAft>
                <a:spcPct val="0"/>
              </a:spcAft>
              <a:defRPr>
                <a:solidFill>
                  <a:schemeClr val="tx1"/>
                </a:solidFill>
                <a:latin typeface="Arial" charset="0"/>
                <a:ea typeface="ＭＳ Ｐゴシック" charset="0"/>
              </a:defRPr>
            </a:lvl6pPr>
            <a:lvl7pPr marL="2811026" indent="-216233" algn="ctr" defTabSz="914485" eaLnBrk="0" fontAlgn="base" hangingPunct="0">
              <a:spcBef>
                <a:spcPct val="0"/>
              </a:spcBef>
              <a:spcAft>
                <a:spcPct val="0"/>
              </a:spcAft>
              <a:defRPr>
                <a:solidFill>
                  <a:schemeClr val="tx1"/>
                </a:solidFill>
                <a:latin typeface="Arial" charset="0"/>
                <a:ea typeface="ＭＳ Ｐゴシック" charset="0"/>
              </a:defRPr>
            </a:lvl7pPr>
            <a:lvl8pPr marL="3243491" indent="-216233" algn="ctr" defTabSz="914485" eaLnBrk="0" fontAlgn="base" hangingPunct="0">
              <a:spcBef>
                <a:spcPct val="0"/>
              </a:spcBef>
              <a:spcAft>
                <a:spcPct val="0"/>
              </a:spcAft>
              <a:defRPr>
                <a:solidFill>
                  <a:schemeClr val="tx1"/>
                </a:solidFill>
                <a:latin typeface="Arial" charset="0"/>
                <a:ea typeface="ＭＳ Ｐゴシック" charset="0"/>
              </a:defRPr>
            </a:lvl8pPr>
            <a:lvl9pPr marL="3675957" indent="-216233" algn="ctr" defTabSz="91448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37B3CB47-403D-C94E-B896-A08C2452FC53}" type="slidenum">
              <a:rPr lang="en-US"/>
              <a:pPr eaLnBrk="1" hangingPunct="1"/>
              <a:t>11</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atin typeface="Times New Roman" charset="0"/>
              </a:rPr>
              <a:t>Expansive mood for 1 week plus 3 or more of others</a:t>
            </a:r>
          </a:p>
          <a:p>
            <a:pPr eaLnBrk="1" hangingPunct="1"/>
            <a:r>
              <a:rPr lang="en-US">
                <a:latin typeface="Times New Roman" charset="0"/>
              </a:rPr>
              <a:t>Disrupt social functioning and not attributable to physiological  effects of substance</a:t>
            </a:r>
          </a:p>
          <a:p>
            <a:pPr eaLnBrk="1" hangingPunct="1"/>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a:solidFill>
                  <a:schemeClr val="tx1"/>
                </a:solidFill>
                <a:latin typeface="Arial" charset="0"/>
                <a:ea typeface="ＭＳ Ｐゴシック" charset="0"/>
              </a:defRPr>
            </a:lvl1pPr>
            <a:lvl2pPr marL="702756" indent="-270291" defTabSz="914485" eaLnBrk="0" hangingPunct="0">
              <a:defRPr>
                <a:solidFill>
                  <a:schemeClr val="tx1"/>
                </a:solidFill>
                <a:latin typeface="Arial" charset="0"/>
                <a:ea typeface="ＭＳ Ｐゴシック" charset="0"/>
              </a:defRPr>
            </a:lvl2pPr>
            <a:lvl3pPr marL="1081164" indent="-216233" defTabSz="914485" eaLnBrk="0" hangingPunct="0">
              <a:defRPr>
                <a:solidFill>
                  <a:schemeClr val="tx1"/>
                </a:solidFill>
                <a:latin typeface="Arial" charset="0"/>
                <a:ea typeface="ＭＳ Ｐゴシック" charset="0"/>
              </a:defRPr>
            </a:lvl3pPr>
            <a:lvl4pPr marL="1513629" indent="-216233" defTabSz="914485" eaLnBrk="0" hangingPunct="0">
              <a:defRPr>
                <a:solidFill>
                  <a:schemeClr val="tx1"/>
                </a:solidFill>
                <a:latin typeface="Arial" charset="0"/>
                <a:ea typeface="ＭＳ Ｐゴシック" charset="0"/>
              </a:defRPr>
            </a:lvl4pPr>
            <a:lvl5pPr marL="1946095" indent="-216233" defTabSz="914485" eaLnBrk="0" hangingPunct="0">
              <a:defRPr>
                <a:solidFill>
                  <a:schemeClr val="tx1"/>
                </a:solidFill>
                <a:latin typeface="Arial" charset="0"/>
                <a:ea typeface="ＭＳ Ｐゴシック" charset="0"/>
              </a:defRPr>
            </a:lvl5pPr>
            <a:lvl6pPr marL="2378560" indent="-216233" algn="ctr" defTabSz="914485" eaLnBrk="0" fontAlgn="base" hangingPunct="0">
              <a:spcBef>
                <a:spcPct val="0"/>
              </a:spcBef>
              <a:spcAft>
                <a:spcPct val="0"/>
              </a:spcAft>
              <a:defRPr>
                <a:solidFill>
                  <a:schemeClr val="tx1"/>
                </a:solidFill>
                <a:latin typeface="Arial" charset="0"/>
                <a:ea typeface="ＭＳ Ｐゴシック" charset="0"/>
              </a:defRPr>
            </a:lvl6pPr>
            <a:lvl7pPr marL="2811026" indent="-216233" algn="ctr" defTabSz="914485" eaLnBrk="0" fontAlgn="base" hangingPunct="0">
              <a:spcBef>
                <a:spcPct val="0"/>
              </a:spcBef>
              <a:spcAft>
                <a:spcPct val="0"/>
              </a:spcAft>
              <a:defRPr>
                <a:solidFill>
                  <a:schemeClr val="tx1"/>
                </a:solidFill>
                <a:latin typeface="Arial" charset="0"/>
                <a:ea typeface="ＭＳ Ｐゴシック" charset="0"/>
              </a:defRPr>
            </a:lvl7pPr>
            <a:lvl8pPr marL="3243491" indent="-216233" algn="ctr" defTabSz="914485" eaLnBrk="0" fontAlgn="base" hangingPunct="0">
              <a:spcBef>
                <a:spcPct val="0"/>
              </a:spcBef>
              <a:spcAft>
                <a:spcPct val="0"/>
              </a:spcAft>
              <a:defRPr>
                <a:solidFill>
                  <a:schemeClr val="tx1"/>
                </a:solidFill>
                <a:latin typeface="Arial" charset="0"/>
                <a:ea typeface="ＭＳ Ｐゴシック" charset="0"/>
              </a:defRPr>
            </a:lvl8pPr>
            <a:lvl9pPr marL="3675957" indent="-216233" algn="ctr" defTabSz="91448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D0700AD8-8C46-9843-AB94-0CCC6839E710}" type="slidenum">
              <a:rPr lang="en-US"/>
              <a:pPr eaLnBrk="1" hangingPunct="1"/>
              <a:t>12</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5 or more of the following for 2 weeks, 1 of which is depressed mood or anhedonia</a:t>
            </a:r>
          </a:p>
          <a:p>
            <a:pPr eaLnBrk="1" hangingPunct="1"/>
            <a:r>
              <a:rPr lang="en-US"/>
              <a:t>Disrupt social functioning</a:t>
            </a:r>
          </a:p>
          <a:p>
            <a:pPr eaLnBrk="1" hangingPunct="1"/>
            <a:r>
              <a:rPr lang="en-US"/>
              <a:t>Not attributable to physiological effects of substance or due to bereavement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a:buFontTx/>
              <a:buChar char="•"/>
            </a:pP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
        <p:nvSpPr>
          <p:cNvPr id="43012"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a:solidFill>
                  <a:schemeClr val="tx1"/>
                </a:solidFill>
                <a:latin typeface="Arial" charset="0"/>
                <a:ea typeface="ＭＳ Ｐゴシック" charset="0"/>
              </a:defRPr>
            </a:lvl1pPr>
            <a:lvl2pPr marL="742950" indent="-285750" defTabSz="966788" eaLnBrk="0" hangingPunct="0">
              <a:defRPr>
                <a:solidFill>
                  <a:schemeClr val="tx1"/>
                </a:solidFill>
                <a:latin typeface="Arial" charset="0"/>
                <a:ea typeface="ＭＳ Ｐゴシック" charset="0"/>
              </a:defRPr>
            </a:lvl2pPr>
            <a:lvl3pPr marL="1143000" indent="-228600" defTabSz="966788" eaLnBrk="0" hangingPunct="0">
              <a:defRPr>
                <a:solidFill>
                  <a:schemeClr val="tx1"/>
                </a:solidFill>
                <a:latin typeface="Arial" charset="0"/>
                <a:ea typeface="ＭＳ Ｐゴシック" charset="0"/>
              </a:defRPr>
            </a:lvl3pPr>
            <a:lvl4pPr marL="1600200" indent="-228600" defTabSz="966788" eaLnBrk="0" hangingPunct="0">
              <a:defRPr>
                <a:solidFill>
                  <a:schemeClr val="tx1"/>
                </a:solidFill>
                <a:latin typeface="Arial" charset="0"/>
                <a:ea typeface="ＭＳ Ｐゴシック" charset="0"/>
              </a:defRPr>
            </a:lvl4pPr>
            <a:lvl5pPr marL="2057400" indent="-228600" defTabSz="966788" eaLnBrk="0" hangingPunct="0">
              <a:defRPr>
                <a:solidFill>
                  <a:schemeClr val="tx1"/>
                </a:solidFill>
                <a:latin typeface="Arial" charset="0"/>
                <a:ea typeface="ＭＳ Ｐゴシック" charset="0"/>
              </a:defRPr>
            </a:lvl5pPr>
            <a:lvl6pPr marL="2514600" indent="-228600" algn="ctr" defTabSz="966788" eaLnBrk="0" fontAlgn="base" hangingPunct="0">
              <a:spcBef>
                <a:spcPct val="0"/>
              </a:spcBef>
              <a:spcAft>
                <a:spcPct val="0"/>
              </a:spcAft>
              <a:defRPr>
                <a:solidFill>
                  <a:schemeClr val="tx1"/>
                </a:solidFill>
                <a:latin typeface="Arial" charset="0"/>
                <a:ea typeface="ＭＳ Ｐゴシック" charset="0"/>
              </a:defRPr>
            </a:lvl6pPr>
            <a:lvl7pPr marL="2971800" indent="-228600" algn="ctr" defTabSz="966788" eaLnBrk="0" fontAlgn="base" hangingPunct="0">
              <a:spcBef>
                <a:spcPct val="0"/>
              </a:spcBef>
              <a:spcAft>
                <a:spcPct val="0"/>
              </a:spcAft>
              <a:defRPr>
                <a:solidFill>
                  <a:schemeClr val="tx1"/>
                </a:solidFill>
                <a:latin typeface="Arial" charset="0"/>
                <a:ea typeface="ＭＳ Ｐゴシック" charset="0"/>
              </a:defRPr>
            </a:lvl7pPr>
            <a:lvl8pPr marL="3429000" indent="-228600" algn="ctr" defTabSz="966788" eaLnBrk="0" fontAlgn="base" hangingPunct="0">
              <a:spcBef>
                <a:spcPct val="0"/>
              </a:spcBef>
              <a:spcAft>
                <a:spcPct val="0"/>
              </a:spcAft>
              <a:defRPr>
                <a:solidFill>
                  <a:schemeClr val="tx1"/>
                </a:solidFill>
                <a:latin typeface="Arial" charset="0"/>
                <a:ea typeface="ＭＳ Ｐゴシック" charset="0"/>
              </a:defRPr>
            </a:lvl8pPr>
            <a:lvl9pPr marL="3886200" indent="-228600" algn="ctr" defTabSz="966788"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0EF79CAF-CA83-4141-8708-8165A0DEF4FE}" type="slidenum">
              <a:rPr lang="en-US" sz="1200"/>
              <a:pPr algn="r" eaLnBrk="1" hangingPunct="1"/>
              <a:t>19</a:t>
            </a:fld>
            <a:endParaRPr lang="en-US"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
        <p:nvSpPr>
          <p:cNvPr id="44036"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a:solidFill>
                  <a:schemeClr val="tx1"/>
                </a:solidFill>
                <a:latin typeface="Arial" charset="0"/>
                <a:ea typeface="ＭＳ Ｐゴシック" charset="0"/>
              </a:defRPr>
            </a:lvl1pPr>
            <a:lvl2pPr marL="742950" indent="-285750" defTabSz="966788" eaLnBrk="0" hangingPunct="0">
              <a:defRPr>
                <a:solidFill>
                  <a:schemeClr val="tx1"/>
                </a:solidFill>
                <a:latin typeface="Arial" charset="0"/>
                <a:ea typeface="ＭＳ Ｐゴシック" charset="0"/>
              </a:defRPr>
            </a:lvl2pPr>
            <a:lvl3pPr marL="1143000" indent="-228600" defTabSz="966788" eaLnBrk="0" hangingPunct="0">
              <a:defRPr>
                <a:solidFill>
                  <a:schemeClr val="tx1"/>
                </a:solidFill>
                <a:latin typeface="Arial" charset="0"/>
                <a:ea typeface="ＭＳ Ｐゴシック" charset="0"/>
              </a:defRPr>
            </a:lvl3pPr>
            <a:lvl4pPr marL="1600200" indent="-228600" defTabSz="966788" eaLnBrk="0" hangingPunct="0">
              <a:defRPr>
                <a:solidFill>
                  <a:schemeClr val="tx1"/>
                </a:solidFill>
                <a:latin typeface="Arial" charset="0"/>
                <a:ea typeface="ＭＳ Ｐゴシック" charset="0"/>
              </a:defRPr>
            </a:lvl4pPr>
            <a:lvl5pPr marL="2057400" indent="-228600" defTabSz="966788" eaLnBrk="0" hangingPunct="0">
              <a:defRPr>
                <a:solidFill>
                  <a:schemeClr val="tx1"/>
                </a:solidFill>
                <a:latin typeface="Arial" charset="0"/>
                <a:ea typeface="ＭＳ Ｐゴシック" charset="0"/>
              </a:defRPr>
            </a:lvl5pPr>
            <a:lvl6pPr marL="2514600" indent="-228600" algn="ctr" defTabSz="966788" eaLnBrk="0" fontAlgn="base" hangingPunct="0">
              <a:spcBef>
                <a:spcPct val="0"/>
              </a:spcBef>
              <a:spcAft>
                <a:spcPct val="0"/>
              </a:spcAft>
              <a:defRPr>
                <a:solidFill>
                  <a:schemeClr val="tx1"/>
                </a:solidFill>
                <a:latin typeface="Arial" charset="0"/>
                <a:ea typeface="ＭＳ Ｐゴシック" charset="0"/>
              </a:defRPr>
            </a:lvl6pPr>
            <a:lvl7pPr marL="2971800" indent="-228600" algn="ctr" defTabSz="966788" eaLnBrk="0" fontAlgn="base" hangingPunct="0">
              <a:spcBef>
                <a:spcPct val="0"/>
              </a:spcBef>
              <a:spcAft>
                <a:spcPct val="0"/>
              </a:spcAft>
              <a:defRPr>
                <a:solidFill>
                  <a:schemeClr val="tx1"/>
                </a:solidFill>
                <a:latin typeface="Arial" charset="0"/>
                <a:ea typeface="ＭＳ Ｐゴシック" charset="0"/>
              </a:defRPr>
            </a:lvl7pPr>
            <a:lvl8pPr marL="3429000" indent="-228600" algn="ctr" defTabSz="966788" eaLnBrk="0" fontAlgn="base" hangingPunct="0">
              <a:spcBef>
                <a:spcPct val="0"/>
              </a:spcBef>
              <a:spcAft>
                <a:spcPct val="0"/>
              </a:spcAft>
              <a:defRPr>
                <a:solidFill>
                  <a:schemeClr val="tx1"/>
                </a:solidFill>
                <a:latin typeface="Arial" charset="0"/>
                <a:ea typeface="ＭＳ Ｐゴシック" charset="0"/>
              </a:defRPr>
            </a:lvl8pPr>
            <a:lvl9pPr marL="3886200" indent="-228600" algn="ctr" defTabSz="966788"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D344F89B-F955-4B4F-80F7-12345B826B29}" type="slidenum">
              <a:rPr lang="en-US" sz="1200"/>
              <a:pPr algn="r" eaLnBrk="1" hangingPunct="1"/>
              <a:t>20</a:t>
            </a:fld>
            <a:endParaRPr 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
        <p:nvSpPr>
          <p:cNvPr id="45060"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a:solidFill>
                  <a:schemeClr val="tx1"/>
                </a:solidFill>
                <a:latin typeface="Arial" charset="0"/>
                <a:ea typeface="ＭＳ Ｐゴシック" charset="0"/>
              </a:defRPr>
            </a:lvl1pPr>
            <a:lvl2pPr marL="742950" indent="-285750" defTabSz="966788" eaLnBrk="0" hangingPunct="0">
              <a:defRPr>
                <a:solidFill>
                  <a:schemeClr val="tx1"/>
                </a:solidFill>
                <a:latin typeface="Arial" charset="0"/>
                <a:ea typeface="ＭＳ Ｐゴシック" charset="0"/>
              </a:defRPr>
            </a:lvl2pPr>
            <a:lvl3pPr marL="1143000" indent="-228600" defTabSz="966788" eaLnBrk="0" hangingPunct="0">
              <a:defRPr>
                <a:solidFill>
                  <a:schemeClr val="tx1"/>
                </a:solidFill>
                <a:latin typeface="Arial" charset="0"/>
                <a:ea typeface="ＭＳ Ｐゴシック" charset="0"/>
              </a:defRPr>
            </a:lvl3pPr>
            <a:lvl4pPr marL="1600200" indent="-228600" defTabSz="966788" eaLnBrk="0" hangingPunct="0">
              <a:defRPr>
                <a:solidFill>
                  <a:schemeClr val="tx1"/>
                </a:solidFill>
                <a:latin typeface="Arial" charset="0"/>
                <a:ea typeface="ＭＳ Ｐゴシック" charset="0"/>
              </a:defRPr>
            </a:lvl4pPr>
            <a:lvl5pPr marL="2057400" indent="-228600" defTabSz="966788" eaLnBrk="0" hangingPunct="0">
              <a:defRPr>
                <a:solidFill>
                  <a:schemeClr val="tx1"/>
                </a:solidFill>
                <a:latin typeface="Arial" charset="0"/>
                <a:ea typeface="ＭＳ Ｐゴシック" charset="0"/>
              </a:defRPr>
            </a:lvl5pPr>
            <a:lvl6pPr marL="2514600" indent="-228600" algn="ctr" defTabSz="966788" eaLnBrk="0" fontAlgn="base" hangingPunct="0">
              <a:spcBef>
                <a:spcPct val="0"/>
              </a:spcBef>
              <a:spcAft>
                <a:spcPct val="0"/>
              </a:spcAft>
              <a:defRPr>
                <a:solidFill>
                  <a:schemeClr val="tx1"/>
                </a:solidFill>
                <a:latin typeface="Arial" charset="0"/>
                <a:ea typeface="ＭＳ Ｐゴシック" charset="0"/>
              </a:defRPr>
            </a:lvl6pPr>
            <a:lvl7pPr marL="2971800" indent="-228600" algn="ctr" defTabSz="966788" eaLnBrk="0" fontAlgn="base" hangingPunct="0">
              <a:spcBef>
                <a:spcPct val="0"/>
              </a:spcBef>
              <a:spcAft>
                <a:spcPct val="0"/>
              </a:spcAft>
              <a:defRPr>
                <a:solidFill>
                  <a:schemeClr val="tx1"/>
                </a:solidFill>
                <a:latin typeface="Arial" charset="0"/>
                <a:ea typeface="ＭＳ Ｐゴシック" charset="0"/>
              </a:defRPr>
            </a:lvl7pPr>
            <a:lvl8pPr marL="3429000" indent="-228600" algn="ctr" defTabSz="966788" eaLnBrk="0" fontAlgn="base" hangingPunct="0">
              <a:spcBef>
                <a:spcPct val="0"/>
              </a:spcBef>
              <a:spcAft>
                <a:spcPct val="0"/>
              </a:spcAft>
              <a:defRPr>
                <a:solidFill>
                  <a:schemeClr val="tx1"/>
                </a:solidFill>
                <a:latin typeface="Arial" charset="0"/>
                <a:ea typeface="ＭＳ Ｐゴシック" charset="0"/>
              </a:defRPr>
            </a:lvl8pPr>
            <a:lvl9pPr marL="3886200" indent="-228600" algn="ctr" defTabSz="966788"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3C9C6849-6033-9041-AA36-3BD971DCD07A}" type="slidenum">
              <a:rPr lang="en-US" sz="1200"/>
              <a:pPr algn="r" eaLnBrk="1" hangingPunct="1"/>
              <a:t>21</a:t>
            </a:fld>
            <a:endParaRPr 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p>
          <a:p>
            <a:endParaRPr lang="en-US" dirty="0"/>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4485" eaLnBrk="0" hangingPunct="0">
              <a:defRPr>
                <a:solidFill>
                  <a:schemeClr val="tx1"/>
                </a:solidFill>
                <a:latin typeface="Arial" charset="0"/>
                <a:ea typeface="ＭＳ Ｐゴシック" charset="0"/>
              </a:defRPr>
            </a:lvl1pPr>
            <a:lvl2pPr marL="702756" indent="-270291" defTabSz="914485" eaLnBrk="0" hangingPunct="0">
              <a:defRPr>
                <a:solidFill>
                  <a:schemeClr val="tx1"/>
                </a:solidFill>
                <a:latin typeface="Arial" charset="0"/>
                <a:ea typeface="ＭＳ Ｐゴシック" charset="0"/>
              </a:defRPr>
            </a:lvl2pPr>
            <a:lvl3pPr marL="1081164" indent="-216233" defTabSz="914485" eaLnBrk="0" hangingPunct="0">
              <a:defRPr>
                <a:solidFill>
                  <a:schemeClr val="tx1"/>
                </a:solidFill>
                <a:latin typeface="Arial" charset="0"/>
                <a:ea typeface="ＭＳ Ｐゴシック" charset="0"/>
              </a:defRPr>
            </a:lvl3pPr>
            <a:lvl4pPr marL="1513629" indent="-216233" defTabSz="914485" eaLnBrk="0" hangingPunct="0">
              <a:defRPr>
                <a:solidFill>
                  <a:schemeClr val="tx1"/>
                </a:solidFill>
                <a:latin typeface="Arial" charset="0"/>
                <a:ea typeface="ＭＳ Ｐゴシック" charset="0"/>
              </a:defRPr>
            </a:lvl4pPr>
            <a:lvl5pPr marL="1946095" indent="-216233" defTabSz="914485" eaLnBrk="0" hangingPunct="0">
              <a:defRPr>
                <a:solidFill>
                  <a:schemeClr val="tx1"/>
                </a:solidFill>
                <a:latin typeface="Arial" charset="0"/>
                <a:ea typeface="ＭＳ Ｐゴシック" charset="0"/>
              </a:defRPr>
            </a:lvl5pPr>
            <a:lvl6pPr marL="2378560" indent="-216233" algn="ctr" defTabSz="914485" eaLnBrk="0" fontAlgn="base" hangingPunct="0">
              <a:spcBef>
                <a:spcPct val="0"/>
              </a:spcBef>
              <a:spcAft>
                <a:spcPct val="0"/>
              </a:spcAft>
              <a:defRPr>
                <a:solidFill>
                  <a:schemeClr val="tx1"/>
                </a:solidFill>
                <a:latin typeface="Arial" charset="0"/>
                <a:ea typeface="ＭＳ Ｐゴシック" charset="0"/>
              </a:defRPr>
            </a:lvl6pPr>
            <a:lvl7pPr marL="2811026" indent="-216233" algn="ctr" defTabSz="914485" eaLnBrk="0" fontAlgn="base" hangingPunct="0">
              <a:spcBef>
                <a:spcPct val="0"/>
              </a:spcBef>
              <a:spcAft>
                <a:spcPct val="0"/>
              </a:spcAft>
              <a:defRPr>
                <a:solidFill>
                  <a:schemeClr val="tx1"/>
                </a:solidFill>
                <a:latin typeface="Arial" charset="0"/>
                <a:ea typeface="ＭＳ Ｐゴシック" charset="0"/>
              </a:defRPr>
            </a:lvl7pPr>
            <a:lvl8pPr marL="3243491" indent="-216233" algn="ctr" defTabSz="914485" eaLnBrk="0" fontAlgn="base" hangingPunct="0">
              <a:spcBef>
                <a:spcPct val="0"/>
              </a:spcBef>
              <a:spcAft>
                <a:spcPct val="0"/>
              </a:spcAft>
              <a:defRPr>
                <a:solidFill>
                  <a:schemeClr val="tx1"/>
                </a:solidFill>
                <a:latin typeface="Arial" charset="0"/>
                <a:ea typeface="ＭＳ Ｐゴシック" charset="0"/>
              </a:defRPr>
            </a:lvl8pPr>
            <a:lvl9pPr marL="3675957" indent="-216233" algn="ctr" defTabSz="91448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E817306D-035C-FE4B-9075-EFF201AC8922}" type="slidenum">
              <a:rPr lang="en-US"/>
              <a:pPr eaLnBrk="1" hangingPunct="1"/>
              <a:t>22</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p>
        </p:txBody>
      </p:sp>
      <p:sp>
        <p:nvSpPr>
          <p:cNvPr id="47108" name="Slide Number Placeholder 3"/>
          <p:cNvSpPr txBox="1">
            <a:spLocks noGrp="1"/>
          </p:cNvSpPr>
          <p:nvPr/>
        </p:nvSpPr>
        <p:spPr bwMode="auto">
          <a:xfrm>
            <a:off x="3884414" y="8685894"/>
            <a:ext cx="2972098" cy="4565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32" tIns="45716" rIns="91432" bIns="45716" anchor="b"/>
          <a:lstStyle>
            <a:lvl1pPr defTabSz="966788" eaLnBrk="0" hangingPunct="0">
              <a:defRPr>
                <a:solidFill>
                  <a:schemeClr val="tx1"/>
                </a:solidFill>
                <a:latin typeface="Arial" charset="0"/>
                <a:ea typeface="ＭＳ Ｐゴシック" charset="0"/>
              </a:defRPr>
            </a:lvl1pPr>
            <a:lvl2pPr marL="742950" indent="-285750" defTabSz="966788" eaLnBrk="0" hangingPunct="0">
              <a:defRPr>
                <a:solidFill>
                  <a:schemeClr val="tx1"/>
                </a:solidFill>
                <a:latin typeface="Arial" charset="0"/>
                <a:ea typeface="ＭＳ Ｐゴシック" charset="0"/>
              </a:defRPr>
            </a:lvl2pPr>
            <a:lvl3pPr marL="1143000" indent="-228600" defTabSz="966788" eaLnBrk="0" hangingPunct="0">
              <a:defRPr>
                <a:solidFill>
                  <a:schemeClr val="tx1"/>
                </a:solidFill>
                <a:latin typeface="Arial" charset="0"/>
                <a:ea typeface="ＭＳ Ｐゴシック" charset="0"/>
              </a:defRPr>
            </a:lvl3pPr>
            <a:lvl4pPr marL="1600200" indent="-228600" defTabSz="966788" eaLnBrk="0" hangingPunct="0">
              <a:defRPr>
                <a:solidFill>
                  <a:schemeClr val="tx1"/>
                </a:solidFill>
                <a:latin typeface="Arial" charset="0"/>
                <a:ea typeface="ＭＳ Ｐゴシック" charset="0"/>
              </a:defRPr>
            </a:lvl4pPr>
            <a:lvl5pPr marL="2057400" indent="-228600" defTabSz="966788" eaLnBrk="0" hangingPunct="0">
              <a:defRPr>
                <a:solidFill>
                  <a:schemeClr val="tx1"/>
                </a:solidFill>
                <a:latin typeface="Arial" charset="0"/>
                <a:ea typeface="ＭＳ Ｐゴシック" charset="0"/>
              </a:defRPr>
            </a:lvl5pPr>
            <a:lvl6pPr marL="2514600" indent="-228600" algn="ctr" defTabSz="966788" eaLnBrk="0" fontAlgn="base" hangingPunct="0">
              <a:spcBef>
                <a:spcPct val="0"/>
              </a:spcBef>
              <a:spcAft>
                <a:spcPct val="0"/>
              </a:spcAft>
              <a:defRPr>
                <a:solidFill>
                  <a:schemeClr val="tx1"/>
                </a:solidFill>
                <a:latin typeface="Arial" charset="0"/>
                <a:ea typeface="ＭＳ Ｐゴシック" charset="0"/>
              </a:defRPr>
            </a:lvl6pPr>
            <a:lvl7pPr marL="2971800" indent="-228600" algn="ctr" defTabSz="966788" eaLnBrk="0" fontAlgn="base" hangingPunct="0">
              <a:spcBef>
                <a:spcPct val="0"/>
              </a:spcBef>
              <a:spcAft>
                <a:spcPct val="0"/>
              </a:spcAft>
              <a:defRPr>
                <a:solidFill>
                  <a:schemeClr val="tx1"/>
                </a:solidFill>
                <a:latin typeface="Arial" charset="0"/>
                <a:ea typeface="ＭＳ Ｐゴシック" charset="0"/>
              </a:defRPr>
            </a:lvl7pPr>
            <a:lvl8pPr marL="3429000" indent="-228600" algn="ctr" defTabSz="966788" eaLnBrk="0" fontAlgn="base" hangingPunct="0">
              <a:spcBef>
                <a:spcPct val="0"/>
              </a:spcBef>
              <a:spcAft>
                <a:spcPct val="0"/>
              </a:spcAft>
              <a:defRPr>
                <a:solidFill>
                  <a:schemeClr val="tx1"/>
                </a:solidFill>
                <a:latin typeface="Arial" charset="0"/>
                <a:ea typeface="ＭＳ Ｐゴシック" charset="0"/>
              </a:defRPr>
            </a:lvl8pPr>
            <a:lvl9pPr marL="3886200" indent="-228600" algn="ctr" defTabSz="966788" eaLnBrk="0" fontAlgn="base" hangingPunct="0">
              <a:spcBef>
                <a:spcPct val="0"/>
              </a:spcBef>
              <a:spcAft>
                <a:spcPct val="0"/>
              </a:spcAft>
              <a:defRPr>
                <a:solidFill>
                  <a:schemeClr val="tx1"/>
                </a:solidFill>
                <a:latin typeface="Arial" charset="0"/>
                <a:ea typeface="ＭＳ Ｐゴシック" charset="0"/>
              </a:defRPr>
            </a:lvl9pPr>
          </a:lstStyle>
          <a:p>
            <a:pPr algn="r" eaLnBrk="1" hangingPunct="1"/>
            <a:fld id="{7BA506D0-041F-A84C-8293-98AF2C74E9F7}" type="slidenum">
              <a:rPr lang="en-US" sz="1200"/>
              <a:pPr algn="r" eaLnBrk="1" hangingPunct="1"/>
              <a:t>25</a:t>
            </a:fld>
            <a:endParaRPr 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a:t> The other sample of families we have for study was collected as part of an NIMH lead initiative to collect families with BP for genetics studies using common ascertainment criteria.  </a:t>
            </a:r>
          </a:p>
          <a:p>
            <a:pPr>
              <a:buFontTx/>
              <a:buChar char="•"/>
            </a:pPr>
            <a:r>
              <a:rPr lang="en-US"/>
              <a:t> This is a separate sample of families from the JHU sample.</a:t>
            </a:r>
          </a:p>
          <a:p>
            <a:pPr>
              <a:buFontTx/>
              <a:buChar char="•"/>
            </a:pPr>
            <a:r>
              <a:rPr lang="en-US"/>
              <a:t> The initiative is an on-going collaboration between four sites at IU, JHU, WUSL and the intramural program at NIMH.</a:t>
            </a:r>
          </a:p>
          <a:p>
            <a:pPr>
              <a:buFontTx/>
              <a:buChar char="•"/>
            </a:pPr>
            <a:r>
              <a:rPr lang="en-US"/>
              <a:t> To date we have collected 151 families with 882 individuals that have been interviewed and genotyped.  This represents one of the largest family samples for studying the genetics of BP.  In fact, we have collected even more families; these are currently being genotyped and analyzed.</a:t>
            </a:r>
          </a:p>
          <a:p>
            <a:pPr>
              <a:buFontTx/>
              <a:buChar char="•"/>
            </a:pPr>
            <a:r>
              <a:rPr lang="en-US"/>
              <a:t> These subjects were assessed by trained interviewers with the DIGS and diagnoses were assigned by psychiatrists using best estimate procedures.</a:t>
            </a:r>
          </a:p>
          <a:p>
            <a:pPr>
              <a:buFontTx/>
              <a:buChar char="•"/>
            </a:pPr>
            <a:r>
              <a:rPr lang="en-US"/>
              <a:t> Final diagnoses for the current sample included…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dirty="0"/>
              <a:t> The other sample of families we have for study was collected as part of an NIMH lead initiative to collect families with BP for genetics studies using common ascertainment criteria.  </a:t>
            </a:r>
          </a:p>
          <a:p>
            <a:pPr>
              <a:buFontTx/>
              <a:buChar char="•"/>
            </a:pPr>
            <a:r>
              <a:rPr lang="en-US" dirty="0"/>
              <a:t> This is a separate sample of families from the JHU sample.</a:t>
            </a:r>
          </a:p>
          <a:p>
            <a:pPr>
              <a:buFontTx/>
              <a:buChar char="•"/>
            </a:pPr>
            <a:r>
              <a:rPr lang="en-US" dirty="0"/>
              <a:t> The initiative is an on-going collaboration between four sites at IU, JHU, WUSL and the intramural program at NIMH.</a:t>
            </a:r>
          </a:p>
          <a:p>
            <a:pPr>
              <a:buFontTx/>
              <a:buChar char="•"/>
            </a:pPr>
            <a:r>
              <a:rPr lang="en-US" dirty="0"/>
              <a:t> To date we have collected 151 families with 882 individuals that have been interviewed and genotyped.  This represents one of the largest family samples for studying the genetics of BP.  In fact, we have collected even more families; these are currently being genotyped and analyzed.</a:t>
            </a:r>
          </a:p>
          <a:p>
            <a:pPr>
              <a:buFontTx/>
              <a:buChar char="•"/>
            </a:pPr>
            <a:r>
              <a:rPr lang="en-US" dirty="0"/>
              <a:t> These subjects were assessed by trained interviewers with the DIGS and diagnoses were assigned by psychiatrists using best estimate procedures.</a:t>
            </a:r>
          </a:p>
          <a:p>
            <a:pPr>
              <a:buFontTx/>
              <a:buChar char="•"/>
            </a:pPr>
            <a:r>
              <a:rPr lang="en-US" dirty="0"/>
              <a:t> Final diagnoses for the current sample included…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dirty="0"/>
              <a:t> The other sample of families we have for study was collected as part of an NIMH lead initiative to collect families with BP for genetics studies using common ascertainment criteria.  </a:t>
            </a:r>
          </a:p>
          <a:p>
            <a:pPr>
              <a:buFontTx/>
              <a:buChar char="•"/>
            </a:pPr>
            <a:r>
              <a:rPr lang="en-US" dirty="0"/>
              <a:t> This is a separate sample of families from the JHU sample.</a:t>
            </a:r>
          </a:p>
          <a:p>
            <a:pPr>
              <a:buFontTx/>
              <a:buChar char="•"/>
            </a:pPr>
            <a:r>
              <a:rPr lang="en-US" dirty="0"/>
              <a:t> The initiative is an on-going collaboration between four sites at IU, JHU, WUSL and the intramural program at NIMH.</a:t>
            </a:r>
          </a:p>
          <a:p>
            <a:pPr>
              <a:buFontTx/>
              <a:buChar char="•"/>
            </a:pPr>
            <a:r>
              <a:rPr lang="en-US" dirty="0"/>
              <a:t> To date we have collected 151 families with 882 individuals that have been interviewed and genotyped.  This represents one of the largest family samples for studying the genetics of BP.  In fact, we have collected even more families; these are currently being genotyped and analyzed.</a:t>
            </a:r>
          </a:p>
          <a:p>
            <a:pPr>
              <a:buFontTx/>
              <a:buChar char="•"/>
            </a:pPr>
            <a:r>
              <a:rPr lang="en-US" dirty="0"/>
              <a:t> These subjects were assessed by trained interviewers with the DIGS and diagnoses were assigned by psychiatrists using best estimate procedures.</a:t>
            </a:r>
          </a:p>
          <a:p>
            <a:pPr>
              <a:buFontTx/>
              <a:buChar char="•"/>
            </a:pPr>
            <a:r>
              <a:rPr lang="en-US" dirty="0"/>
              <a:t> Final diagnoses for the current sample included…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a:t> The other sample of families we have for study was collected as part of an NIMH lead initiative to collect families with BP for genetics studies using common ascertainment criteria.  </a:t>
            </a:r>
          </a:p>
          <a:p>
            <a:pPr>
              <a:buFontTx/>
              <a:buChar char="•"/>
            </a:pPr>
            <a:r>
              <a:rPr lang="en-US"/>
              <a:t> This is a separate sample of families from the JHU sample.</a:t>
            </a:r>
          </a:p>
          <a:p>
            <a:pPr>
              <a:buFontTx/>
              <a:buChar char="•"/>
            </a:pPr>
            <a:r>
              <a:rPr lang="en-US"/>
              <a:t> The initiative is an on-going collaboration between four sites at IU, JHU, WUSL and the intramural program at NIMH.</a:t>
            </a:r>
          </a:p>
          <a:p>
            <a:pPr>
              <a:buFontTx/>
              <a:buChar char="•"/>
            </a:pPr>
            <a:r>
              <a:rPr lang="en-US"/>
              <a:t> To date we have collected 151 families with 882 individuals that have been interviewed and genotyped.  This represents one of the largest family samples for studying the genetics of BP.  In fact, we have collected even more families; these are currently being genotyped and analyzed.</a:t>
            </a:r>
          </a:p>
          <a:p>
            <a:pPr>
              <a:buFontTx/>
              <a:buChar char="•"/>
            </a:pPr>
            <a:r>
              <a:rPr lang="en-US"/>
              <a:t> These subjects were assessed by trained interviewers with the DIGS and diagnoses were assigned by psychiatrists using best estimate procedures.</a:t>
            </a:r>
          </a:p>
          <a:p>
            <a:pPr>
              <a:buFontTx/>
              <a:buChar char="•"/>
            </a:pPr>
            <a:r>
              <a:rPr lang="en-US"/>
              <a:t> Final diagnoses for the current sample included…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a:t> The other sample of families we have for study was collected as part of an NIMH lead initiative to collect families with BP for genetics studies using common ascertainment criteria.  </a:t>
            </a:r>
          </a:p>
          <a:p>
            <a:pPr>
              <a:buFontTx/>
              <a:buChar char="•"/>
            </a:pPr>
            <a:r>
              <a:rPr lang="en-US"/>
              <a:t> This is a separate sample of families from the JHU sample.</a:t>
            </a:r>
          </a:p>
          <a:p>
            <a:pPr>
              <a:buFontTx/>
              <a:buChar char="•"/>
            </a:pPr>
            <a:r>
              <a:rPr lang="en-US"/>
              <a:t> The initiative is an on-going collaboration between four sites at IU, JHU, WUSL and the intramural program at NIMH.</a:t>
            </a:r>
          </a:p>
          <a:p>
            <a:pPr>
              <a:buFontTx/>
              <a:buChar char="•"/>
            </a:pPr>
            <a:r>
              <a:rPr lang="en-US"/>
              <a:t> To date we have collected 151 families with 882 individuals that have been interviewed and genotyped.  This represents one of the largest family samples for studying the genetics of BP.  In fact, we have collected even more families; these are currently being genotyped and analyzed.</a:t>
            </a:r>
          </a:p>
          <a:p>
            <a:pPr>
              <a:buFontTx/>
              <a:buChar char="•"/>
            </a:pPr>
            <a:r>
              <a:rPr lang="en-US"/>
              <a:t> These subjects were assessed by trained interviewers with the DIGS and diagnoses were assigned by psychiatrists using best estimate procedures.</a:t>
            </a:r>
          </a:p>
          <a:p>
            <a:pPr>
              <a:buFontTx/>
              <a:buChar char="•"/>
            </a:pPr>
            <a:r>
              <a:rPr lang="en-US"/>
              <a:t> Final diagnoses for the current sample included…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a:t> The other sample of families we have for study was collected as part of an NIMH lead initiative to collect families with BP for genetics studies using common ascertainment criteria.  </a:t>
            </a:r>
          </a:p>
          <a:p>
            <a:pPr>
              <a:buFontTx/>
              <a:buChar char="•"/>
            </a:pPr>
            <a:r>
              <a:rPr lang="en-US"/>
              <a:t> This is a separate sample of families from the JHU sample.</a:t>
            </a:r>
          </a:p>
          <a:p>
            <a:pPr>
              <a:buFontTx/>
              <a:buChar char="•"/>
            </a:pPr>
            <a:r>
              <a:rPr lang="en-US"/>
              <a:t> The initiative is an on-going collaboration between four sites at IU, JHU, WUSL and the intramural program at NIMH.</a:t>
            </a:r>
          </a:p>
          <a:p>
            <a:pPr>
              <a:buFontTx/>
              <a:buChar char="•"/>
            </a:pPr>
            <a:r>
              <a:rPr lang="en-US"/>
              <a:t> To date we have collected 151 families with 882 individuals that have been interviewed and genotyped.  This represents one of the largest family samples for studying the genetics of BP.  In fact, we have collected even more families; these are currently being genotyped and analyzed.</a:t>
            </a:r>
          </a:p>
          <a:p>
            <a:pPr>
              <a:buFontTx/>
              <a:buChar char="•"/>
            </a:pPr>
            <a:r>
              <a:rPr lang="en-US"/>
              <a:t> These subjects were assessed by trained interviewers with the DIGS and diagnoses were assigned by psychiatrists using best estimate procedures.</a:t>
            </a:r>
          </a:p>
          <a:p>
            <a:pPr>
              <a:buFontTx/>
              <a:buChar char="•"/>
            </a:pPr>
            <a:r>
              <a:rPr lang="en-US"/>
              <a:t> Final diagnoses for the current sample included…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en-US"/>
              <a:t> The other sample of families we have for study was collected as part of an NIMH lead initiative to collect families with BP for genetics studies using common ascertainment criteria.  </a:t>
            </a:r>
          </a:p>
          <a:p>
            <a:pPr>
              <a:buFontTx/>
              <a:buChar char="•"/>
            </a:pPr>
            <a:r>
              <a:rPr lang="en-US"/>
              <a:t> This is a separate sample of families from the JHU sample.</a:t>
            </a:r>
          </a:p>
          <a:p>
            <a:pPr>
              <a:buFontTx/>
              <a:buChar char="•"/>
            </a:pPr>
            <a:r>
              <a:rPr lang="en-US"/>
              <a:t> The initiative is an on-going collaboration between four sites at IU, JHU, WUSL and the intramural program at NIMH.</a:t>
            </a:r>
          </a:p>
          <a:p>
            <a:pPr>
              <a:buFontTx/>
              <a:buChar char="•"/>
            </a:pPr>
            <a:r>
              <a:rPr lang="en-US"/>
              <a:t> To date we have collected 151 families with 882 individuals that have been interviewed and genotyped.  This represents one of the largest family samples for studying the genetics of BP.  In fact, we have collected even more families; these are currently being genotyped and analyzed.</a:t>
            </a:r>
          </a:p>
          <a:p>
            <a:pPr>
              <a:buFontTx/>
              <a:buChar char="•"/>
            </a:pPr>
            <a:r>
              <a:rPr lang="en-US"/>
              <a:t> These subjects were assessed by trained interviewers with the DIGS and diagnoses were assigned by psychiatrists using best estimate procedures.</a:t>
            </a:r>
          </a:p>
          <a:p>
            <a:pPr>
              <a:buFontTx/>
              <a:buChar char="•"/>
            </a:pPr>
            <a:r>
              <a:rPr lang="en-US"/>
              <a:t> Final diagnoses for the current sample included…</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look at pairs, there isn't an</a:t>
            </a:r>
            <a:r>
              <a:rPr lang="en-US" baseline="0" dirty="0"/>
              <a:t> enrichment for a pair to be more ore less affected with BP to have more or less kinship</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A8ADCABB-CAC7-5640-B078-142F6C3EDB9C}" type="slidenum">
              <a:rPr lang="en-US" smtClean="0"/>
              <a:pPr/>
              <a:t>37</a:t>
            </a:fld>
            <a:endParaRPr lang="en-US"/>
          </a:p>
        </p:txBody>
      </p:sp>
    </p:spTree>
    <p:extLst>
      <p:ext uri="{BB962C8B-B14F-4D97-AF65-F5344CB8AC3E}">
        <p14:creationId xmlns:p14="http://schemas.microsoft.com/office/powerpoint/2010/main" val="10443313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have collected 111 more </a:t>
            </a:r>
            <a:r>
              <a:rPr lang="en-US" dirty="0" err="1"/>
              <a:t>exomes</a:t>
            </a:r>
            <a:r>
              <a:rPr lang="en-US" dirty="0"/>
              <a:t>, and we had 14 groups submit</a:t>
            </a:r>
            <a:r>
              <a:rPr lang="en-US" baseline="0" dirty="0"/>
              <a:t> 46 sets of predictions.  </a:t>
            </a:r>
          </a:p>
          <a:p>
            <a:endParaRPr lang="en-US" baseline="0" dirty="0"/>
          </a:p>
          <a:p>
            <a:r>
              <a:rPr lang="en-US" baseline="0" dirty="0"/>
              <a:t>Peter </a:t>
            </a:r>
            <a:r>
              <a:rPr lang="en-US" baseline="0" dirty="0" err="1"/>
              <a:t>Zandi</a:t>
            </a:r>
            <a:r>
              <a:rPr lang="en-US" baseline="0" dirty="0"/>
              <a:t> from Johns Hopkins also shared 1000 </a:t>
            </a:r>
            <a:r>
              <a:rPr lang="en-US" baseline="0" dirty="0" err="1"/>
              <a:t>exomes</a:t>
            </a:r>
            <a:r>
              <a:rPr lang="en-US" baseline="0" dirty="0"/>
              <a:t> of patients with bipolar and healthy controls.  This is a bit of a harder problem, and we got 9 groups with 29 sets of predictions.</a:t>
            </a:r>
          </a:p>
          <a:p>
            <a:endParaRPr lang="en-US" baseline="0" dirty="0"/>
          </a:p>
          <a:p>
            <a:r>
              <a:rPr lang="en-US" baseline="0" dirty="0"/>
              <a:t>If this is interesting to you, the results of the evaluation will be presented at the end of March at the CAGI meeting in San Francisco, but I am not allowed to share the results until then.</a:t>
            </a:r>
          </a:p>
        </p:txBody>
      </p:sp>
      <p:sp>
        <p:nvSpPr>
          <p:cNvPr id="4" name="Slide Number Placeholder 3"/>
          <p:cNvSpPr>
            <a:spLocks noGrp="1"/>
          </p:cNvSpPr>
          <p:nvPr>
            <p:ph type="sldNum" sz="quarter" idx="10"/>
          </p:nvPr>
        </p:nvSpPr>
        <p:spPr/>
        <p:txBody>
          <a:bodyPr/>
          <a:lstStyle/>
          <a:p>
            <a:pPr>
              <a:defRPr/>
            </a:pPr>
            <a:fld id="{CB264920-D06D-1F4F-A3E1-1702EFCBBCFB}" type="slidenum">
              <a:rPr lang="en-US" smtClean="0"/>
              <a:pPr>
                <a:defRPr/>
              </a:pPr>
              <a:t>41</a:t>
            </a:fld>
            <a:endParaRPr lang="en-US"/>
          </a:p>
        </p:txBody>
      </p:sp>
    </p:spTree>
    <p:extLst>
      <p:ext uri="{BB962C8B-B14F-4D97-AF65-F5344CB8AC3E}">
        <p14:creationId xmlns:p14="http://schemas.microsoft.com/office/powerpoint/2010/main" val="1080203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ADCABB-CAC7-5640-B078-142F6C3EDB9C}" type="slidenum">
              <a:rPr lang="en-US" smtClean="0"/>
              <a:pPr/>
              <a:t>43</a:t>
            </a:fld>
            <a:endParaRPr lang="en-US"/>
          </a:p>
        </p:txBody>
      </p:sp>
    </p:spTree>
    <p:extLst>
      <p:ext uri="{BB962C8B-B14F-4D97-AF65-F5344CB8AC3E}">
        <p14:creationId xmlns:p14="http://schemas.microsoft.com/office/powerpoint/2010/main" val="21862874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 y="457200"/>
            <a:ext cx="6096000" cy="704850"/>
          </a:xfrm>
          <a:effectLst>
            <a:outerShdw blurRad="63500" dist="29783" dir="1514402" algn="ctr" rotWithShape="0">
              <a:schemeClr val="bg2">
                <a:alpha val="74998"/>
              </a:schemeClr>
            </a:outerShdw>
          </a:effectLst>
        </p:spPr>
        <p:txBody>
          <a:bodyPr/>
          <a:lstStyle>
            <a:lvl1pPr>
              <a:defRPr sz="3600">
                <a:solidFill>
                  <a:schemeClr val="bg1"/>
                </a:solidFill>
              </a:defRPr>
            </a:lvl1pPr>
          </a:lstStyle>
          <a:p>
            <a:pPr lvl="0"/>
            <a:r>
              <a:rPr lang="en-US" noProof="0"/>
              <a:t>Click to edit Master title style</a:t>
            </a:r>
          </a:p>
        </p:txBody>
      </p:sp>
      <p:sp>
        <p:nvSpPr>
          <p:cNvPr id="3075" name="Rectangle 3"/>
          <p:cNvSpPr>
            <a:spLocks noGrp="1" noChangeArrowheads="1"/>
          </p:cNvSpPr>
          <p:nvPr>
            <p:ph type="subTitle" idx="1"/>
          </p:nvPr>
        </p:nvSpPr>
        <p:spPr>
          <a:xfrm>
            <a:off x="228600" y="1143000"/>
            <a:ext cx="6096000" cy="685800"/>
          </a:xfrm>
          <a:effectLst>
            <a:outerShdw blurRad="63500" dist="29783" dir="1514402" algn="ctr" rotWithShape="0">
              <a:schemeClr val="bg2">
                <a:alpha val="74998"/>
              </a:schemeClr>
            </a:outerShdw>
          </a:effectLst>
        </p:spPr>
        <p:txBody>
          <a:bodyPr/>
          <a:lstStyle>
            <a:lvl1pPr marL="0" indent="0">
              <a:buFontTx/>
              <a:buNone/>
              <a:defRPr sz="2400">
                <a:solidFill>
                  <a:schemeClr val="bg1"/>
                </a:solidFill>
              </a:defRPr>
            </a:lvl1pPr>
          </a:lstStyle>
          <a:p>
            <a:pPr lvl="0"/>
            <a:r>
              <a:rPr lang="en-US" noProof="0"/>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6950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35662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90600" y="2286000"/>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24400" y="2286000"/>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8239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3942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88929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883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05094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88656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0931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524000"/>
            <a:ext cx="18288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90600" y="1524000"/>
            <a:ext cx="53340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97790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fld id="{07A65211-052B-E34D-BD0C-363001336FE7}" type="slidenum">
              <a:rPr lang="en-US"/>
              <a:pPr/>
              <a:t>‹#›</a:t>
            </a:fld>
            <a:endParaRPr lang="en-US"/>
          </a:p>
        </p:txBody>
      </p:sp>
    </p:spTree>
    <p:extLst>
      <p:ext uri="{BB962C8B-B14F-4D97-AF65-F5344CB8AC3E}">
        <p14:creationId xmlns:p14="http://schemas.microsoft.com/office/powerpoint/2010/main" val="1471957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1375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90253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116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298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9801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1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80812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0757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999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2257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0647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solidFill>
                <a:srgbClr val="000000"/>
              </a:solidFill>
            </a:endParaRPr>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solidFill>
                <a:srgbClr val="000000"/>
              </a:solidFill>
            </a:endParaRPr>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5223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1524000"/>
            <a:ext cx="7315200" cy="71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90600" y="2286000"/>
            <a:ext cx="7315200"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4400">
          <a:solidFill>
            <a:srgbClr val="2F75AF"/>
          </a:solidFill>
          <a:latin typeface="+mj-lt"/>
          <a:ea typeface="+mj-ea"/>
          <a:cs typeface="+mj-cs"/>
        </a:defRPr>
      </a:lvl1pPr>
      <a:lvl2pPr algn="l" rtl="0" eaLnBrk="1" fontAlgn="base" hangingPunct="1">
        <a:spcBef>
          <a:spcPct val="0"/>
        </a:spcBef>
        <a:spcAft>
          <a:spcPct val="0"/>
        </a:spcAft>
        <a:defRPr sz="4400">
          <a:solidFill>
            <a:srgbClr val="2F75AF"/>
          </a:solidFill>
          <a:latin typeface="Microsoft Sans Serif" charset="0"/>
          <a:ea typeface="ＭＳ Ｐゴシック" charset="0"/>
        </a:defRPr>
      </a:lvl2pPr>
      <a:lvl3pPr algn="l" rtl="0" eaLnBrk="1" fontAlgn="base" hangingPunct="1">
        <a:spcBef>
          <a:spcPct val="0"/>
        </a:spcBef>
        <a:spcAft>
          <a:spcPct val="0"/>
        </a:spcAft>
        <a:defRPr sz="4400">
          <a:solidFill>
            <a:srgbClr val="2F75AF"/>
          </a:solidFill>
          <a:latin typeface="Microsoft Sans Serif" charset="0"/>
          <a:ea typeface="ＭＳ Ｐゴシック" charset="0"/>
        </a:defRPr>
      </a:lvl3pPr>
      <a:lvl4pPr algn="l" rtl="0" eaLnBrk="1" fontAlgn="base" hangingPunct="1">
        <a:spcBef>
          <a:spcPct val="0"/>
        </a:spcBef>
        <a:spcAft>
          <a:spcPct val="0"/>
        </a:spcAft>
        <a:defRPr sz="4400">
          <a:solidFill>
            <a:srgbClr val="2F75AF"/>
          </a:solidFill>
          <a:latin typeface="Microsoft Sans Serif" charset="0"/>
          <a:ea typeface="ＭＳ Ｐゴシック" charset="0"/>
        </a:defRPr>
      </a:lvl4pPr>
      <a:lvl5pPr algn="l" rtl="0" eaLnBrk="1" fontAlgn="base" hangingPunct="1">
        <a:spcBef>
          <a:spcPct val="0"/>
        </a:spcBef>
        <a:spcAft>
          <a:spcPct val="0"/>
        </a:spcAft>
        <a:defRPr sz="4400">
          <a:solidFill>
            <a:srgbClr val="2F75AF"/>
          </a:solidFill>
          <a:latin typeface="Microsoft Sans Serif" charset="0"/>
          <a:ea typeface="ＭＳ Ｐゴシック" charset="0"/>
        </a:defRPr>
      </a:lvl5pPr>
      <a:lvl6pPr marL="457200" algn="l" rtl="0" eaLnBrk="1" fontAlgn="base" hangingPunct="1">
        <a:spcBef>
          <a:spcPct val="0"/>
        </a:spcBef>
        <a:spcAft>
          <a:spcPct val="0"/>
        </a:spcAft>
        <a:defRPr sz="4400">
          <a:solidFill>
            <a:srgbClr val="2F75AF"/>
          </a:solidFill>
          <a:latin typeface="Microsoft Sans Serif" charset="0"/>
          <a:ea typeface="ＭＳ Ｐゴシック" charset="0"/>
        </a:defRPr>
      </a:lvl6pPr>
      <a:lvl7pPr marL="914400" algn="l" rtl="0" eaLnBrk="1" fontAlgn="base" hangingPunct="1">
        <a:spcBef>
          <a:spcPct val="0"/>
        </a:spcBef>
        <a:spcAft>
          <a:spcPct val="0"/>
        </a:spcAft>
        <a:defRPr sz="4400">
          <a:solidFill>
            <a:srgbClr val="2F75AF"/>
          </a:solidFill>
          <a:latin typeface="Microsoft Sans Serif" charset="0"/>
          <a:ea typeface="ＭＳ Ｐゴシック" charset="0"/>
        </a:defRPr>
      </a:lvl7pPr>
      <a:lvl8pPr marL="1371600" algn="l" rtl="0" eaLnBrk="1" fontAlgn="base" hangingPunct="1">
        <a:spcBef>
          <a:spcPct val="0"/>
        </a:spcBef>
        <a:spcAft>
          <a:spcPct val="0"/>
        </a:spcAft>
        <a:defRPr sz="4400">
          <a:solidFill>
            <a:srgbClr val="2F75AF"/>
          </a:solidFill>
          <a:latin typeface="Microsoft Sans Serif" charset="0"/>
          <a:ea typeface="ＭＳ Ｐゴシック" charset="0"/>
        </a:defRPr>
      </a:lvl8pPr>
      <a:lvl9pPr marL="1828800" algn="l" rtl="0" eaLnBrk="1" fontAlgn="base" hangingPunct="1">
        <a:spcBef>
          <a:spcPct val="0"/>
        </a:spcBef>
        <a:spcAft>
          <a:spcPct val="0"/>
        </a:spcAft>
        <a:defRPr sz="4400">
          <a:solidFill>
            <a:srgbClr val="2F75AF"/>
          </a:solidFill>
          <a:latin typeface="Microsoft Sans Serif" charset="0"/>
          <a:ea typeface="ＭＳ Ｐゴシック" charset="0"/>
        </a:defRPr>
      </a:lvl9pPr>
    </p:titleStyle>
    <p:bodyStyle>
      <a:lvl1pPr marL="342900" indent="-342900" algn="l" rtl="0" eaLnBrk="1" fontAlgn="base" hangingPunct="1">
        <a:spcBef>
          <a:spcPct val="20000"/>
        </a:spcBef>
        <a:spcAft>
          <a:spcPct val="0"/>
        </a:spcAft>
        <a:buChar char="•"/>
        <a:defRPr sz="3200">
          <a:solidFill>
            <a:srgbClr val="2F75AF"/>
          </a:solidFill>
          <a:latin typeface="+mn-lt"/>
          <a:ea typeface="+mn-ea"/>
          <a:cs typeface="+mn-cs"/>
        </a:defRPr>
      </a:lvl1pPr>
      <a:lvl2pPr marL="742950" indent="-285750" algn="l" rtl="0" eaLnBrk="1" fontAlgn="base" hangingPunct="1">
        <a:spcBef>
          <a:spcPct val="20000"/>
        </a:spcBef>
        <a:spcAft>
          <a:spcPct val="0"/>
        </a:spcAft>
        <a:buChar char="–"/>
        <a:defRPr sz="2800">
          <a:solidFill>
            <a:srgbClr val="2F75AF"/>
          </a:solidFill>
          <a:latin typeface="+mn-lt"/>
          <a:ea typeface="+mn-ea"/>
        </a:defRPr>
      </a:lvl2pPr>
      <a:lvl3pPr marL="1143000" indent="-228600" algn="l" rtl="0" eaLnBrk="1" fontAlgn="base" hangingPunct="1">
        <a:spcBef>
          <a:spcPct val="20000"/>
        </a:spcBef>
        <a:spcAft>
          <a:spcPct val="0"/>
        </a:spcAft>
        <a:buChar char="•"/>
        <a:defRPr sz="2400">
          <a:solidFill>
            <a:srgbClr val="2F75AF"/>
          </a:solidFill>
          <a:latin typeface="+mn-lt"/>
          <a:ea typeface="+mn-ea"/>
        </a:defRPr>
      </a:lvl3pPr>
      <a:lvl4pPr marL="1600200" indent="-228600" algn="l" rtl="0" eaLnBrk="1" fontAlgn="base" hangingPunct="1">
        <a:spcBef>
          <a:spcPct val="20000"/>
        </a:spcBef>
        <a:spcAft>
          <a:spcPct val="0"/>
        </a:spcAft>
        <a:buChar char="–"/>
        <a:defRPr sz="2000">
          <a:solidFill>
            <a:srgbClr val="2F75AF"/>
          </a:solidFill>
          <a:latin typeface="+mn-lt"/>
          <a:ea typeface="+mn-ea"/>
        </a:defRPr>
      </a:lvl4pPr>
      <a:lvl5pPr marL="2057400" indent="-228600" algn="l" rtl="0" eaLnBrk="1" fontAlgn="base" hangingPunct="1">
        <a:spcBef>
          <a:spcPct val="20000"/>
        </a:spcBef>
        <a:spcAft>
          <a:spcPct val="0"/>
        </a:spcAft>
        <a:buChar char="»"/>
        <a:defRPr sz="2000">
          <a:solidFill>
            <a:srgbClr val="2F75AF"/>
          </a:solidFill>
          <a:latin typeface="+mn-lt"/>
          <a:ea typeface="+mn-ea"/>
        </a:defRPr>
      </a:lvl5pPr>
      <a:lvl6pPr marL="2514600" indent="-228600" algn="l" rtl="0" eaLnBrk="1" fontAlgn="base" hangingPunct="1">
        <a:spcBef>
          <a:spcPct val="20000"/>
        </a:spcBef>
        <a:spcAft>
          <a:spcPct val="0"/>
        </a:spcAft>
        <a:buChar char="»"/>
        <a:defRPr sz="2000">
          <a:solidFill>
            <a:srgbClr val="2F75AF"/>
          </a:solidFill>
          <a:latin typeface="+mn-lt"/>
          <a:ea typeface="+mn-ea"/>
        </a:defRPr>
      </a:lvl6pPr>
      <a:lvl7pPr marL="2971800" indent="-228600" algn="l" rtl="0" eaLnBrk="1" fontAlgn="base" hangingPunct="1">
        <a:spcBef>
          <a:spcPct val="20000"/>
        </a:spcBef>
        <a:spcAft>
          <a:spcPct val="0"/>
        </a:spcAft>
        <a:buChar char="»"/>
        <a:defRPr sz="2000">
          <a:solidFill>
            <a:srgbClr val="2F75AF"/>
          </a:solidFill>
          <a:latin typeface="+mn-lt"/>
          <a:ea typeface="+mn-ea"/>
        </a:defRPr>
      </a:lvl7pPr>
      <a:lvl8pPr marL="3429000" indent="-228600" algn="l" rtl="0" eaLnBrk="1" fontAlgn="base" hangingPunct="1">
        <a:spcBef>
          <a:spcPct val="20000"/>
        </a:spcBef>
        <a:spcAft>
          <a:spcPct val="0"/>
        </a:spcAft>
        <a:buChar char="»"/>
        <a:defRPr sz="2000">
          <a:solidFill>
            <a:srgbClr val="2F75AF"/>
          </a:solidFill>
          <a:latin typeface="+mn-lt"/>
          <a:ea typeface="+mn-ea"/>
        </a:defRPr>
      </a:lvl8pPr>
      <a:lvl9pPr marL="3886200" indent="-228600" algn="l" rtl="0" eaLnBrk="1" fontAlgn="base" hangingPunct="1">
        <a:spcBef>
          <a:spcPct val="20000"/>
        </a:spcBef>
        <a:spcAft>
          <a:spcPct val="0"/>
        </a:spcAft>
        <a:buChar char="»"/>
        <a:defRPr sz="2000">
          <a:solidFill>
            <a:srgbClr val="2F75AF"/>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lgn="l"/>
            <a:endParaRPr lang="en-US" altLang="en-US">
              <a:solidFill>
                <a:srgbClr val="000000"/>
              </a:solidFill>
              <a:latin typeface="Arial" pitchFamily="34" charset="0"/>
              <a:cs typeface="ＭＳ Ｐゴシック"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solidFill>
                <a:srgbClr val="000000"/>
              </a:solidFill>
              <a:latin typeface="Arial" pitchFamily="34" charset="0"/>
              <a:cs typeface="ＭＳ Ｐゴシック"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E025CA1-4705-4928-AF03-036718C5E77C}" type="slidenum">
              <a:rPr lang="en-US" altLang="en-US">
                <a:solidFill>
                  <a:srgbClr val="000000"/>
                </a:solidFill>
                <a:latin typeface="Arial" pitchFamily="34" charset="0"/>
                <a:cs typeface="ＭＳ Ｐゴシック" charset="0"/>
              </a:rPr>
              <a:pPr/>
              <a:t>‹#›</a:t>
            </a:fld>
            <a:endParaRPr lang="en-US" altLang="en-US">
              <a:solidFill>
                <a:srgbClr val="000000"/>
              </a:solidFill>
              <a:latin typeface="Arial" pitchFamily="34" charset="0"/>
              <a:cs typeface="ＭＳ Ｐゴシック" charset="0"/>
            </a:endParaRPr>
          </a:p>
        </p:txBody>
      </p:sp>
    </p:spTree>
    <p:extLst>
      <p:ext uri="{BB962C8B-B14F-4D97-AF65-F5344CB8AC3E}">
        <p14:creationId xmlns:p14="http://schemas.microsoft.com/office/powerpoint/2010/main" val="157050315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xml"/><Relationship Id="rId4"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a:t>_______</a:t>
            </a:r>
            <a:r>
              <a:rPr lang="en-US" altLang="en-US" sz="1800" i="1" dirty="0">
                <a:solidFill>
                  <a:srgbClr val="FF3300"/>
                </a:solidFill>
              </a:rPr>
              <a:t>Alexander A. Morgan</a:t>
            </a:r>
            <a:r>
              <a:rPr lang="en-US" altLang="en-US" sz="1800" i="1" dirty="0"/>
              <a:t>_______</a:t>
            </a:r>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pPr algn="l"/>
              <a:endParaRPr lang="en-US" altLang="en-US" sz="1800">
                <a:solidFill>
                  <a:srgbClr val="000000"/>
                </a:solidFill>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xmlns="">
                  <a:noFill/>
                </a14:hiddenFill>
              </a:ext>
            </a:extLst>
          </p:spPr>
          <p:txBody>
            <a:bodyPr/>
            <a:lstStyle/>
            <a:p>
              <a:pPr algn="l"/>
              <a:endParaRPr lang="en-US" sz="1800">
                <a:solidFill>
                  <a:srgbClr val="00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90559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oxplotScaledSubmission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1200" y="1447800"/>
            <a:ext cx="5105400" cy="5105400"/>
          </a:xfrm>
          <a:prstGeom prst="rect">
            <a:avLst/>
          </a:prstGeom>
        </p:spPr>
      </p:pic>
      <p:sp>
        <p:nvSpPr>
          <p:cNvPr id="5" name="TextBox 4"/>
          <p:cNvSpPr txBox="1"/>
          <p:nvPr/>
        </p:nvSpPr>
        <p:spPr>
          <a:xfrm>
            <a:off x="6019800" y="6248400"/>
            <a:ext cx="2514600" cy="461665"/>
          </a:xfrm>
          <a:prstGeom prst="rect">
            <a:avLst/>
          </a:prstGeom>
          <a:noFill/>
        </p:spPr>
        <p:txBody>
          <a:bodyPr wrap="square" rtlCol="0">
            <a:spAutoFit/>
          </a:bodyPr>
          <a:lstStyle/>
          <a:p>
            <a:r>
              <a:rPr lang="en-US" dirty="0" err="1"/>
              <a:t>Crohn's</a:t>
            </a:r>
            <a:r>
              <a:rPr lang="en-US" dirty="0"/>
              <a:t> Disease</a:t>
            </a:r>
          </a:p>
        </p:txBody>
      </p:sp>
    </p:spTree>
    <p:extLst>
      <p:ext uri="{BB962C8B-B14F-4D97-AF65-F5344CB8AC3E}">
        <p14:creationId xmlns:p14="http://schemas.microsoft.com/office/powerpoint/2010/main" val="267366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SamplesWithCommonRobustVariant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3600" y="1676400"/>
            <a:ext cx="4800600" cy="4800600"/>
          </a:xfrm>
          <a:prstGeom prst="rect">
            <a:avLst/>
          </a:prstGeom>
        </p:spPr>
      </p:pic>
      <p:sp>
        <p:nvSpPr>
          <p:cNvPr id="5" name="TextBox 4"/>
          <p:cNvSpPr txBox="1"/>
          <p:nvPr/>
        </p:nvSpPr>
        <p:spPr>
          <a:xfrm>
            <a:off x="6019800" y="6248400"/>
            <a:ext cx="2514600" cy="461665"/>
          </a:xfrm>
          <a:prstGeom prst="rect">
            <a:avLst/>
          </a:prstGeom>
          <a:noFill/>
        </p:spPr>
        <p:txBody>
          <a:bodyPr wrap="square" rtlCol="0">
            <a:spAutoFit/>
          </a:bodyPr>
          <a:lstStyle/>
          <a:p>
            <a:r>
              <a:rPr lang="en-US" dirty="0" err="1"/>
              <a:t>Crohn's</a:t>
            </a:r>
            <a:r>
              <a:rPr lang="en-US" dirty="0"/>
              <a:t> Disease</a:t>
            </a:r>
          </a:p>
        </p:txBody>
      </p:sp>
    </p:spTree>
    <p:extLst>
      <p:ext uri="{BB962C8B-B14F-4D97-AF65-F5344CB8AC3E}">
        <p14:creationId xmlns:p14="http://schemas.microsoft.com/office/powerpoint/2010/main" val="2465879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p:txBody>
          <a:bodyPr/>
          <a:lstStyle/>
          <a:p>
            <a:r>
              <a:rPr lang="en-US" dirty="0" err="1"/>
              <a:t>Exome</a:t>
            </a:r>
            <a:r>
              <a:rPr lang="en-US" dirty="0"/>
              <a:t> Sequencing Study of Bipolar Disorder</a:t>
            </a:r>
          </a:p>
        </p:txBody>
      </p:sp>
      <p:sp>
        <p:nvSpPr>
          <p:cNvPr id="2053" name="Rectangle 5"/>
          <p:cNvSpPr>
            <a:spLocks noGrp="1" noChangeArrowheads="1"/>
          </p:cNvSpPr>
          <p:nvPr>
            <p:ph type="subTitle" idx="1"/>
          </p:nvPr>
        </p:nvSpPr>
        <p:spPr>
          <a:xfrm>
            <a:off x="228600" y="1676400"/>
            <a:ext cx="6096000" cy="685800"/>
          </a:xfrm>
        </p:spPr>
        <p:txBody>
          <a:bodyPr/>
          <a:lstStyle/>
          <a:p>
            <a:r>
              <a:rPr lang="en-US" dirty="0"/>
              <a:t>Alexander A. Morgan</a:t>
            </a:r>
          </a:p>
          <a:p>
            <a:r>
              <a:rPr lang="en-US" sz="1800" dirty="0" err="1"/>
              <a:t>Khosla</a:t>
            </a:r>
            <a:r>
              <a:rPr lang="en-US" sz="1800" dirty="0"/>
              <a:t> Ventures &amp; Stanford University</a:t>
            </a:r>
          </a:p>
          <a:p>
            <a:endParaRPr lang="en-US" dirty="0"/>
          </a:p>
          <a:p>
            <a:r>
              <a:rPr lang="en-US" dirty="0"/>
              <a:t>Peter P. </a:t>
            </a:r>
            <a:r>
              <a:rPr lang="en-US" dirty="0" err="1"/>
              <a:t>Zandi</a:t>
            </a:r>
            <a:endParaRPr lang="en-US" dirty="0"/>
          </a:p>
          <a:p>
            <a:r>
              <a:rPr lang="en-US" sz="1800" dirty="0"/>
              <a:t>Department of Mental Health</a:t>
            </a:r>
          </a:p>
          <a:p>
            <a:r>
              <a:rPr lang="en-US" sz="1800" dirty="0"/>
              <a:t>Bloomberg School of Public Health</a:t>
            </a:r>
          </a:p>
          <a:p>
            <a:r>
              <a:rPr lang="en-US" sz="1800" dirty="0"/>
              <a:t>Johns Hopkins University</a:t>
            </a:r>
          </a:p>
          <a:p>
            <a:endParaRPr lang="en-US" dirty="0"/>
          </a:p>
          <a:p>
            <a:endParaRPr lang="en-US" dirty="0"/>
          </a:p>
          <a:p>
            <a:endParaRPr lang="en-US" dirty="0"/>
          </a:p>
          <a:p>
            <a:endParaRPr lang="en-US" dirty="0"/>
          </a:p>
        </p:txBody>
      </p:sp>
      <p:pic>
        <p:nvPicPr>
          <p:cNvPr id="2" name="Picture 1"/>
          <p:cNvPicPr>
            <a:picLocks noChangeAspect="1"/>
          </p:cNvPicPr>
          <p:nvPr/>
        </p:nvPicPr>
        <p:blipFill>
          <a:blip r:embed="rId3"/>
          <a:stretch>
            <a:fillRect/>
          </a:stretch>
        </p:blipFill>
        <p:spPr>
          <a:xfrm>
            <a:off x="1066800" y="4572000"/>
            <a:ext cx="1391920" cy="17399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z="3200" dirty="0">
                <a:solidFill>
                  <a:schemeClr val="bg1"/>
                </a:solidFill>
                <a:latin typeface="Times New Roman"/>
                <a:cs typeface="Times New Roman"/>
              </a:rPr>
              <a:t>Alex Morgan's Disclosures</a:t>
            </a:r>
          </a:p>
        </p:txBody>
      </p:sp>
      <p:sp>
        <p:nvSpPr>
          <p:cNvPr id="7" name="Content Placeholder 2"/>
          <p:cNvSpPr>
            <a:spLocks noGrp="1"/>
          </p:cNvSpPr>
          <p:nvPr>
            <p:ph sz="half" idx="2"/>
          </p:nvPr>
        </p:nvSpPr>
        <p:spPr/>
        <p:txBody>
          <a:bodyPr/>
          <a:lstStyle/>
          <a:p>
            <a:pPr>
              <a:defRPr/>
            </a:pPr>
            <a:r>
              <a:rPr lang="en-US" dirty="0" err="1">
                <a:solidFill>
                  <a:srgbClr val="000000"/>
                </a:solidFill>
                <a:latin typeface="Gill Sans" charset="0"/>
              </a:rPr>
              <a:t>Personalis</a:t>
            </a:r>
            <a:r>
              <a:rPr lang="en-US" dirty="0">
                <a:solidFill>
                  <a:srgbClr val="000000"/>
                </a:solidFill>
                <a:latin typeface="Gill Sans" charset="0"/>
              </a:rPr>
              <a:t>, </a:t>
            </a:r>
            <a:r>
              <a:rPr lang="en-US" dirty="0" err="1">
                <a:solidFill>
                  <a:srgbClr val="000000"/>
                </a:solidFill>
                <a:latin typeface="Gill Sans" charset="0"/>
              </a:rPr>
              <a:t>Inc</a:t>
            </a:r>
            <a:endParaRPr lang="en-US" dirty="0">
              <a:solidFill>
                <a:srgbClr val="000000"/>
              </a:solidFill>
              <a:latin typeface="Gill Sans" charset="0"/>
            </a:endParaRPr>
          </a:p>
          <a:p>
            <a:pPr>
              <a:defRPr/>
            </a:pPr>
            <a:r>
              <a:rPr lang="en-US" dirty="0" err="1">
                <a:solidFill>
                  <a:srgbClr val="000000"/>
                </a:solidFill>
                <a:latin typeface="Gill Sans" charset="0"/>
              </a:rPr>
              <a:t>Carmenta</a:t>
            </a:r>
            <a:r>
              <a:rPr lang="en-US" dirty="0">
                <a:solidFill>
                  <a:srgbClr val="000000"/>
                </a:solidFill>
                <a:latin typeface="Gill Sans" charset="0"/>
              </a:rPr>
              <a:t> Bioscience</a:t>
            </a:r>
          </a:p>
          <a:p>
            <a:pPr>
              <a:defRPr/>
            </a:pPr>
            <a:r>
              <a:rPr lang="en-US" dirty="0" err="1">
                <a:solidFill>
                  <a:srgbClr val="000000"/>
                </a:solidFill>
                <a:latin typeface="Gill Sans" charset="0"/>
              </a:rPr>
              <a:t>Stimulomics</a:t>
            </a:r>
            <a:r>
              <a:rPr lang="en-US" dirty="0">
                <a:solidFill>
                  <a:srgbClr val="000000"/>
                </a:solidFill>
                <a:latin typeface="Gill Sans" charset="0"/>
              </a:rPr>
              <a:t>, </a:t>
            </a:r>
            <a:r>
              <a:rPr lang="en-US" dirty="0" err="1">
                <a:solidFill>
                  <a:srgbClr val="000000"/>
                </a:solidFill>
                <a:latin typeface="Gill Sans" charset="0"/>
              </a:rPr>
              <a:t>Inc</a:t>
            </a:r>
            <a:endParaRPr lang="en-US" dirty="0">
              <a:solidFill>
                <a:srgbClr val="000000"/>
              </a:solidFill>
              <a:latin typeface="Gill Sans" charset="0"/>
            </a:endParaRPr>
          </a:p>
          <a:p>
            <a:pPr>
              <a:defRPr/>
            </a:pPr>
            <a:r>
              <a:rPr lang="en-US" dirty="0" err="1">
                <a:solidFill>
                  <a:srgbClr val="000000"/>
                </a:solidFill>
                <a:latin typeface="Gill Sans" charset="0"/>
              </a:rPr>
              <a:t>DigiSight</a:t>
            </a:r>
            <a:endParaRPr lang="en-US" dirty="0">
              <a:solidFill>
                <a:srgbClr val="000000"/>
              </a:solidFill>
              <a:latin typeface="Gill Sans" charset="0"/>
            </a:endParaRPr>
          </a:p>
          <a:p>
            <a:pPr>
              <a:defRPr/>
            </a:pPr>
            <a:r>
              <a:rPr lang="en-US" dirty="0">
                <a:solidFill>
                  <a:srgbClr val="000000"/>
                </a:solidFill>
                <a:latin typeface="Gill Sans" charset="0"/>
              </a:rPr>
              <a:t>Merck</a:t>
            </a:r>
          </a:p>
          <a:p>
            <a:pPr>
              <a:defRPr/>
            </a:pPr>
            <a:r>
              <a:rPr lang="en-US" dirty="0">
                <a:solidFill>
                  <a:srgbClr val="000000"/>
                </a:solidFill>
                <a:latin typeface="Gill Sans" charset="0"/>
              </a:rPr>
              <a:t>MITRE Corporation</a:t>
            </a:r>
          </a:p>
          <a:p>
            <a:pPr marL="0" indent="0">
              <a:buFont typeface="Arial" charset="0"/>
              <a:buNone/>
              <a:defRPr/>
            </a:pPr>
            <a:endParaRPr lang="en-US" dirty="0">
              <a:solidFill>
                <a:srgbClr val="000000"/>
              </a:solidFill>
              <a:latin typeface="Gill Sans" charset="0"/>
            </a:endParaRPr>
          </a:p>
        </p:txBody>
      </p:sp>
      <p:sp>
        <p:nvSpPr>
          <p:cNvPr id="4" name="Content Placeholder 3"/>
          <p:cNvSpPr>
            <a:spLocks noGrp="1"/>
          </p:cNvSpPr>
          <p:nvPr>
            <p:ph sz="quarter" idx="4"/>
          </p:nvPr>
        </p:nvSpPr>
        <p:spPr/>
        <p:txBody>
          <a:bodyPr/>
          <a:lstStyle/>
          <a:p>
            <a:r>
              <a:rPr lang="en-US" dirty="0" err="1">
                <a:solidFill>
                  <a:srgbClr val="000000"/>
                </a:solidFill>
                <a:latin typeface="Gill Sans"/>
                <a:cs typeface="Gill Sans"/>
              </a:rPr>
              <a:t>Khosla</a:t>
            </a:r>
            <a:r>
              <a:rPr lang="en-US" dirty="0">
                <a:solidFill>
                  <a:srgbClr val="000000"/>
                </a:solidFill>
                <a:latin typeface="Gill Sans"/>
                <a:cs typeface="Gill Sans"/>
              </a:rPr>
              <a:t> Ventures</a:t>
            </a:r>
          </a:p>
          <a:p>
            <a:pPr lvl="1"/>
            <a:r>
              <a:rPr lang="en-US" dirty="0" err="1">
                <a:solidFill>
                  <a:srgbClr val="000000"/>
                </a:solidFill>
                <a:latin typeface="Gill Sans"/>
                <a:cs typeface="Gill Sans"/>
              </a:rPr>
              <a:t>HeartVista</a:t>
            </a:r>
            <a:endParaRPr lang="en-US" dirty="0">
              <a:solidFill>
                <a:srgbClr val="000000"/>
              </a:solidFill>
              <a:latin typeface="Gill Sans"/>
              <a:cs typeface="Gill Sans"/>
            </a:endParaRPr>
          </a:p>
          <a:p>
            <a:pPr lvl="1"/>
            <a:r>
              <a:rPr lang="en-US" dirty="0" err="1">
                <a:solidFill>
                  <a:srgbClr val="000000"/>
                </a:solidFill>
                <a:latin typeface="Gill Sans"/>
                <a:cs typeface="Gill Sans"/>
              </a:rPr>
              <a:t>AliveCor</a:t>
            </a:r>
            <a:endParaRPr lang="en-US" dirty="0">
              <a:solidFill>
                <a:srgbClr val="000000"/>
              </a:solidFill>
              <a:latin typeface="Gill Sans"/>
              <a:cs typeface="Gill Sans"/>
            </a:endParaRPr>
          </a:p>
          <a:p>
            <a:pPr lvl="1"/>
            <a:r>
              <a:rPr lang="en-US" dirty="0">
                <a:solidFill>
                  <a:srgbClr val="000000"/>
                </a:solidFill>
                <a:latin typeface="Gill Sans"/>
                <a:cs typeface="Gill Sans"/>
              </a:rPr>
              <a:t>Twine</a:t>
            </a:r>
          </a:p>
          <a:p>
            <a:pPr lvl="1"/>
            <a:r>
              <a:rPr lang="en-US" dirty="0">
                <a:solidFill>
                  <a:srgbClr val="000000"/>
                </a:solidFill>
                <a:latin typeface="Gill Sans"/>
                <a:cs typeface="Gill Sans"/>
              </a:rPr>
              <a:t>Guardant</a:t>
            </a:r>
          </a:p>
          <a:p>
            <a:pPr lvl="1"/>
            <a:r>
              <a:rPr lang="en-US" dirty="0">
                <a:solidFill>
                  <a:srgbClr val="000000"/>
                </a:solidFill>
                <a:latin typeface="Gill Sans"/>
                <a:cs typeface="Gill Sans"/>
              </a:rPr>
              <a:t>Color Genomics</a:t>
            </a:r>
          </a:p>
          <a:p>
            <a:pPr lvl="1"/>
            <a:r>
              <a:rPr lang="en-US" dirty="0">
                <a:solidFill>
                  <a:srgbClr val="000000"/>
                </a:solidFill>
                <a:latin typeface="Gill Sans"/>
                <a:cs typeface="Gill Sans"/>
              </a:rPr>
              <a:t>Jawbone</a:t>
            </a:r>
          </a:p>
          <a:p>
            <a:pPr lvl="1"/>
            <a:r>
              <a:rPr lang="en-US" dirty="0" err="1">
                <a:solidFill>
                  <a:srgbClr val="000000"/>
                </a:solidFill>
                <a:latin typeface="Gill Sans"/>
                <a:cs typeface="Gill Sans"/>
              </a:rPr>
              <a:t>Ginger.io</a:t>
            </a:r>
            <a:endParaRPr lang="en-US" dirty="0">
              <a:solidFill>
                <a:srgbClr val="000000"/>
              </a:solidFill>
              <a:latin typeface="Gill Sans"/>
              <a:cs typeface="Gill Sans"/>
            </a:endParaRPr>
          </a:p>
          <a:p>
            <a:pPr lvl="1"/>
            <a:r>
              <a:rPr lang="en-US" dirty="0" err="1">
                <a:solidFill>
                  <a:srgbClr val="000000"/>
                </a:solidFill>
                <a:latin typeface="Gill Sans"/>
                <a:cs typeface="Gill Sans"/>
              </a:rPr>
              <a:t>Catalia</a:t>
            </a:r>
            <a:r>
              <a:rPr lang="en-US" dirty="0">
                <a:solidFill>
                  <a:srgbClr val="000000"/>
                </a:solidFill>
                <a:latin typeface="Gill Sans"/>
                <a:cs typeface="Gill Sans"/>
              </a:rPr>
              <a:t> Health</a:t>
            </a:r>
          </a:p>
          <a:p>
            <a:pPr lvl="1"/>
            <a:r>
              <a:rPr lang="en-US" dirty="0" err="1">
                <a:solidFill>
                  <a:srgbClr val="000000"/>
                </a:solidFill>
                <a:latin typeface="Gill Sans"/>
                <a:cs typeface="Gill Sans"/>
              </a:rPr>
              <a:t>Genalyte</a:t>
            </a:r>
            <a:endParaRPr lang="en-US" dirty="0">
              <a:solidFill>
                <a:srgbClr val="000000"/>
              </a:solidFill>
              <a:latin typeface="Gill Sans"/>
              <a:cs typeface="Gill Sans"/>
            </a:endParaRPr>
          </a:p>
          <a:p>
            <a:pPr lvl="1"/>
            <a:r>
              <a:rPr lang="en-US" dirty="0" err="1">
                <a:solidFill>
                  <a:srgbClr val="000000"/>
                </a:solidFill>
                <a:latin typeface="Gill Sans"/>
                <a:cs typeface="Gill Sans"/>
              </a:rPr>
              <a:t>Lumiata</a:t>
            </a:r>
            <a:endParaRPr lang="en-US" dirty="0">
              <a:solidFill>
                <a:srgbClr val="000000"/>
              </a:solidFill>
              <a:latin typeface="Gill Sans"/>
              <a:cs typeface="Gill Sans"/>
            </a:endParaRPr>
          </a:p>
          <a:p>
            <a:pPr lvl="1"/>
            <a:r>
              <a:rPr lang="en-US" dirty="0">
                <a:solidFill>
                  <a:srgbClr val="000000"/>
                </a:solidFill>
                <a:latin typeface="Gill Sans"/>
                <a:cs typeface="Gill Sans"/>
              </a:rPr>
              <a:t>Et </a:t>
            </a:r>
            <a:r>
              <a:rPr lang="en-US" dirty="0" err="1">
                <a:solidFill>
                  <a:srgbClr val="000000"/>
                </a:solidFill>
                <a:latin typeface="Gill Sans"/>
                <a:cs typeface="Gill Sans"/>
              </a:rPr>
              <a:t>multa</a:t>
            </a:r>
            <a:r>
              <a:rPr lang="en-US" dirty="0">
                <a:solidFill>
                  <a:srgbClr val="000000"/>
                </a:solidFill>
                <a:latin typeface="Gill Sans"/>
                <a:cs typeface="Gill Sans"/>
              </a:rPr>
              <a:t> cetera</a:t>
            </a:r>
          </a:p>
          <a:p>
            <a:endParaRPr lang="en-US" dirty="0">
              <a:solidFill>
                <a:srgbClr val="000000"/>
              </a:solidFill>
            </a:endParaRPr>
          </a:p>
          <a:p>
            <a:endParaRPr lang="en-US" dirty="0">
              <a:solidFill>
                <a:srgbClr val="000000"/>
              </a:solidFill>
            </a:endParaRPr>
          </a:p>
        </p:txBody>
      </p:sp>
    </p:spTree>
    <p:extLst>
      <p:ext uri="{BB962C8B-B14F-4D97-AF65-F5344CB8AC3E}">
        <p14:creationId xmlns:p14="http://schemas.microsoft.com/office/powerpoint/2010/main" val="2238727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4572000"/>
            <a:ext cx="1508125"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75" name="Text Box 3"/>
          <p:cNvSpPr txBox="1">
            <a:spLocks noChangeArrowheads="1"/>
          </p:cNvSpPr>
          <p:nvPr/>
        </p:nvSpPr>
        <p:spPr bwMode="auto">
          <a:xfrm>
            <a:off x="5486400" y="5791200"/>
            <a:ext cx="28194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endParaRPr lang="en-US" sz="2400">
              <a:latin typeface="Times New Roman" charset="0"/>
            </a:endParaRPr>
          </a:p>
        </p:txBody>
      </p:sp>
      <p:sp>
        <p:nvSpPr>
          <p:cNvPr id="3076" name="Text Box 4"/>
          <p:cNvSpPr txBox="1">
            <a:spLocks noChangeArrowheads="1"/>
          </p:cNvSpPr>
          <p:nvPr/>
        </p:nvSpPr>
        <p:spPr bwMode="auto">
          <a:xfrm>
            <a:off x="2955925" y="5029200"/>
            <a:ext cx="54102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sz="3600">
                <a:latin typeface="Times New Roman" charset="0"/>
              </a:rPr>
              <a:t>Emil Kraepelin (1856-1926)</a:t>
            </a:r>
          </a:p>
        </p:txBody>
      </p:sp>
      <p:sp>
        <p:nvSpPr>
          <p:cNvPr id="3077" name="Rectangle 5"/>
          <p:cNvSpPr>
            <a:spLocks noChangeArrowheads="1"/>
          </p:cNvSpPr>
          <p:nvPr/>
        </p:nvSpPr>
        <p:spPr bwMode="auto">
          <a:xfrm>
            <a:off x="685800" y="609600"/>
            <a:ext cx="77724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endParaRPr lang="en-US" sz="3200">
              <a:solidFill>
                <a:schemeClr val="tx2"/>
              </a:solidFill>
              <a:latin typeface="Times New Roman" charset="0"/>
            </a:endParaRPr>
          </a:p>
        </p:txBody>
      </p:sp>
      <p:sp>
        <p:nvSpPr>
          <p:cNvPr id="3078" name="Rectangle 7"/>
          <p:cNvSpPr>
            <a:spLocks noGrp="1" noChangeArrowheads="1"/>
          </p:cNvSpPr>
          <p:nvPr>
            <p:ph type="title" idx="4294967295"/>
          </p:nvPr>
        </p:nvSpPr>
        <p:spPr>
          <a:xfrm>
            <a:off x="0" y="76200"/>
            <a:ext cx="9144000" cy="1143000"/>
          </a:xfrm>
        </p:spPr>
        <p:txBody>
          <a:bodyPr/>
          <a:lstStyle/>
          <a:p>
            <a:pPr eaLnBrk="1" hangingPunct="1"/>
            <a:br>
              <a:rPr lang="en-US" sz="4800" b="1">
                <a:latin typeface="Arial" charset="0"/>
              </a:rPr>
            </a:br>
            <a:endParaRPr lang="en-US" sz="4800">
              <a:latin typeface="Arial" charset="0"/>
            </a:endParaRPr>
          </a:p>
        </p:txBody>
      </p:sp>
      <p:sp>
        <p:nvSpPr>
          <p:cNvPr id="3079" name="Rectangle 9"/>
          <p:cNvSpPr>
            <a:spLocks noChangeArrowheads="1"/>
          </p:cNvSpPr>
          <p:nvPr/>
        </p:nvSpPr>
        <p:spPr bwMode="auto">
          <a:xfrm>
            <a:off x="838200" y="122238"/>
            <a:ext cx="7239000" cy="9445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sz="4000">
                <a:solidFill>
                  <a:srgbClr val="0000FF"/>
                </a:solidFill>
                <a:latin typeface="Times New Roman" charset="0"/>
              </a:rPr>
              <a:t>Modern Foundation</a:t>
            </a:r>
          </a:p>
        </p:txBody>
      </p:sp>
      <p:sp>
        <p:nvSpPr>
          <p:cNvPr id="3080" name="Rectangle 10"/>
          <p:cNvSpPr>
            <a:spLocks noChangeArrowheads="1"/>
          </p:cNvSpPr>
          <p:nvPr/>
        </p:nvSpPr>
        <p:spPr bwMode="auto">
          <a:xfrm>
            <a:off x="457200" y="1752600"/>
            <a:ext cx="8229600" cy="2438400"/>
          </a:xfrm>
          <a:prstGeom prst="rect">
            <a:avLst/>
          </a:prstGeom>
          <a:solidFill>
            <a:schemeClr val="bg1"/>
          </a:solidFill>
          <a:ln w="19050">
            <a:solidFill>
              <a:schemeClr val="tx1"/>
            </a:solidFill>
            <a:miter lim="800000"/>
            <a:headEnd/>
            <a:tailEnd/>
          </a:ln>
        </p:spPr>
        <p:txBody>
          <a:bodyPr/>
          <a:lstStyle/>
          <a:p>
            <a:pPr marL="342900" indent="-342900" algn="l">
              <a:spcBef>
                <a:spcPct val="20000"/>
              </a:spcBef>
              <a:buFontTx/>
              <a:buChar char="•"/>
            </a:pPr>
            <a:r>
              <a:rPr lang="en-US" sz="2800">
                <a:latin typeface="Times New Roman" charset="0"/>
              </a:rPr>
              <a:t>Synthesis of the concept of manic-depressive illness as an affective disorder that is distinct from </a:t>
            </a:r>
            <a:r>
              <a:rPr lang="ja-JP" altLang="en-US" sz="2800">
                <a:latin typeface="Times New Roman" charset="0"/>
              </a:rPr>
              <a:t>“</a:t>
            </a:r>
            <a:r>
              <a:rPr lang="en-US" sz="2800">
                <a:latin typeface="Times New Roman" charset="0"/>
              </a:rPr>
              <a:t>dementia praecox</a:t>
            </a:r>
            <a:r>
              <a:rPr lang="ja-JP" altLang="en-US" sz="2800">
                <a:latin typeface="Times New Roman" charset="0"/>
              </a:rPr>
              <a:t>”</a:t>
            </a:r>
            <a:r>
              <a:rPr lang="en-US" sz="2800">
                <a:latin typeface="Times New Roman" charset="0"/>
              </a:rPr>
              <a:t> (schizophrenia) based on course of illness and characterized as a </a:t>
            </a:r>
            <a:r>
              <a:rPr lang="ja-JP" altLang="en-US" sz="2800">
                <a:latin typeface="Times New Roman" charset="0"/>
              </a:rPr>
              <a:t>“</a:t>
            </a:r>
            <a:r>
              <a:rPr lang="en-US" sz="2800">
                <a:latin typeface="Times New Roman" charset="0"/>
              </a:rPr>
              <a:t>morbid process</a:t>
            </a:r>
            <a:r>
              <a:rPr lang="ja-JP" altLang="en-US" sz="2800">
                <a:latin typeface="Times New Roman" charset="0"/>
              </a:rPr>
              <a:t>”</a:t>
            </a:r>
            <a:r>
              <a:rPr lang="en-US" sz="2800">
                <a:latin typeface="Times New Roman" charset="0"/>
              </a:rPr>
              <a:t> that is largely of genetic and vascular origin</a:t>
            </a:r>
            <a:endParaRPr lang="en-US" sz="2800" i="1">
              <a:latin typeface="Times New Roman" charset="0"/>
            </a:endParaRPr>
          </a:p>
        </p:txBody>
      </p:sp>
    </p:spTree>
    <p:extLst>
      <p:ext uri="{BB962C8B-B14F-4D97-AF65-F5344CB8AC3E}">
        <p14:creationId xmlns:p14="http://schemas.microsoft.com/office/powerpoint/2010/main" val="1281562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219200" y="152400"/>
            <a:ext cx="6289675" cy="685800"/>
          </a:xfrm>
        </p:spPr>
        <p:txBody>
          <a:bodyPr/>
          <a:lstStyle/>
          <a:p>
            <a:r>
              <a:rPr lang="en-US" sz="4000">
                <a:solidFill>
                  <a:srgbClr val="0000FF"/>
                </a:solidFill>
                <a:latin typeface="Times New Roman" charset="0"/>
              </a:rPr>
              <a:t>Clinical Trajectory</a:t>
            </a:r>
          </a:p>
        </p:txBody>
      </p:sp>
      <p:sp>
        <p:nvSpPr>
          <p:cNvPr id="4099" name="Rectangle 3"/>
          <p:cNvSpPr>
            <a:spLocks noChangeArrowheads="1"/>
          </p:cNvSpPr>
          <p:nvPr/>
        </p:nvSpPr>
        <p:spPr bwMode="auto">
          <a:xfrm>
            <a:off x="762000" y="1676400"/>
            <a:ext cx="7620000" cy="4953000"/>
          </a:xfrm>
          <a:prstGeom prst="rect">
            <a:avLst/>
          </a:prstGeom>
          <a:solidFill>
            <a:schemeClr val="bg1"/>
          </a:solidFill>
          <a:ln w="19050">
            <a:solidFill>
              <a:schemeClr val="tx1"/>
            </a:solidFill>
            <a:round/>
            <a:headEnd/>
            <a:tailEnd/>
          </a:ln>
        </p:spPr>
        <p:txBody>
          <a:bodyPr/>
          <a:lstStyle/>
          <a:p>
            <a:endParaRPr lang="en-US"/>
          </a:p>
        </p:txBody>
      </p:sp>
      <p:cxnSp>
        <p:nvCxnSpPr>
          <p:cNvPr id="4100" name="Straight Connector 5"/>
          <p:cNvCxnSpPr>
            <a:cxnSpLocks noChangeShapeType="1"/>
          </p:cNvCxnSpPr>
          <p:nvPr/>
        </p:nvCxnSpPr>
        <p:spPr bwMode="auto">
          <a:xfrm>
            <a:off x="1785938" y="2209800"/>
            <a:ext cx="0" cy="39624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cxnSp>
      <p:cxnSp>
        <p:nvCxnSpPr>
          <p:cNvPr id="4101" name="Straight Connector 8"/>
          <p:cNvCxnSpPr>
            <a:cxnSpLocks noChangeShapeType="1"/>
          </p:cNvCxnSpPr>
          <p:nvPr/>
        </p:nvCxnSpPr>
        <p:spPr bwMode="auto">
          <a:xfrm>
            <a:off x="1785938" y="6172200"/>
            <a:ext cx="58674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cxnSp>
      <p:sp>
        <p:nvSpPr>
          <p:cNvPr id="4102" name="Freeform 15"/>
          <p:cNvSpPr>
            <a:spLocks/>
          </p:cNvSpPr>
          <p:nvPr/>
        </p:nvSpPr>
        <p:spPr bwMode="auto">
          <a:xfrm>
            <a:off x="1785938" y="2870200"/>
            <a:ext cx="5257800" cy="2420938"/>
          </a:xfrm>
          <a:custGeom>
            <a:avLst/>
            <a:gdLst>
              <a:gd name="T0" fmla="*/ 0 w 5747657"/>
              <a:gd name="T1" fmla="*/ 4188365 h 2148114"/>
              <a:gd name="T2" fmla="*/ 372697 w 5747657"/>
              <a:gd name="T3" fmla="*/ 995597 h 2148114"/>
              <a:gd name="T4" fmla="*/ 1805354 w 5747657"/>
              <a:gd name="T5" fmla="*/ 10161918 h 2148114"/>
              <a:gd name="T6" fmla="*/ 0 60000 65536"/>
              <a:gd name="T7" fmla="*/ 0 60000 65536"/>
              <a:gd name="T8" fmla="*/ 0 60000 65536"/>
              <a:gd name="T9" fmla="*/ 0 w 5747657"/>
              <a:gd name="T10" fmla="*/ 0 h 2148114"/>
              <a:gd name="T11" fmla="*/ 5747657 w 5747657"/>
              <a:gd name="T12" fmla="*/ 2148114 h 2148114"/>
            </a:gdLst>
            <a:ahLst/>
            <a:cxnLst>
              <a:cxn ang="T6">
                <a:pos x="T0" y="T1"/>
              </a:cxn>
              <a:cxn ang="T7">
                <a:pos x="T2" y="T3"/>
              </a:cxn>
              <a:cxn ang="T8">
                <a:pos x="T4" y="T5"/>
              </a:cxn>
            </a:cxnLst>
            <a:rect l="T9" t="T10" r="T11" b="T12"/>
            <a:pathLst>
              <a:path w="5747657" h="2148114">
                <a:moveTo>
                  <a:pt x="0" y="885371"/>
                </a:moveTo>
                <a:cubicBezTo>
                  <a:pt x="114300" y="442685"/>
                  <a:pt x="228600" y="0"/>
                  <a:pt x="1186543" y="210457"/>
                </a:cubicBezTo>
                <a:cubicBezTo>
                  <a:pt x="2144486" y="420914"/>
                  <a:pt x="3946071" y="1284514"/>
                  <a:pt x="5747657" y="2148114"/>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03" name="Freeform 20"/>
          <p:cNvSpPr>
            <a:spLocks/>
          </p:cNvSpPr>
          <p:nvPr/>
        </p:nvSpPr>
        <p:spPr bwMode="auto">
          <a:xfrm>
            <a:off x="1795463" y="3762375"/>
            <a:ext cx="5302250" cy="1800225"/>
          </a:xfrm>
          <a:custGeom>
            <a:avLst/>
            <a:gdLst>
              <a:gd name="T0" fmla="*/ 0 w 5301343"/>
              <a:gd name="T1" fmla="*/ 462221 h 1799772"/>
              <a:gd name="T2" fmla="*/ 545411 w 5301343"/>
              <a:gd name="T3" fmla="*/ 69147 h 1799772"/>
              <a:gd name="T4" fmla="*/ 1538051 w 5301343"/>
              <a:gd name="T5" fmla="*/ 877131 h 1799772"/>
              <a:gd name="T6" fmla="*/ 3741488 w 5301343"/>
              <a:gd name="T7" fmla="*/ 1073669 h 1799772"/>
              <a:gd name="T8" fmla="*/ 5312244 w 5301343"/>
              <a:gd name="T9" fmla="*/ 1805215 h 1799772"/>
              <a:gd name="T10" fmla="*/ 0 60000 65536"/>
              <a:gd name="T11" fmla="*/ 0 60000 65536"/>
              <a:gd name="T12" fmla="*/ 0 60000 65536"/>
              <a:gd name="T13" fmla="*/ 0 60000 65536"/>
              <a:gd name="T14" fmla="*/ 0 60000 65536"/>
              <a:gd name="T15" fmla="*/ 0 w 5301343"/>
              <a:gd name="T16" fmla="*/ 0 h 1799772"/>
              <a:gd name="T17" fmla="*/ 5301343 w 5301343"/>
              <a:gd name="T18" fmla="*/ 1799772 h 1799772"/>
            </a:gdLst>
            <a:ahLst/>
            <a:cxnLst>
              <a:cxn ang="T10">
                <a:pos x="T0" y="T1"/>
              </a:cxn>
              <a:cxn ang="T11">
                <a:pos x="T2" y="T3"/>
              </a:cxn>
              <a:cxn ang="T12">
                <a:pos x="T4" y="T5"/>
              </a:cxn>
              <a:cxn ang="T13">
                <a:pos x="T6" y="T7"/>
              </a:cxn>
              <a:cxn ang="T14">
                <a:pos x="T8" y="T9"/>
              </a:cxn>
            </a:cxnLst>
            <a:rect l="T15" t="T16" r="T17" b="T18"/>
            <a:pathLst>
              <a:path w="5301343" h="1799772">
                <a:moveTo>
                  <a:pt x="0" y="460829"/>
                </a:moveTo>
                <a:cubicBezTo>
                  <a:pt x="144235" y="230414"/>
                  <a:pt x="288471" y="0"/>
                  <a:pt x="544285" y="68943"/>
                </a:cubicBezTo>
                <a:cubicBezTo>
                  <a:pt x="800099" y="137886"/>
                  <a:pt x="1003299" y="707572"/>
                  <a:pt x="1534885" y="874486"/>
                </a:cubicBezTo>
                <a:cubicBezTo>
                  <a:pt x="2066471" y="1041400"/>
                  <a:pt x="3106057" y="916215"/>
                  <a:pt x="3733800" y="1070429"/>
                </a:cubicBezTo>
                <a:cubicBezTo>
                  <a:pt x="4361543" y="1224643"/>
                  <a:pt x="5301343" y="1799772"/>
                  <a:pt x="5301343" y="1799772"/>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04" name="Freeform 22"/>
          <p:cNvSpPr>
            <a:spLocks/>
          </p:cNvSpPr>
          <p:nvPr/>
        </p:nvSpPr>
        <p:spPr bwMode="auto">
          <a:xfrm>
            <a:off x="1752600" y="3497263"/>
            <a:ext cx="5438775" cy="2698750"/>
          </a:xfrm>
          <a:custGeom>
            <a:avLst/>
            <a:gdLst>
              <a:gd name="T0" fmla="*/ 43495 w 5439228"/>
              <a:gd name="T1" fmla="*/ 827018 h 2697843"/>
              <a:gd name="T2" fmla="*/ 772118 w 5439228"/>
              <a:gd name="T3" fmla="*/ 247739 h 2697843"/>
              <a:gd name="T4" fmla="*/ 4676155 w 5439228"/>
              <a:gd name="T5" fmla="*/ 2313463 h 2697843"/>
              <a:gd name="T6" fmla="*/ 5317785 w 5439228"/>
              <a:gd name="T7" fmla="*/ 2619493 h 2697843"/>
              <a:gd name="T8" fmla="*/ 0 60000 65536"/>
              <a:gd name="T9" fmla="*/ 0 60000 65536"/>
              <a:gd name="T10" fmla="*/ 0 60000 65536"/>
              <a:gd name="T11" fmla="*/ 0 60000 65536"/>
              <a:gd name="T12" fmla="*/ 0 w 5439228"/>
              <a:gd name="T13" fmla="*/ 0 h 2697843"/>
              <a:gd name="T14" fmla="*/ 5439228 w 5439228"/>
              <a:gd name="T15" fmla="*/ 2697843 h 2697843"/>
            </a:gdLst>
            <a:ahLst/>
            <a:cxnLst>
              <a:cxn ang="T8">
                <a:pos x="T0" y="T1"/>
              </a:cxn>
              <a:cxn ang="T9">
                <a:pos x="T2" y="T3"/>
              </a:cxn>
              <a:cxn ang="T10">
                <a:pos x="T4" y="T5"/>
              </a:cxn>
              <a:cxn ang="T11">
                <a:pos x="T6" y="T7"/>
              </a:cxn>
            </a:cxnLst>
            <a:rect l="T12" t="T13" r="T14" b="T15"/>
            <a:pathLst>
              <a:path w="5439228" h="2697843">
                <a:moveTo>
                  <a:pt x="43543" y="823686"/>
                </a:moveTo>
                <a:cubicBezTo>
                  <a:pt x="21771" y="411843"/>
                  <a:pt x="0" y="0"/>
                  <a:pt x="772886" y="246743"/>
                </a:cubicBezTo>
                <a:cubicBezTo>
                  <a:pt x="1545772" y="493486"/>
                  <a:pt x="3922486" y="1910443"/>
                  <a:pt x="4680857" y="2304143"/>
                </a:cubicBezTo>
                <a:cubicBezTo>
                  <a:pt x="5439228" y="2697843"/>
                  <a:pt x="5381171" y="2653393"/>
                  <a:pt x="5323114" y="2608943"/>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05" name="Freeform 26"/>
          <p:cNvSpPr>
            <a:spLocks/>
          </p:cNvSpPr>
          <p:nvPr/>
        </p:nvSpPr>
        <p:spPr bwMode="auto">
          <a:xfrm>
            <a:off x="1795463" y="3657600"/>
            <a:ext cx="5334000" cy="2179638"/>
          </a:xfrm>
          <a:custGeom>
            <a:avLst/>
            <a:gdLst>
              <a:gd name="T0" fmla="*/ 0 w 5334000"/>
              <a:gd name="T1" fmla="*/ 1446756 h 1917700"/>
              <a:gd name="T2" fmla="*/ 1110343 w 5334000"/>
              <a:gd name="T3" fmla="*/ 1446756 h 1917700"/>
              <a:gd name="T4" fmla="*/ 5334000 w 5334000"/>
              <a:gd name="T5" fmla="*/ 10127270 h 1917700"/>
              <a:gd name="T6" fmla="*/ 0 60000 65536"/>
              <a:gd name="T7" fmla="*/ 0 60000 65536"/>
              <a:gd name="T8" fmla="*/ 0 60000 65536"/>
              <a:gd name="T9" fmla="*/ 0 w 5334000"/>
              <a:gd name="T10" fmla="*/ 0 h 1917700"/>
              <a:gd name="T11" fmla="*/ 5334000 w 5334000"/>
              <a:gd name="T12" fmla="*/ 1917700 h 1917700"/>
            </a:gdLst>
            <a:ahLst/>
            <a:cxnLst>
              <a:cxn ang="T6">
                <a:pos x="T0" y="T1"/>
              </a:cxn>
              <a:cxn ang="T7">
                <a:pos x="T2" y="T3"/>
              </a:cxn>
              <a:cxn ang="T8">
                <a:pos x="T4" y="T5"/>
              </a:cxn>
            </a:cxnLst>
            <a:rect l="T9" t="T10" r="T11" b="T12"/>
            <a:pathLst>
              <a:path w="5334000" h="1917700">
                <a:moveTo>
                  <a:pt x="0" y="273957"/>
                </a:moveTo>
                <a:cubicBezTo>
                  <a:pt x="110671" y="136978"/>
                  <a:pt x="221343" y="0"/>
                  <a:pt x="1110343" y="273957"/>
                </a:cubicBezTo>
                <a:cubicBezTo>
                  <a:pt x="1999343" y="547914"/>
                  <a:pt x="3666671" y="1232807"/>
                  <a:pt x="5334000" y="1917700"/>
                </a:cubicBezTo>
              </a:path>
            </a:pathLst>
          </a:custGeom>
          <a:noFill/>
          <a:ln w="38100" cap="flat" cmpd="sng">
            <a:solidFill>
              <a:srgbClr val="FF0000"/>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06" name="TextBox 19"/>
          <p:cNvSpPr txBox="1">
            <a:spLocks noChangeArrowheads="1"/>
          </p:cNvSpPr>
          <p:nvPr/>
        </p:nvSpPr>
        <p:spPr bwMode="auto">
          <a:xfrm>
            <a:off x="3962400" y="6172200"/>
            <a:ext cx="1295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b="1">
                <a:latin typeface="Times New Roman" charset="0"/>
                <a:cs typeface="Times New Roman" charset="0"/>
              </a:rPr>
              <a:t>Age</a:t>
            </a:r>
          </a:p>
        </p:txBody>
      </p:sp>
      <p:sp>
        <p:nvSpPr>
          <p:cNvPr id="4107" name="TextBox 21"/>
          <p:cNvSpPr txBox="1">
            <a:spLocks noChangeArrowheads="1"/>
          </p:cNvSpPr>
          <p:nvPr/>
        </p:nvSpPr>
        <p:spPr bwMode="auto">
          <a:xfrm>
            <a:off x="381000" y="914400"/>
            <a:ext cx="1905000" cy="2246313"/>
          </a:xfrm>
          <a:prstGeom prst="rect">
            <a:avLst/>
          </a:prstGeom>
          <a:solidFill>
            <a:schemeClr val="bg1"/>
          </a:solidFill>
          <a:ln w="19050">
            <a:solidFill>
              <a:schemeClr val="tx1"/>
            </a:solidFill>
            <a:miter lim="800000"/>
            <a:headEnd/>
            <a:tailEnd/>
          </a:ln>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r>
              <a:rPr lang="en-US" sz="2000">
                <a:latin typeface="Times New Roman" charset="0"/>
                <a:cs typeface="Times New Roman" charset="0"/>
              </a:rPr>
              <a:t>Symptoms:</a:t>
            </a:r>
          </a:p>
          <a:p>
            <a:pPr algn="l" eaLnBrk="1" hangingPunct="1"/>
            <a:r>
              <a:rPr lang="en-US" sz="2000" b="1">
                <a:solidFill>
                  <a:srgbClr val="FF0000"/>
                </a:solidFill>
                <a:latin typeface="Times New Roman" charset="0"/>
                <a:cs typeface="Times New Roman" charset="0"/>
              </a:rPr>
              <a:t>Delusions</a:t>
            </a:r>
          </a:p>
          <a:p>
            <a:pPr algn="l" eaLnBrk="1" hangingPunct="1"/>
            <a:r>
              <a:rPr lang="en-US" sz="2000" b="1">
                <a:solidFill>
                  <a:srgbClr val="FF0000"/>
                </a:solidFill>
                <a:latin typeface="Times New Roman" charset="0"/>
                <a:cs typeface="Times New Roman" charset="0"/>
              </a:rPr>
              <a:t>Hallucinations</a:t>
            </a:r>
          </a:p>
          <a:p>
            <a:pPr algn="l" eaLnBrk="1" hangingPunct="1"/>
            <a:r>
              <a:rPr lang="en-US" sz="2000" b="1">
                <a:solidFill>
                  <a:srgbClr val="FF0000"/>
                </a:solidFill>
                <a:latin typeface="Times New Roman" charset="0"/>
                <a:cs typeface="Times New Roman" charset="0"/>
              </a:rPr>
              <a:t>Negative</a:t>
            </a:r>
          </a:p>
          <a:p>
            <a:pPr algn="l" eaLnBrk="1" hangingPunct="1"/>
            <a:r>
              <a:rPr lang="en-US" sz="2000">
                <a:latin typeface="Times New Roman" charset="0"/>
                <a:cs typeface="Times New Roman" charset="0"/>
              </a:rPr>
              <a:t>Mania</a:t>
            </a:r>
          </a:p>
          <a:p>
            <a:pPr algn="l" eaLnBrk="1" hangingPunct="1"/>
            <a:r>
              <a:rPr lang="en-US" sz="2000">
                <a:latin typeface="Times New Roman" charset="0"/>
                <a:cs typeface="Times New Roman" charset="0"/>
              </a:rPr>
              <a:t>Depression</a:t>
            </a:r>
          </a:p>
          <a:p>
            <a:pPr algn="l" eaLnBrk="1" hangingPunct="1"/>
            <a:r>
              <a:rPr lang="en-US" sz="2000">
                <a:latin typeface="Times New Roman" charset="0"/>
                <a:cs typeface="Times New Roman" charset="0"/>
              </a:rPr>
              <a:t>Disorganization</a:t>
            </a:r>
          </a:p>
        </p:txBody>
      </p:sp>
      <p:sp>
        <p:nvSpPr>
          <p:cNvPr id="4108" name="TextBox 27"/>
          <p:cNvSpPr txBox="1">
            <a:spLocks noChangeArrowheads="1"/>
          </p:cNvSpPr>
          <p:nvPr/>
        </p:nvSpPr>
        <p:spPr bwMode="auto">
          <a:xfrm rot="-5400000">
            <a:off x="485775" y="4143375"/>
            <a:ext cx="21336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b="1">
                <a:latin typeface="Times New Roman" charset="0"/>
                <a:cs typeface="Times New Roman" charset="0"/>
              </a:rPr>
              <a:t>Course of Illness</a:t>
            </a:r>
          </a:p>
        </p:txBody>
      </p:sp>
      <p:sp>
        <p:nvSpPr>
          <p:cNvPr id="4109" name="Freeform 12"/>
          <p:cNvSpPr>
            <a:spLocks/>
          </p:cNvSpPr>
          <p:nvPr/>
        </p:nvSpPr>
        <p:spPr bwMode="auto">
          <a:xfrm>
            <a:off x="1785938" y="3403600"/>
            <a:ext cx="5368925" cy="2006600"/>
          </a:xfrm>
          <a:custGeom>
            <a:avLst/>
            <a:gdLst>
              <a:gd name="T0" fmla="*/ 0 w 5367866"/>
              <a:gd name="T1" fmla="*/ 491067 h 2006600"/>
              <a:gd name="T2" fmla="*/ 245582 w 5367866"/>
              <a:gd name="T3" fmla="*/ 59267 h 2006600"/>
              <a:gd name="T4" fmla="*/ 829897 w 5367866"/>
              <a:gd name="T5" fmla="*/ 846667 h 2006600"/>
              <a:gd name="T6" fmla="*/ 3141753 w 5367866"/>
              <a:gd name="T7" fmla="*/ 1126067 h 2006600"/>
              <a:gd name="T8" fmla="*/ 4174890 w 5367866"/>
              <a:gd name="T9" fmla="*/ 1837267 h 2006600"/>
              <a:gd name="T10" fmla="*/ 5368925 w 5367866"/>
              <a:gd name="T11" fmla="*/ 2006600 h 2006600"/>
              <a:gd name="T12" fmla="*/ 0 60000 65536"/>
              <a:gd name="T13" fmla="*/ 0 60000 65536"/>
              <a:gd name="T14" fmla="*/ 0 60000 65536"/>
              <a:gd name="T15" fmla="*/ 0 60000 65536"/>
              <a:gd name="T16" fmla="*/ 0 60000 65536"/>
              <a:gd name="T17" fmla="*/ 0 60000 65536"/>
              <a:gd name="T18" fmla="*/ 0 w 5367866"/>
              <a:gd name="T19" fmla="*/ 0 h 2006600"/>
              <a:gd name="T20" fmla="*/ 5367866 w 5367866"/>
              <a:gd name="T21" fmla="*/ 2006600 h 2006600"/>
            </a:gdLst>
            <a:ahLst/>
            <a:cxnLst>
              <a:cxn ang="T12">
                <a:pos x="T0" y="T1"/>
              </a:cxn>
              <a:cxn ang="T13">
                <a:pos x="T2" y="T3"/>
              </a:cxn>
              <a:cxn ang="T14">
                <a:pos x="T4" y="T5"/>
              </a:cxn>
              <a:cxn ang="T15">
                <a:pos x="T6" y="T7"/>
              </a:cxn>
              <a:cxn ang="T16">
                <a:pos x="T8" y="T9"/>
              </a:cxn>
              <a:cxn ang="T17">
                <a:pos x="T10" y="T11"/>
              </a:cxn>
            </a:cxnLst>
            <a:rect l="T18" t="T19" r="T20" b="T21"/>
            <a:pathLst>
              <a:path w="5367866" h="2006600">
                <a:moveTo>
                  <a:pt x="0" y="491067"/>
                </a:moveTo>
                <a:cubicBezTo>
                  <a:pt x="53622" y="245533"/>
                  <a:pt x="107244" y="0"/>
                  <a:pt x="245533" y="59267"/>
                </a:cubicBezTo>
                <a:cubicBezTo>
                  <a:pt x="383822" y="118534"/>
                  <a:pt x="347133" y="668867"/>
                  <a:pt x="829733" y="846667"/>
                </a:cubicBezTo>
                <a:cubicBezTo>
                  <a:pt x="1312333" y="1024467"/>
                  <a:pt x="2583744" y="960967"/>
                  <a:pt x="3141133" y="1126067"/>
                </a:cubicBezTo>
                <a:cubicBezTo>
                  <a:pt x="3698522" y="1291167"/>
                  <a:pt x="3802944" y="1690512"/>
                  <a:pt x="4174066" y="1837267"/>
                </a:cubicBezTo>
                <a:cubicBezTo>
                  <a:pt x="4545188" y="1984023"/>
                  <a:pt x="4956527" y="1995311"/>
                  <a:pt x="5367866" y="2006600"/>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10" name="TextBox 14"/>
          <p:cNvSpPr txBox="1">
            <a:spLocks noChangeArrowheads="1"/>
          </p:cNvSpPr>
          <p:nvPr/>
        </p:nvSpPr>
        <p:spPr bwMode="auto">
          <a:xfrm>
            <a:off x="4876800" y="1962150"/>
            <a:ext cx="2438400" cy="400050"/>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a:solidFill>
                  <a:srgbClr val="FF0000"/>
                </a:solidFill>
                <a:latin typeface="Times New Roman" charset="0"/>
                <a:cs typeface="Times New Roman" charset="0"/>
              </a:rPr>
              <a:t>Dementia Praecox</a:t>
            </a:r>
          </a:p>
        </p:txBody>
      </p:sp>
    </p:spTree>
    <p:extLst>
      <p:ext uri="{BB962C8B-B14F-4D97-AF65-F5344CB8AC3E}">
        <p14:creationId xmlns:p14="http://schemas.microsoft.com/office/powerpoint/2010/main" val="167186171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219200" y="152400"/>
            <a:ext cx="6289675" cy="685800"/>
          </a:xfrm>
        </p:spPr>
        <p:txBody>
          <a:bodyPr/>
          <a:lstStyle/>
          <a:p>
            <a:r>
              <a:rPr lang="en-US" sz="4000">
                <a:solidFill>
                  <a:srgbClr val="0000FF"/>
                </a:solidFill>
                <a:latin typeface="Times New Roman" charset="0"/>
              </a:rPr>
              <a:t>Clinical Trajectory</a:t>
            </a:r>
          </a:p>
        </p:txBody>
      </p:sp>
      <p:sp>
        <p:nvSpPr>
          <p:cNvPr id="5123" name="Rectangle 3"/>
          <p:cNvSpPr>
            <a:spLocks noChangeArrowheads="1"/>
          </p:cNvSpPr>
          <p:nvPr/>
        </p:nvSpPr>
        <p:spPr bwMode="auto">
          <a:xfrm>
            <a:off x="762000" y="1676400"/>
            <a:ext cx="7620000" cy="4953000"/>
          </a:xfrm>
          <a:prstGeom prst="rect">
            <a:avLst/>
          </a:prstGeom>
          <a:solidFill>
            <a:schemeClr val="bg1"/>
          </a:solidFill>
          <a:ln w="19050">
            <a:solidFill>
              <a:schemeClr val="tx1"/>
            </a:solidFill>
            <a:round/>
            <a:headEnd/>
            <a:tailEnd/>
          </a:ln>
        </p:spPr>
        <p:txBody>
          <a:bodyPr/>
          <a:lstStyle/>
          <a:p>
            <a:endParaRPr lang="en-US"/>
          </a:p>
        </p:txBody>
      </p:sp>
      <p:cxnSp>
        <p:nvCxnSpPr>
          <p:cNvPr id="5124" name="Straight Connector 5"/>
          <p:cNvCxnSpPr>
            <a:cxnSpLocks noChangeShapeType="1"/>
          </p:cNvCxnSpPr>
          <p:nvPr/>
        </p:nvCxnSpPr>
        <p:spPr bwMode="auto">
          <a:xfrm>
            <a:off x="1785938" y="2209800"/>
            <a:ext cx="0" cy="39624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cxnSp>
      <p:cxnSp>
        <p:nvCxnSpPr>
          <p:cNvPr id="5125" name="Straight Connector 8"/>
          <p:cNvCxnSpPr>
            <a:cxnSpLocks noChangeShapeType="1"/>
          </p:cNvCxnSpPr>
          <p:nvPr/>
        </p:nvCxnSpPr>
        <p:spPr bwMode="auto">
          <a:xfrm>
            <a:off x="1785938" y="6172200"/>
            <a:ext cx="58674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cxnSp>
      <p:sp>
        <p:nvSpPr>
          <p:cNvPr id="5126" name="Freeform 14"/>
          <p:cNvSpPr>
            <a:spLocks/>
          </p:cNvSpPr>
          <p:nvPr/>
        </p:nvSpPr>
        <p:spPr bwMode="auto">
          <a:xfrm>
            <a:off x="1795463" y="2743200"/>
            <a:ext cx="5476875" cy="1103313"/>
          </a:xfrm>
          <a:custGeom>
            <a:avLst/>
            <a:gdLst>
              <a:gd name="T0" fmla="*/ 0 w 6660242"/>
              <a:gd name="T1" fmla="*/ 894843 h 1103085"/>
              <a:gd name="T2" fmla="*/ 74443 w 6660242"/>
              <a:gd name="T3" fmla="*/ 480159 h 1103085"/>
              <a:gd name="T4" fmla="*/ 154877 w 6660242"/>
              <a:gd name="T5" fmla="*/ 1091272 h 1103085"/>
              <a:gd name="T6" fmla="*/ 256702 w 6660242"/>
              <a:gd name="T7" fmla="*/ 567461 h 1103085"/>
              <a:gd name="T8" fmla="*/ 343125 w 6660242"/>
              <a:gd name="T9" fmla="*/ 840277 h 1103085"/>
              <a:gd name="T10" fmla="*/ 453505 w 6660242"/>
              <a:gd name="T11" fmla="*/ 32741 h 1103085"/>
              <a:gd name="T12" fmla="*/ 513402 w 6660242"/>
              <a:gd name="T13" fmla="*/ 643853 h 1103085"/>
              <a:gd name="T14" fmla="*/ 514258 w 6660242"/>
              <a:gd name="T15" fmla="*/ 654763 h 1103085"/>
              <a:gd name="T16" fmla="*/ 0 60000 65536"/>
              <a:gd name="T17" fmla="*/ 0 60000 65536"/>
              <a:gd name="T18" fmla="*/ 0 60000 65536"/>
              <a:gd name="T19" fmla="*/ 0 60000 65536"/>
              <a:gd name="T20" fmla="*/ 0 60000 65536"/>
              <a:gd name="T21" fmla="*/ 0 60000 65536"/>
              <a:gd name="T22" fmla="*/ 0 60000 65536"/>
              <a:gd name="T23" fmla="*/ 0 60000 65536"/>
              <a:gd name="T24" fmla="*/ 0 w 6660242"/>
              <a:gd name="T25" fmla="*/ 0 h 1103085"/>
              <a:gd name="T26" fmla="*/ 6660242 w 6660242"/>
              <a:gd name="T27" fmla="*/ 1103085 h 11030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60242" h="1103085">
                <a:moveTo>
                  <a:pt x="0" y="892628"/>
                </a:moveTo>
                <a:cubicBezTo>
                  <a:pt x="309335" y="669471"/>
                  <a:pt x="618671" y="446314"/>
                  <a:pt x="947057" y="478971"/>
                </a:cubicBezTo>
                <a:cubicBezTo>
                  <a:pt x="1275443" y="511628"/>
                  <a:pt x="1583871" y="1074057"/>
                  <a:pt x="1970314" y="1088571"/>
                </a:cubicBezTo>
                <a:cubicBezTo>
                  <a:pt x="2356757" y="1103085"/>
                  <a:pt x="2866571" y="607785"/>
                  <a:pt x="3265714" y="566057"/>
                </a:cubicBezTo>
                <a:cubicBezTo>
                  <a:pt x="3664857" y="524329"/>
                  <a:pt x="3947885" y="927100"/>
                  <a:pt x="4365171" y="838200"/>
                </a:cubicBezTo>
                <a:cubicBezTo>
                  <a:pt x="4782457" y="749300"/>
                  <a:pt x="5408385" y="65314"/>
                  <a:pt x="5769428" y="32657"/>
                </a:cubicBezTo>
                <a:cubicBezTo>
                  <a:pt x="6130471" y="0"/>
                  <a:pt x="6402614" y="538843"/>
                  <a:pt x="6531428" y="642257"/>
                </a:cubicBezTo>
                <a:cubicBezTo>
                  <a:pt x="6660242" y="745671"/>
                  <a:pt x="6601278" y="699407"/>
                  <a:pt x="6542314" y="653143"/>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127" name="Freeform 16"/>
          <p:cNvSpPr>
            <a:spLocks/>
          </p:cNvSpPr>
          <p:nvPr/>
        </p:nvSpPr>
        <p:spPr bwMode="auto">
          <a:xfrm>
            <a:off x="1785938" y="3330575"/>
            <a:ext cx="5334000" cy="1165225"/>
          </a:xfrm>
          <a:custGeom>
            <a:avLst/>
            <a:gdLst>
              <a:gd name="T0" fmla="*/ 0 w 5900057"/>
              <a:gd name="T1" fmla="*/ 827897 h 1153885"/>
              <a:gd name="T2" fmla="*/ 237630 w 5900057"/>
              <a:gd name="T3" fmla="*/ 160637 h 1153885"/>
              <a:gd name="T4" fmla="*/ 756896 w 5900057"/>
              <a:gd name="T5" fmla="*/ 877322 h 1153885"/>
              <a:gd name="T6" fmla="*/ 1026795 w 5900057"/>
              <a:gd name="T7" fmla="*/ 61782 h 1153885"/>
              <a:gd name="T8" fmla="*/ 1240955 w 5900057"/>
              <a:gd name="T9" fmla="*/ 506622 h 1153885"/>
              <a:gd name="T10" fmla="*/ 1396441 w 5900057"/>
              <a:gd name="T11" fmla="*/ 185350 h 1153885"/>
              <a:gd name="T12" fmla="*/ 1590066 w 5900057"/>
              <a:gd name="T13" fmla="*/ 1309808 h 1153885"/>
              <a:gd name="T14" fmla="*/ 0 60000 65536"/>
              <a:gd name="T15" fmla="*/ 0 60000 65536"/>
              <a:gd name="T16" fmla="*/ 0 60000 65536"/>
              <a:gd name="T17" fmla="*/ 0 60000 65536"/>
              <a:gd name="T18" fmla="*/ 0 60000 65536"/>
              <a:gd name="T19" fmla="*/ 0 60000 65536"/>
              <a:gd name="T20" fmla="*/ 0 60000 65536"/>
              <a:gd name="T21" fmla="*/ 0 w 5900057"/>
              <a:gd name="T22" fmla="*/ 0 h 1153885"/>
              <a:gd name="T23" fmla="*/ 5900057 w 5900057"/>
              <a:gd name="T24" fmla="*/ 1153885 h 11538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00057" h="1153885">
                <a:moveTo>
                  <a:pt x="0" y="729342"/>
                </a:moveTo>
                <a:cubicBezTo>
                  <a:pt x="206828" y="431799"/>
                  <a:pt x="413657" y="134257"/>
                  <a:pt x="881743" y="141514"/>
                </a:cubicBezTo>
                <a:cubicBezTo>
                  <a:pt x="1349829" y="148771"/>
                  <a:pt x="2320471" y="787399"/>
                  <a:pt x="2808514" y="772885"/>
                </a:cubicBezTo>
                <a:cubicBezTo>
                  <a:pt x="3296557" y="758371"/>
                  <a:pt x="3510643" y="108856"/>
                  <a:pt x="3810000" y="54428"/>
                </a:cubicBezTo>
                <a:cubicBezTo>
                  <a:pt x="4109357" y="0"/>
                  <a:pt x="4376057" y="428171"/>
                  <a:pt x="4604657" y="446314"/>
                </a:cubicBezTo>
                <a:cubicBezTo>
                  <a:pt x="4833257" y="464457"/>
                  <a:pt x="4965700" y="45357"/>
                  <a:pt x="5181600" y="163285"/>
                </a:cubicBezTo>
                <a:cubicBezTo>
                  <a:pt x="5397500" y="281213"/>
                  <a:pt x="5648778" y="717549"/>
                  <a:pt x="5900057" y="1153885"/>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128" name="Freeform 17"/>
          <p:cNvSpPr>
            <a:spLocks/>
          </p:cNvSpPr>
          <p:nvPr/>
        </p:nvSpPr>
        <p:spPr bwMode="auto">
          <a:xfrm>
            <a:off x="1785938" y="3065463"/>
            <a:ext cx="5453062" cy="1898650"/>
          </a:xfrm>
          <a:custGeom>
            <a:avLst/>
            <a:gdLst>
              <a:gd name="T0" fmla="*/ 0 w 5453743"/>
              <a:gd name="T1" fmla="*/ 1339346 h 1897743"/>
              <a:gd name="T2" fmla="*/ 630435 w 5453743"/>
              <a:gd name="T3" fmla="*/ 1700638 h 1897743"/>
              <a:gd name="T4" fmla="*/ 1467377 w 5453743"/>
              <a:gd name="T5" fmla="*/ 91235 h 1897743"/>
              <a:gd name="T6" fmla="*/ 2445638 w 5453743"/>
              <a:gd name="T7" fmla="*/ 1481674 h 1897743"/>
              <a:gd name="T8" fmla="*/ 3663016 w 5453743"/>
              <a:gd name="T9" fmla="*/ 69339 h 1897743"/>
              <a:gd name="T10" fmla="*/ 4999943 w 5453743"/>
              <a:gd name="T11" fmla="*/ 1065639 h 1897743"/>
              <a:gd name="T12" fmla="*/ 5445583 w 5453743"/>
              <a:gd name="T13" fmla="*/ 802877 h 1897743"/>
              <a:gd name="T14" fmla="*/ 0 60000 65536"/>
              <a:gd name="T15" fmla="*/ 0 60000 65536"/>
              <a:gd name="T16" fmla="*/ 0 60000 65536"/>
              <a:gd name="T17" fmla="*/ 0 60000 65536"/>
              <a:gd name="T18" fmla="*/ 0 60000 65536"/>
              <a:gd name="T19" fmla="*/ 0 60000 65536"/>
              <a:gd name="T20" fmla="*/ 0 60000 65536"/>
              <a:gd name="T21" fmla="*/ 0 w 5453743"/>
              <a:gd name="T22" fmla="*/ 0 h 1897743"/>
              <a:gd name="T23" fmla="*/ 5453743 w 5453743"/>
              <a:gd name="T24" fmla="*/ 1897743 h 18977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53743" h="1897743">
                <a:moveTo>
                  <a:pt x="0" y="1331686"/>
                </a:moveTo>
                <a:cubicBezTo>
                  <a:pt x="193221" y="1614714"/>
                  <a:pt x="386443" y="1897743"/>
                  <a:pt x="631371" y="1690914"/>
                </a:cubicBezTo>
                <a:cubicBezTo>
                  <a:pt x="876299" y="1484085"/>
                  <a:pt x="1166585" y="127000"/>
                  <a:pt x="1469571" y="90714"/>
                </a:cubicBezTo>
                <a:cubicBezTo>
                  <a:pt x="1772557" y="54428"/>
                  <a:pt x="2082800" y="1476829"/>
                  <a:pt x="2449286" y="1473200"/>
                </a:cubicBezTo>
                <a:cubicBezTo>
                  <a:pt x="2815772" y="1469572"/>
                  <a:pt x="3242129" y="137886"/>
                  <a:pt x="3668486" y="68943"/>
                </a:cubicBezTo>
                <a:cubicBezTo>
                  <a:pt x="4094843" y="0"/>
                  <a:pt x="4709886" y="937986"/>
                  <a:pt x="5007429" y="1059543"/>
                </a:cubicBezTo>
                <a:cubicBezTo>
                  <a:pt x="5304972" y="1181100"/>
                  <a:pt x="5453743" y="798286"/>
                  <a:pt x="5453743" y="798286"/>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129" name="Freeform 24"/>
          <p:cNvSpPr>
            <a:spLocks/>
          </p:cNvSpPr>
          <p:nvPr/>
        </p:nvSpPr>
        <p:spPr bwMode="auto">
          <a:xfrm>
            <a:off x="1785938" y="2954338"/>
            <a:ext cx="5399087" cy="2608262"/>
          </a:xfrm>
          <a:custGeom>
            <a:avLst/>
            <a:gdLst>
              <a:gd name="T0" fmla="*/ 0 w 5399314"/>
              <a:gd name="T1" fmla="*/ 1441470 h 2608943"/>
              <a:gd name="T2" fmla="*/ 1207715 w 5399314"/>
              <a:gd name="T3" fmla="*/ 1495728 h 2608943"/>
              <a:gd name="T4" fmla="*/ 1969331 w 5399314"/>
              <a:gd name="T5" fmla="*/ 2374713 h 2608943"/>
              <a:gd name="T6" fmla="*/ 3351120 w 5399314"/>
              <a:gd name="T7" fmla="*/ 139268 h 2608943"/>
              <a:gd name="T8" fmla="*/ 4406505 w 5399314"/>
              <a:gd name="T9" fmla="*/ 1539135 h 2608943"/>
              <a:gd name="T10" fmla="*/ 5396579 w 5399314"/>
              <a:gd name="T11" fmla="*/ 1767020 h 2608943"/>
              <a:gd name="T12" fmla="*/ 0 60000 65536"/>
              <a:gd name="T13" fmla="*/ 0 60000 65536"/>
              <a:gd name="T14" fmla="*/ 0 60000 65536"/>
              <a:gd name="T15" fmla="*/ 0 60000 65536"/>
              <a:gd name="T16" fmla="*/ 0 60000 65536"/>
              <a:gd name="T17" fmla="*/ 0 60000 65536"/>
              <a:gd name="T18" fmla="*/ 0 w 5399314"/>
              <a:gd name="T19" fmla="*/ 0 h 2608943"/>
              <a:gd name="T20" fmla="*/ 5399314 w 5399314"/>
              <a:gd name="T21" fmla="*/ 2608943 h 2608943"/>
            </a:gdLst>
            <a:ahLst/>
            <a:cxnLst>
              <a:cxn ang="T12">
                <a:pos x="T0" y="T1"/>
              </a:cxn>
              <a:cxn ang="T13">
                <a:pos x="T2" y="T3"/>
              </a:cxn>
              <a:cxn ang="T14">
                <a:pos x="T4" y="T5"/>
              </a:cxn>
              <a:cxn ang="T15">
                <a:pos x="T6" y="T7"/>
              </a:cxn>
              <a:cxn ang="T16">
                <a:pos x="T8" y="T9"/>
              </a:cxn>
              <a:cxn ang="T17">
                <a:pos x="T10" y="T11"/>
              </a:cxn>
            </a:cxnLst>
            <a:rect l="T18" t="T19" r="T20" b="T21"/>
            <a:pathLst>
              <a:path w="5399314" h="2608943">
                <a:moveTo>
                  <a:pt x="0" y="1445986"/>
                </a:moveTo>
                <a:cubicBezTo>
                  <a:pt x="439964" y="1395186"/>
                  <a:pt x="879928" y="1344386"/>
                  <a:pt x="1208314" y="1500414"/>
                </a:cubicBezTo>
                <a:cubicBezTo>
                  <a:pt x="1536700" y="1656442"/>
                  <a:pt x="1612900" y="2608943"/>
                  <a:pt x="1970314" y="2382157"/>
                </a:cubicBezTo>
                <a:cubicBezTo>
                  <a:pt x="2327728" y="2155371"/>
                  <a:pt x="2946400" y="279400"/>
                  <a:pt x="3352800" y="139700"/>
                </a:cubicBezTo>
                <a:cubicBezTo>
                  <a:pt x="3759200" y="0"/>
                  <a:pt x="4067628" y="1271814"/>
                  <a:pt x="4408714" y="1543957"/>
                </a:cubicBezTo>
                <a:cubicBezTo>
                  <a:pt x="4749800" y="1816100"/>
                  <a:pt x="5074557" y="1794328"/>
                  <a:pt x="5399314" y="1772557"/>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130" name="Freeform 12"/>
          <p:cNvSpPr>
            <a:spLocks/>
          </p:cNvSpPr>
          <p:nvPr/>
        </p:nvSpPr>
        <p:spPr bwMode="auto">
          <a:xfrm>
            <a:off x="1795463" y="2728913"/>
            <a:ext cx="5405437" cy="2041525"/>
          </a:xfrm>
          <a:custGeom>
            <a:avLst/>
            <a:gdLst>
              <a:gd name="T0" fmla="*/ 0 w 5404757"/>
              <a:gd name="T1" fmla="*/ 1171525 h 2041071"/>
              <a:gd name="T2" fmla="*/ 534204 w 5404757"/>
              <a:gd name="T3" fmla="*/ 1182441 h 2041071"/>
              <a:gd name="T4" fmla="*/ 872177 w 5404757"/>
              <a:gd name="T5" fmla="*/ 625782 h 2041071"/>
              <a:gd name="T6" fmla="*/ 1373676 w 5404757"/>
              <a:gd name="T7" fmla="*/ 1193353 h 2041071"/>
              <a:gd name="T8" fmla="*/ 2311251 w 5404757"/>
              <a:gd name="T9" fmla="*/ 1280673 h 2041071"/>
              <a:gd name="T10" fmla="*/ 2780056 w 5404757"/>
              <a:gd name="T11" fmla="*/ 2033791 h 2041071"/>
              <a:gd name="T12" fmla="*/ 3336066 w 5404757"/>
              <a:gd name="T13" fmla="*/ 1204270 h 2041071"/>
              <a:gd name="T14" fmla="*/ 3913875 w 5404757"/>
              <a:gd name="T15" fmla="*/ 1084206 h 2041071"/>
              <a:gd name="T16" fmla="*/ 4491682 w 5404757"/>
              <a:gd name="T17" fmla="*/ 14550 h 2041071"/>
              <a:gd name="T18" fmla="*/ 5102195 w 5404757"/>
              <a:gd name="T19" fmla="*/ 1171525 h 2041071"/>
              <a:gd name="T20" fmla="*/ 5374769 w 5404757"/>
              <a:gd name="T21" fmla="*/ 1269756 h 2041071"/>
              <a:gd name="T22" fmla="*/ 5331136 w 5404757"/>
              <a:gd name="T23" fmla="*/ 1280673 h 204107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04757"/>
              <a:gd name="T37" fmla="*/ 0 h 2041071"/>
              <a:gd name="T38" fmla="*/ 5404757 w 5404757"/>
              <a:gd name="T39" fmla="*/ 2041071 h 204107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04757" h="2041071">
                <a:moveTo>
                  <a:pt x="0" y="1168400"/>
                </a:moveTo>
                <a:cubicBezTo>
                  <a:pt x="194128" y="1219199"/>
                  <a:pt x="388257" y="1269999"/>
                  <a:pt x="533400" y="1179285"/>
                </a:cubicBezTo>
                <a:cubicBezTo>
                  <a:pt x="678543" y="1088571"/>
                  <a:pt x="731157" y="622300"/>
                  <a:pt x="870857" y="624114"/>
                </a:cubicBezTo>
                <a:cubicBezTo>
                  <a:pt x="1010557" y="625928"/>
                  <a:pt x="1132114" y="1081314"/>
                  <a:pt x="1371600" y="1190171"/>
                </a:cubicBezTo>
                <a:cubicBezTo>
                  <a:pt x="1611086" y="1299028"/>
                  <a:pt x="2073728" y="1137557"/>
                  <a:pt x="2307771" y="1277257"/>
                </a:cubicBezTo>
                <a:cubicBezTo>
                  <a:pt x="2541814" y="1416957"/>
                  <a:pt x="2605314" y="2041071"/>
                  <a:pt x="2775857" y="2028371"/>
                </a:cubicBezTo>
                <a:cubicBezTo>
                  <a:pt x="2946400" y="2015671"/>
                  <a:pt x="3142342" y="1358900"/>
                  <a:pt x="3331028" y="1201057"/>
                </a:cubicBezTo>
                <a:cubicBezTo>
                  <a:pt x="3519714" y="1043214"/>
                  <a:pt x="3715657" y="1279071"/>
                  <a:pt x="3907971" y="1081314"/>
                </a:cubicBezTo>
                <a:cubicBezTo>
                  <a:pt x="4100285" y="883557"/>
                  <a:pt x="4287157" y="0"/>
                  <a:pt x="4484914" y="14514"/>
                </a:cubicBezTo>
                <a:cubicBezTo>
                  <a:pt x="4682671" y="29028"/>
                  <a:pt x="4947557" y="959757"/>
                  <a:pt x="5094514" y="1168400"/>
                </a:cubicBezTo>
                <a:cubicBezTo>
                  <a:pt x="5241471" y="1377043"/>
                  <a:pt x="5328557" y="1248228"/>
                  <a:pt x="5366657" y="1266371"/>
                </a:cubicBezTo>
                <a:cubicBezTo>
                  <a:pt x="5404757" y="1284514"/>
                  <a:pt x="5323114" y="1277257"/>
                  <a:pt x="5323114" y="1277257"/>
                </a:cubicBezTo>
              </a:path>
            </a:pathLst>
          </a:custGeom>
          <a:noFill/>
          <a:ln w="38100" cap="flat" cmpd="sng">
            <a:solidFill>
              <a:srgbClr val="FF0000"/>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131" name="TextBox 18"/>
          <p:cNvSpPr txBox="1">
            <a:spLocks noChangeArrowheads="1"/>
          </p:cNvSpPr>
          <p:nvPr/>
        </p:nvSpPr>
        <p:spPr bwMode="auto">
          <a:xfrm>
            <a:off x="3962400" y="6172200"/>
            <a:ext cx="1295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b="1">
                <a:latin typeface="Times New Roman" charset="0"/>
                <a:cs typeface="Times New Roman" charset="0"/>
              </a:rPr>
              <a:t>Age</a:t>
            </a:r>
          </a:p>
        </p:txBody>
      </p:sp>
      <p:sp>
        <p:nvSpPr>
          <p:cNvPr id="5132" name="TextBox 19"/>
          <p:cNvSpPr txBox="1">
            <a:spLocks noChangeArrowheads="1"/>
          </p:cNvSpPr>
          <p:nvPr/>
        </p:nvSpPr>
        <p:spPr bwMode="auto">
          <a:xfrm>
            <a:off x="381000" y="914400"/>
            <a:ext cx="1905000" cy="2246313"/>
          </a:xfrm>
          <a:prstGeom prst="rect">
            <a:avLst/>
          </a:prstGeom>
          <a:solidFill>
            <a:schemeClr val="bg1"/>
          </a:solidFill>
          <a:ln w="19050">
            <a:solidFill>
              <a:schemeClr val="tx1"/>
            </a:solidFill>
            <a:miter lim="800000"/>
            <a:headEnd/>
            <a:tailEnd/>
          </a:ln>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r>
              <a:rPr lang="en-US" sz="2000" b="1">
                <a:latin typeface="Times New Roman" charset="0"/>
                <a:cs typeface="Times New Roman" charset="0"/>
              </a:rPr>
              <a:t>Symptoms:</a:t>
            </a:r>
          </a:p>
          <a:p>
            <a:pPr algn="l" eaLnBrk="1" hangingPunct="1"/>
            <a:r>
              <a:rPr lang="en-US" sz="2000">
                <a:latin typeface="Times New Roman" charset="0"/>
                <a:cs typeface="Times New Roman" charset="0"/>
              </a:rPr>
              <a:t>Delusions</a:t>
            </a:r>
          </a:p>
          <a:p>
            <a:pPr algn="l" eaLnBrk="1" hangingPunct="1"/>
            <a:r>
              <a:rPr lang="en-US" sz="2000">
                <a:latin typeface="Times New Roman" charset="0"/>
                <a:cs typeface="Times New Roman" charset="0"/>
              </a:rPr>
              <a:t>Hallucinations</a:t>
            </a:r>
          </a:p>
          <a:p>
            <a:pPr algn="l" eaLnBrk="1" hangingPunct="1"/>
            <a:r>
              <a:rPr lang="en-US" sz="2000">
                <a:latin typeface="Times New Roman" charset="0"/>
                <a:cs typeface="Times New Roman" charset="0"/>
              </a:rPr>
              <a:t>Negative</a:t>
            </a:r>
          </a:p>
          <a:p>
            <a:pPr algn="l" eaLnBrk="1" hangingPunct="1"/>
            <a:r>
              <a:rPr lang="en-US" sz="2000" b="1">
                <a:solidFill>
                  <a:srgbClr val="FF0000"/>
                </a:solidFill>
                <a:latin typeface="Times New Roman" charset="0"/>
                <a:cs typeface="Times New Roman" charset="0"/>
              </a:rPr>
              <a:t>Mania</a:t>
            </a:r>
          </a:p>
          <a:p>
            <a:pPr algn="l" eaLnBrk="1" hangingPunct="1"/>
            <a:r>
              <a:rPr lang="en-US" sz="2000" b="1">
                <a:solidFill>
                  <a:srgbClr val="FF0000"/>
                </a:solidFill>
                <a:latin typeface="Times New Roman" charset="0"/>
                <a:cs typeface="Times New Roman" charset="0"/>
              </a:rPr>
              <a:t>Depression</a:t>
            </a:r>
          </a:p>
          <a:p>
            <a:pPr algn="l" eaLnBrk="1" hangingPunct="1"/>
            <a:r>
              <a:rPr lang="en-US" sz="2000" b="1">
                <a:solidFill>
                  <a:srgbClr val="FF0000"/>
                </a:solidFill>
                <a:latin typeface="Times New Roman" charset="0"/>
                <a:cs typeface="Times New Roman" charset="0"/>
              </a:rPr>
              <a:t>Disorganization</a:t>
            </a:r>
          </a:p>
        </p:txBody>
      </p:sp>
      <p:sp>
        <p:nvSpPr>
          <p:cNvPr id="5133" name="TextBox 27"/>
          <p:cNvSpPr txBox="1">
            <a:spLocks noChangeArrowheads="1"/>
          </p:cNvSpPr>
          <p:nvPr/>
        </p:nvSpPr>
        <p:spPr bwMode="auto">
          <a:xfrm rot="-5400000">
            <a:off x="485775" y="4143375"/>
            <a:ext cx="21336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b="1">
                <a:latin typeface="Times New Roman" charset="0"/>
                <a:cs typeface="Times New Roman" charset="0"/>
              </a:rPr>
              <a:t>Course of Illness</a:t>
            </a:r>
          </a:p>
        </p:txBody>
      </p:sp>
      <p:sp>
        <p:nvSpPr>
          <p:cNvPr id="5134" name="TextBox 13"/>
          <p:cNvSpPr txBox="1">
            <a:spLocks noChangeArrowheads="1"/>
          </p:cNvSpPr>
          <p:nvPr/>
        </p:nvSpPr>
        <p:spPr bwMode="auto">
          <a:xfrm>
            <a:off x="4876800" y="1962150"/>
            <a:ext cx="2438400" cy="400050"/>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a:solidFill>
                  <a:srgbClr val="FF0000"/>
                </a:solidFill>
                <a:latin typeface="Times New Roman" charset="0"/>
                <a:cs typeface="Times New Roman" charset="0"/>
              </a:rPr>
              <a:t>Manic Depression</a:t>
            </a:r>
          </a:p>
        </p:txBody>
      </p:sp>
    </p:spTree>
    <p:extLst>
      <p:ext uri="{BB962C8B-B14F-4D97-AF65-F5344CB8AC3E}">
        <p14:creationId xmlns:p14="http://schemas.microsoft.com/office/powerpoint/2010/main" val="193658962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219200" y="152400"/>
            <a:ext cx="6289675" cy="685800"/>
          </a:xfrm>
        </p:spPr>
        <p:txBody>
          <a:bodyPr/>
          <a:lstStyle/>
          <a:p>
            <a:r>
              <a:rPr lang="en-US" sz="4000">
                <a:solidFill>
                  <a:srgbClr val="0000FF"/>
                </a:solidFill>
                <a:latin typeface="Times New Roman" charset="0"/>
              </a:rPr>
              <a:t>Clinical Trajectory</a:t>
            </a:r>
          </a:p>
        </p:txBody>
      </p:sp>
      <p:sp>
        <p:nvSpPr>
          <p:cNvPr id="6147" name="Rectangle 3"/>
          <p:cNvSpPr>
            <a:spLocks noChangeArrowheads="1"/>
          </p:cNvSpPr>
          <p:nvPr/>
        </p:nvSpPr>
        <p:spPr bwMode="auto">
          <a:xfrm>
            <a:off x="762000" y="1676400"/>
            <a:ext cx="7620000" cy="4953000"/>
          </a:xfrm>
          <a:prstGeom prst="rect">
            <a:avLst/>
          </a:prstGeom>
          <a:solidFill>
            <a:schemeClr val="bg1"/>
          </a:solidFill>
          <a:ln w="19050">
            <a:solidFill>
              <a:schemeClr val="tx1"/>
            </a:solidFill>
            <a:round/>
            <a:headEnd/>
            <a:tailEnd/>
          </a:ln>
        </p:spPr>
        <p:txBody>
          <a:bodyPr/>
          <a:lstStyle/>
          <a:p>
            <a:endParaRPr lang="en-US"/>
          </a:p>
        </p:txBody>
      </p:sp>
      <p:cxnSp>
        <p:nvCxnSpPr>
          <p:cNvPr id="6148" name="Straight Connector 5"/>
          <p:cNvCxnSpPr>
            <a:cxnSpLocks noChangeShapeType="1"/>
          </p:cNvCxnSpPr>
          <p:nvPr/>
        </p:nvCxnSpPr>
        <p:spPr bwMode="auto">
          <a:xfrm>
            <a:off x="1785938" y="2209800"/>
            <a:ext cx="0" cy="396240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cxnSp>
      <p:cxnSp>
        <p:nvCxnSpPr>
          <p:cNvPr id="6149" name="Straight Connector 8"/>
          <p:cNvCxnSpPr>
            <a:cxnSpLocks noChangeShapeType="1"/>
          </p:cNvCxnSpPr>
          <p:nvPr/>
        </p:nvCxnSpPr>
        <p:spPr bwMode="auto">
          <a:xfrm>
            <a:off x="1785938" y="6172200"/>
            <a:ext cx="5867400" cy="0"/>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cxnSp>
      <p:sp>
        <p:nvSpPr>
          <p:cNvPr id="6150" name="Freeform 14"/>
          <p:cNvSpPr>
            <a:spLocks/>
          </p:cNvSpPr>
          <p:nvPr/>
        </p:nvSpPr>
        <p:spPr bwMode="auto">
          <a:xfrm>
            <a:off x="1795463" y="2743200"/>
            <a:ext cx="5476875" cy="1103313"/>
          </a:xfrm>
          <a:custGeom>
            <a:avLst/>
            <a:gdLst>
              <a:gd name="T0" fmla="*/ 0 w 6660242"/>
              <a:gd name="T1" fmla="*/ 894843 h 1103085"/>
              <a:gd name="T2" fmla="*/ 74443 w 6660242"/>
              <a:gd name="T3" fmla="*/ 480159 h 1103085"/>
              <a:gd name="T4" fmla="*/ 154877 w 6660242"/>
              <a:gd name="T5" fmla="*/ 1091272 h 1103085"/>
              <a:gd name="T6" fmla="*/ 256702 w 6660242"/>
              <a:gd name="T7" fmla="*/ 567461 h 1103085"/>
              <a:gd name="T8" fmla="*/ 343125 w 6660242"/>
              <a:gd name="T9" fmla="*/ 840277 h 1103085"/>
              <a:gd name="T10" fmla="*/ 453505 w 6660242"/>
              <a:gd name="T11" fmla="*/ 32741 h 1103085"/>
              <a:gd name="T12" fmla="*/ 513402 w 6660242"/>
              <a:gd name="T13" fmla="*/ 643853 h 1103085"/>
              <a:gd name="T14" fmla="*/ 514258 w 6660242"/>
              <a:gd name="T15" fmla="*/ 654763 h 1103085"/>
              <a:gd name="T16" fmla="*/ 0 60000 65536"/>
              <a:gd name="T17" fmla="*/ 0 60000 65536"/>
              <a:gd name="T18" fmla="*/ 0 60000 65536"/>
              <a:gd name="T19" fmla="*/ 0 60000 65536"/>
              <a:gd name="T20" fmla="*/ 0 60000 65536"/>
              <a:gd name="T21" fmla="*/ 0 60000 65536"/>
              <a:gd name="T22" fmla="*/ 0 60000 65536"/>
              <a:gd name="T23" fmla="*/ 0 60000 65536"/>
              <a:gd name="T24" fmla="*/ 0 w 6660242"/>
              <a:gd name="T25" fmla="*/ 0 h 1103085"/>
              <a:gd name="T26" fmla="*/ 6660242 w 6660242"/>
              <a:gd name="T27" fmla="*/ 1103085 h 110308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60242" h="1103085">
                <a:moveTo>
                  <a:pt x="0" y="892628"/>
                </a:moveTo>
                <a:cubicBezTo>
                  <a:pt x="309335" y="669471"/>
                  <a:pt x="618671" y="446314"/>
                  <a:pt x="947057" y="478971"/>
                </a:cubicBezTo>
                <a:cubicBezTo>
                  <a:pt x="1275443" y="511628"/>
                  <a:pt x="1583871" y="1074057"/>
                  <a:pt x="1970314" y="1088571"/>
                </a:cubicBezTo>
                <a:cubicBezTo>
                  <a:pt x="2356757" y="1103085"/>
                  <a:pt x="2866571" y="607785"/>
                  <a:pt x="3265714" y="566057"/>
                </a:cubicBezTo>
                <a:cubicBezTo>
                  <a:pt x="3664857" y="524329"/>
                  <a:pt x="3947885" y="927100"/>
                  <a:pt x="4365171" y="838200"/>
                </a:cubicBezTo>
                <a:cubicBezTo>
                  <a:pt x="4782457" y="749300"/>
                  <a:pt x="5408385" y="65314"/>
                  <a:pt x="5769428" y="32657"/>
                </a:cubicBezTo>
                <a:cubicBezTo>
                  <a:pt x="6130471" y="0"/>
                  <a:pt x="6402614" y="538843"/>
                  <a:pt x="6531428" y="642257"/>
                </a:cubicBezTo>
                <a:cubicBezTo>
                  <a:pt x="6660242" y="745671"/>
                  <a:pt x="6601278" y="699407"/>
                  <a:pt x="6542314" y="653143"/>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51" name="Freeform 15"/>
          <p:cNvSpPr>
            <a:spLocks/>
          </p:cNvSpPr>
          <p:nvPr/>
        </p:nvSpPr>
        <p:spPr bwMode="auto">
          <a:xfrm>
            <a:off x="1785938" y="2870200"/>
            <a:ext cx="5257800" cy="2420938"/>
          </a:xfrm>
          <a:custGeom>
            <a:avLst/>
            <a:gdLst>
              <a:gd name="T0" fmla="*/ 0 w 5747657"/>
              <a:gd name="T1" fmla="*/ 4188365 h 2148114"/>
              <a:gd name="T2" fmla="*/ 372697 w 5747657"/>
              <a:gd name="T3" fmla="*/ 995597 h 2148114"/>
              <a:gd name="T4" fmla="*/ 1805354 w 5747657"/>
              <a:gd name="T5" fmla="*/ 10161918 h 2148114"/>
              <a:gd name="T6" fmla="*/ 0 60000 65536"/>
              <a:gd name="T7" fmla="*/ 0 60000 65536"/>
              <a:gd name="T8" fmla="*/ 0 60000 65536"/>
              <a:gd name="T9" fmla="*/ 0 w 5747657"/>
              <a:gd name="T10" fmla="*/ 0 h 2148114"/>
              <a:gd name="T11" fmla="*/ 5747657 w 5747657"/>
              <a:gd name="T12" fmla="*/ 2148114 h 2148114"/>
            </a:gdLst>
            <a:ahLst/>
            <a:cxnLst>
              <a:cxn ang="T6">
                <a:pos x="T0" y="T1"/>
              </a:cxn>
              <a:cxn ang="T7">
                <a:pos x="T2" y="T3"/>
              </a:cxn>
              <a:cxn ang="T8">
                <a:pos x="T4" y="T5"/>
              </a:cxn>
            </a:cxnLst>
            <a:rect l="T9" t="T10" r="T11" b="T12"/>
            <a:pathLst>
              <a:path w="5747657" h="2148114">
                <a:moveTo>
                  <a:pt x="0" y="885371"/>
                </a:moveTo>
                <a:cubicBezTo>
                  <a:pt x="114300" y="442685"/>
                  <a:pt x="228600" y="0"/>
                  <a:pt x="1186543" y="210457"/>
                </a:cubicBezTo>
                <a:cubicBezTo>
                  <a:pt x="2144486" y="420914"/>
                  <a:pt x="3946071" y="1284514"/>
                  <a:pt x="5747657" y="2148114"/>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52" name="Freeform 16"/>
          <p:cNvSpPr>
            <a:spLocks/>
          </p:cNvSpPr>
          <p:nvPr/>
        </p:nvSpPr>
        <p:spPr bwMode="auto">
          <a:xfrm>
            <a:off x="1785938" y="3330575"/>
            <a:ext cx="5334000" cy="1165225"/>
          </a:xfrm>
          <a:custGeom>
            <a:avLst/>
            <a:gdLst>
              <a:gd name="T0" fmla="*/ 0 w 5900057"/>
              <a:gd name="T1" fmla="*/ 827897 h 1153885"/>
              <a:gd name="T2" fmla="*/ 237630 w 5900057"/>
              <a:gd name="T3" fmla="*/ 160637 h 1153885"/>
              <a:gd name="T4" fmla="*/ 756896 w 5900057"/>
              <a:gd name="T5" fmla="*/ 877322 h 1153885"/>
              <a:gd name="T6" fmla="*/ 1026795 w 5900057"/>
              <a:gd name="T7" fmla="*/ 61782 h 1153885"/>
              <a:gd name="T8" fmla="*/ 1240955 w 5900057"/>
              <a:gd name="T9" fmla="*/ 506622 h 1153885"/>
              <a:gd name="T10" fmla="*/ 1396441 w 5900057"/>
              <a:gd name="T11" fmla="*/ 185350 h 1153885"/>
              <a:gd name="T12" fmla="*/ 1590066 w 5900057"/>
              <a:gd name="T13" fmla="*/ 1309808 h 1153885"/>
              <a:gd name="T14" fmla="*/ 0 60000 65536"/>
              <a:gd name="T15" fmla="*/ 0 60000 65536"/>
              <a:gd name="T16" fmla="*/ 0 60000 65536"/>
              <a:gd name="T17" fmla="*/ 0 60000 65536"/>
              <a:gd name="T18" fmla="*/ 0 60000 65536"/>
              <a:gd name="T19" fmla="*/ 0 60000 65536"/>
              <a:gd name="T20" fmla="*/ 0 60000 65536"/>
              <a:gd name="T21" fmla="*/ 0 w 5900057"/>
              <a:gd name="T22" fmla="*/ 0 h 1153885"/>
              <a:gd name="T23" fmla="*/ 5900057 w 5900057"/>
              <a:gd name="T24" fmla="*/ 1153885 h 11538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00057" h="1153885">
                <a:moveTo>
                  <a:pt x="0" y="729342"/>
                </a:moveTo>
                <a:cubicBezTo>
                  <a:pt x="206828" y="431799"/>
                  <a:pt x="413657" y="134257"/>
                  <a:pt x="881743" y="141514"/>
                </a:cubicBezTo>
                <a:cubicBezTo>
                  <a:pt x="1349829" y="148771"/>
                  <a:pt x="2320471" y="787399"/>
                  <a:pt x="2808514" y="772885"/>
                </a:cubicBezTo>
                <a:cubicBezTo>
                  <a:pt x="3296557" y="758371"/>
                  <a:pt x="3510643" y="108856"/>
                  <a:pt x="3810000" y="54428"/>
                </a:cubicBezTo>
                <a:cubicBezTo>
                  <a:pt x="4109357" y="0"/>
                  <a:pt x="4376057" y="428171"/>
                  <a:pt x="4604657" y="446314"/>
                </a:cubicBezTo>
                <a:cubicBezTo>
                  <a:pt x="4833257" y="464457"/>
                  <a:pt x="4965700" y="45357"/>
                  <a:pt x="5181600" y="163285"/>
                </a:cubicBezTo>
                <a:cubicBezTo>
                  <a:pt x="5397500" y="281213"/>
                  <a:pt x="5648778" y="717549"/>
                  <a:pt x="5900057" y="1153885"/>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53" name="Freeform 17"/>
          <p:cNvSpPr>
            <a:spLocks/>
          </p:cNvSpPr>
          <p:nvPr/>
        </p:nvSpPr>
        <p:spPr bwMode="auto">
          <a:xfrm>
            <a:off x="1785938" y="3065463"/>
            <a:ext cx="5453062" cy="1898650"/>
          </a:xfrm>
          <a:custGeom>
            <a:avLst/>
            <a:gdLst>
              <a:gd name="T0" fmla="*/ 0 w 5453743"/>
              <a:gd name="T1" fmla="*/ 1339346 h 1897743"/>
              <a:gd name="T2" fmla="*/ 630435 w 5453743"/>
              <a:gd name="T3" fmla="*/ 1700638 h 1897743"/>
              <a:gd name="T4" fmla="*/ 1467377 w 5453743"/>
              <a:gd name="T5" fmla="*/ 91235 h 1897743"/>
              <a:gd name="T6" fmla="*/ 2445638 w 5453743"/>
              <a:gd name="T7" fmla="*/ 1481674 h 1897743"/>
              <a:gd name="T8" fmla="*/ 3663016 w 5453743"/>
              <a:gd name="T9" fmla="*/ 69339 h 1897743"/>
              <a:gd name="T10" fmla="*/ 4999943 w 5453743"/>
              <a:gd name="T11" fmla="*/ 1065639 h 1897743"/>
              <a:gd name="T12" fmla="*/ 5445583 w 5453743"/>
              <a:gd name="T13" fmla="*/ 802877 h 1897743"/>
              <a:gd name="T14" fmla="*/ 0 60000 65536"/>
              <a:gd name="T15" fmla="*/ 0 60000 65536"/>
              <a:gd name="T16" fmla="*/ 0 60000 65536"/>
              <a:gd name="T17" fmla="*/ 0 60000 65536"/>
              <a:gd name="T18" fmla="*/ 0 60000 65536"/>
              <a:gd name="T19" fmla="*/ 0 60000 65536"/>
              <a:gd name="T20" fmla="*/ 0 60000 65536"/>
              <a:gd name="T21" fmla="*/ 0 w 5453743"/>
              <a:gd name="T22" fmla="*/ 0 h 1897743"/>
              <a:gd name="T23" fmla="*/ 5453743 w 5453743"/>
              <a:gd name="T24" fmla="*/ 1897743 h 18977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53743" h="1897743">
                <a:moveTo>
                  <a:pt x="0" y="1331686"/>
                </a:moveTo>
                <a:cubicBezTo>
                  <a:pt x="193221" y="1614714"/>
                  <a:pt x="386443" y="1897743"/>
                  <a:pt x="631371" y="1690914"/>
                </a:cubicBezTo>
                <a:cubicBezTo>
                  <a:pt x="876299" y="1484085"/>
                  <a:pt x="1166585" y="127000"/>
                  <a:pt x="1469571" y="90714"/>
                </a:cubicBezTo>
                <a:cubicBezTo>
                  <a:pt x="1772557" y="54428"/>
                  <a:pt x="2082800" y="1476829"/>
                  <a:pt x="2449286" y="1473200"/>
                </a:cubicBezTo>
                <a:cubicBezTo>
                  <a:pt x="2815772" y="1469572"/>
                  <a:pt x="3242129" y="137886"/>
                  <a:pt x="3668486" y="68943"/>
                </a:cubicBezTo>
                <a:cubicBezTo>
                  <a:pt x="4094843" y="0"/>
                  <a:pt x="4709886" y="937986"/>
                  <a:pt x="5007429" y="1059543"/>
                </a:cubicBezTo>
                <a:cubicBezTo>
                  <a:pt x="5304972" y="1181100"/>
                  <a:pt x="5453743" y="798286"/>
                  <a:pt x="5453743" y="798286"/>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54" name="Freeform 20"/>
          <p:cNvSpPr>
            <a:spLocks/>
          </p:cNvSpPr>
          <p:nvPr/>
        </p:nvSpPr>
        <p:spPr bwMode="auto">
          <a:xfrm>
            <a:off x="1795463" y="3762375"/>
            <a:ext cx="5302250" cy="1800225"/>
          </a:xfrm>
          <a:custGeom>
            <a:avLst/>
            <a:gdLst>
              <a:gd name="T0" fmla="*/ 0 w 5301343"/>
              <a:gd name="T1" fmla="*/ 462221 h 1799772"/>
              <a:gd name="T2" fmla="*/ 545411 w 5301343"/>
              <a:gd name="T3" fmla="*/ 69147 h 1799772"/>
              <a:gd name="T4" fmla="*/ 1538051 w 5301343"/>
              <a:gd name="T5" fmla="*/ 877131 h 1799772"/>
              <a:gd name="T6" fmla="*/ 3741488 w 5301343"/>
              <a:gd name="T7" fmla="*/ 1073669 h 1799772"/>
              <a:gd name="T8" fmla="*/ 5312244 w 5301343"/>
              <a:gd name="T9" fmla="*/ 1805215 h 1799772"/>
              <a:gd name="T10" fmla="*/ 0 60000 65536"/>
              <a:gd name="T11" fmla="*/ 0 60000 65536"/>
              <a:gd name="T12" fmla="*/ 0 60000 65536"/>
              <a:gd name="T13" fmla="*/ 0 60000 65536"/>
              <a:gd name="T14" fmla="*/ 0 60000 65536"/>
              <a:gd name="T15" fmla="*/ 0 w 5301343"/>
              <a:gd name="T16" fmla="*/ 0 h 1799772"/>
              <a:gd name="T17" fmla="*/ 5301343 w 5301343"/>
              <a:gd name="T18" fmla="*/ 1799772 h 1799772"/>
            </a:gdLst>
            <a:ahLst/>
            <a:cxnLst>
              <a:cxn ang="T10">
                <a:pos x="T0" y="T1"/>
              </a:cxn>
              <a:cxn ang="T11">
                <a:pos x="T2" y="T3"/>
              </a:cxn>
              <a:cxn ang="T12">
                <a:pos x="T4" y="T5"/>
              </a:cxn>
              <a:cxn ang="T13">
                <a:pos x="T6" y="T7"/>
              </a:cxn>
              <a:cxn ang="T14">
                <a:pos x="T8" y="T9"/>
              </a:cxn>
            </a:cxnLst>
            <a:rect l="T15" t="T16" r="T17" b="T18"/>
            <a:pathLst>
              <a:path w="5301343" h="1799772">
                <a:moveTo>
                  <a:pt x="0" y="460829"/>
                </a:moveTo>
                <a:cubicBezTo>
                  <a:pt x="144235" y="230414"/>
                  <a:pt x="288471" y="0"/>
                  <a:pt x="544285" y="68943"/>
                </a:cubicBezTo>
                <a:cubicBezTo>
                  <a:pt x="800099" y="137886"/>
                  <a:pt x="1003299" y="707572"/>
                  <a:pt x="1534885" y="874486"/>
                </a:cubicBezTo>
                <a:cubicBezTo>
                  <a:pt x="2066471" y="1041400"/>
                  <a:pt x="3106057" y="916215"/>
                  <a:pt x="3733800" y="1070429"/>
                </a:cubicBezTo>
                <a:cubicBezTo>
                  <a:pt x="4361543" y="1224643"/>
                  <a:pt x="5301343" y="1799772"/>
                  <a:pt x="5301343" y="1799772"/>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55" name="Freeform 22"/>
          <p:cNvSpPr>
            <a:spLocks/>
          </p:cNvSpPr>
          <p:nvPr/>
        </p:nvSpPr>
        <p:spPr bwMode="auto">
          <a:xfrm>
            <a:off x="1752600" y="3497263"/>
            <a:ext cx="5438775" cy="2698750"/>
          </a:xfrm>
          <a:custGeom>
            <a:avLst/>
            <a:gdLst>
              <a:gd name="T0" fmla="*/ 43495 w 5439228"/>
              <a:gd name="T1" fmla="*/ 827018 h 2697843"/>
              <a:gd name="T2" fmla="*/ 772118 w 5439228"/>
              <a:gd name="T3" fmla="*/ 247739 h 2697843"/>
              <a:gd name="T4" fmla="*/ 4676155 w 5439228"/>
              <a:gd name="T5" fmla="*/ 2313463 h 2697843"/>
              <a:gd name="T6" fmla="*/ 5317785 w 5439228"/>
              <a:gd name="T7" fmla="*/ 2619493 h 2697843"/>
              <a:gd name="T8" fmla="*/ 0 60000 65536"/>
              <a:gd name="T9" fmla="*/ 0 60000 65536"/>
              <a:gd name="T10" fmla="*/ 0 60000 65536"/>
              <a:gd name="T11" fmla="*/ 0 60000 65536"/>
              <a:gd name="T12" fmla="*/ 0 w 5439228"/>
              <a:gd name="T13" fmla="*/ 0 h 2697843"/>
              <a:gd name="T14" fmla="*/ 5439228 w 5439228"/>
              <a:gd name="T15" fmla="*/ 2697843 h 2697843"/>
            </a:gdLst>
            <a:ahLst/>
            <a:cxnLst>
              <a:cxn ang="T8">
                <a:pos x="T0" y="T1"/>
              </a:cxn>
              <a:cxn ang="T9">
                <a:pos x="T2" y="T3"/>
              </a:cxn>
              <a:cxn ang="T10">
                <a:pos x="T4" y="T5"/>
              </a:cxn>
              <a:cxn ang="T11">
                <a:pos x="T6" y="T7"/>
              </a:cxn>
            </a:cxnLst>
            <a:rect l="T12" t="T13" r="T14" b="T15"/>
            <a:pathLst>
              <a:path w="5439228" h="2697843">
                <a:moveTo>
                  <a:pt x="43543" y="823686"/>
                </a:moveTo>
                <a:cubicBezTo>
                  <a:pt x="21771" y="411843"/>
                  <a:pt x="0" y="0"/>
                  <a:pt x="772886" y="246743"/>
                </a:cubicBezTo>
                <a:cubicBezTo>
                  <a:pt x="1545772" y="493486"/>
                  <a:pt x="3922486" y="1910443"/>
                  <a:pt x="4680857" y="2304143"/>
                </a:cubicBezTo>
                <a:cubicBezTo>
                  <a:pt x="5439228" y="2697843"/>
                  <a:pt x="5381171" y="2653393"/>
                  <a:pt x="5323114" y="2608943"/>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56" name="Freeform 24"/>
          <p:cNvSpPr>
            <a:spLocks/>
          </p:cNvSpPr>
          <p:nvPr/>
        </p:nvSpPr>
        <p:spPr bwMode="auto">
          <a:xfrm>
            <a:off x="1785938" y="2954338"/>
            <a:ext cx="5399087" cy="2608262"/>
          </a:xfrm>
          <a:custGeom>
            <a:avLst/>
            <a:gdLst>
              <a:gd name="T0" fmla="*/ 0 w 5399314"/>
              <a:gd name="T1" fmla="*/ 1441470 h 2608943"/>
              <a:gd name="T2" fmla="*/ 1207715 w 5399314"/>
              <a:gd name="T3" fmla="*/ 1495728 h 2608943"/>
              <a:gd name="T4" fmla="*/ 1969331 w 5399314"/>
              <a:gd name="T5" fmla="*/ 2374713 h 2608943"/>
              <a:gd name="T6" fmla="*/ 3351120 w 5399314"/>
              <a:gd name="T7" fmla="*/ 139268 h 2608943"/>
              <a:gd name="T8" fmla="*/ 4406505 w 5399314"/>
              <a:gd name="T9" fmla="*/ 1539135 h 2608943"/>
              <a:gd name="T10" fmla="*/ 5396579 w 5399314"/>
              <a:gd name="T11" fmla="*/ 1767020 h 2608943"/>
              <a:gd name="T12" fmla="*/ 0 60000 65536"/>
              <a:gd name="T13" fmla="*/ 0 60000 65536"/>
              <a:gd name="T14" fmla="*/ 0 60000 65536"/>
              <a:gd name="T15" fmla="*/ 0 60000 65536"/>
              <a:gd name="T16" fmla="*/ 0 60000 65536"/>
              <a:gd name="T17" fmla="*/ 0 60000 65536"/>
              <a:gd name="T18" fmla="*/ 0 w 5399314"/>
              <a:gd name="T19" fmla="*/ 0 h 2608943"/>
              <a:gd name="T20" fmla="*/ 5399314 w 5399314"/>
              <a:gd name="T21" fmla="*/ 2608943 h 2608943"/>
            </a:gdLst>
            <a:ahLst/>
            <a:cxnLst>
              <a:cxn ang="T12">
                <a:pos x="T0" y="T1"/>
              </a:cxn>
              <a:cxn ang="T13">
                <a:pos x="T2" y="T3"/>
              </a:cxn>
              <a:cxn ang="T14">
                <a:pos x="T4" y="T5"/>
              </a:cxn>
              <a:cxn ang="T15">
                <a:pos x="T6" y="T7"/>
              </a:cxn>
              <a:cxn ang="T16">
                <a:pos x="T8" y="T9"/>
              </a:cxn>
              <a:cxn ang="T17">
                <a:pos x="T10" y="T11"/>
              </a:cxn>
            </a:cxnLst>
            <a:rect l="T18" t="T19" r="T20" b="T21"/>
            <a:pathLst>
              <a:path w="5399314" h="2608943">
                <a:moveTo>
                  <a:pt x="0" y="1445986"/>
                </a:moveTo>
                <a:cubicBezTo>
                  <a:pt x="439964" y="1395186"/>
                  <a:pt x="879928" y="1344386"/>
                  <a:pt x="1208314" y="1500414"/>
                </a:cubicBezTo>
                <a:cubicBezTo>
                  <a:pt x="1536700" y="1656442"/>
                  <a:pt x="1612900" y="2608943"/>
                  <a:pt x="1970314" y="2382157"/>
                </a:cubicBezTo>
                <a:cubicBezTo>
                  <a:pt x="2327728" y="2155371"/>
                  <a:pt x="2946400" y="279400"/>
                  <a:pt x="3352800" y="139700"/>
                </a:cubicBezTo>
                <a:cubicBezTo>
                  <a:pt x="3759200" y="0"/>
                  <a:pt x="4067628" y="1271814"/>
                  <a:pt x="4408714" y="1543957"/>
                </a:cubicBezTo>
                <a:cubicBezTo>
                  <a:pt x="4749800" y="1816100"/>
                  <a:pt x="5074557" y="1794328"/>
                  <a:pt x="5399314" y="1772557"/>
                </a:cubicBezTo>
              </a:path>
            </a:pathLst>
          </a:custGeom>
          <a:noFill/>
          <a:ln w="9525" cap="flat" cmpd="sng">
            <a:solidFill>
              <a:schemeClr val="tx1"/>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57" name="TextBox 27"/>
          <p:cNvSpPr txBox="1">
            <a:spLocks noChangeArrowheads="1"/>
          </p:cNvSpPr>
          <p:nvPr/>
        </p:nvSpPr>
        <p:spPr bwMode="auto">
          <a:xfrm rot="-5400000">
            <a:off x="485775" y="4143375"/>
            <a:ext cx="21336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b="1">
                <a:latin typeface="Times New Roman" charset="0"/>
                <a:cs typeface="Times New Roman" charset="0"/>
              </a:rPr>
              <a:t>Course of Illness</a:t>
            </a:r>
          </a:p>
        </p:txBody>
      </p:sp>
      <p:sp>
        <p:nvSpPr>
          <p:cNvPr id="6158" name="TextBox 28"/>
          <p:cNvSpPr txBox="1">
            <a:spLocks noChangeArrowheads="1"/>
          </p:cNvSpPr>
          <p:nvPr/>
        </p:nvSpPr>
        <p:spPr bwMode="auto">
          <a:xfrm>
            <a:off x="3962400" y="6172200"/>
            <a:ext cx="1295400"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b="1">
                <a:latin typeface="Times New Roman" charset="0"/>
                <a:cs typeface="Times New Roman" charset="0"/>
              </a:rPr>
              <a:t>Age</a:t>
            </a:r>
          </a:p>
        </p:txBody>
      </p:sp>
      <p:sp>
        <p:nvSpPr>
          <p:cNvPr id="6159" name="TextBox 29"/>
          <p:cNvSpPr txBox="1">
            <a:spLocks noChangeArrowheads="1"/>
          </p:cNvSpPr>
          <p:nvPr/>
        </p:nvSpPr>
        <p:spPr bwMode="auto">
          <a:xfrm>
            <a:off x="381000" y="914400"/>
            <a:ext cx="1905000" cy="2246313"/>
          </a:xfrm>
          <a:prstGeom prst="rect">
            <a:avLst/>
          </a:prstGeom>
          <a:solidFill>
            <a:schemeClr val="bg1"/>
          </a:solidFill>
          <a:ln w="19050">
            <a:solidFill>
              <a:schemeClr val="tx1"/>
            </a:solidFill>
            <a:miter lim="800000"/>
            <a:headEnd/>
            <a:tailEnd/>
          </a:ln>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r>
              <a:rPr lang="en-US" sz="2000" b="1">
                <a:latin typeface="Times New Roman" charset="0"/>
                <a:cs typeface="Times New Roman" charset="0"/>
              </a:rPr>
              <a:t>Symptoms:</a:t>
            </a:r>
          </a:p>
          <a:p>
            <a:pPr algn="l" eaLnBrk="1" hangingPunct="1"/>
            <a:r>
              <a:rPr lang="en-US" sz="2000">
                <a:latin typeface="Times New Roman" charset="0"/>
                <a:cs typeface="Times New Roman" charset="0"/>
              </a:rPr>
              <a:t>Delusions</a:t>
            </a:r>
          </a:p>
          <a:p>
            <a:pPr algn="l" eaLnBrk="1" hangingPunct="1"/>
            <a:r>
              <a:rPr lang="en-US" sz="2000">
                <a:latin typeface="Times New Roman" charset="0"/>
                <a:cs typeface="Times New Roman" charset="0"/>
              </a:rPr>
              <a:t>Hallucinations</a:t>
            </a:r>
          </a:p>
          <a:p>
            <a:pPr algn="l" eaLnBrk="1" hangingPunct="1"/>
            <a:r>
              <a:rPr lang="en-US" sz="2000">
                <a:latin typeface="Times New Roman" charset="0"/>
                <a:cs typeface="Times New Roman" charset="0"/>
              </a:rPr>
              <a:t>Negative</a:t>
            </a:r>
          </a:p>
          <a:p>
            <a:pPr algn="l" eaLnBrk="1" hangingPunct="1"/>
            <a:r>
              <a:rPr lang="en-US" sz="2000">
                <a:latin typeface="Times New Roman" charset="0"/>
                <a:cs typeface="Times New Roman" charset="0"/>
              </a:rPr>
              <a:t>Mania</a:t>
            </a:r>
          </a:p>
          <a:p>
            <a:pPr algn="l" eaLnBrk="1" hangingPunct="1"/>
            <a:r>
              <a:rPr lang="en-US" sz="2000">
                <a:latin typeface="Times New Roman" charset="0"/>
                <a:cs typeface="Times New Roman" charset="0"/>
              </a:rPr>
              <a:t>Depression</a:t>
            </a:r>
          </a:p>
          <a:p>
            <a:pPr algn="l" eaLnBrk="1" hangingPunct="1"/>
            <a:r>
              <a:rPr lang="en-US" sz="2000">
                <a:latin typeface="Times New Roman" charset="0"/>
                <a:cs typeface="Times New Roman" charset="0"/>
              </a:rPr>
              <a:t>Disorganization</a:t>
            </a:r>
          </a:p>
        </p:txBody>
      </p:sp>
      <p:sp>
        <p:nvSpPr>
          <p:cNvPr id="6160" name="TextBox 15"/>
          <p:cNvSpPr txBox="1">
            <a:spLocks noChangeArrowheads="1"/>
          </p:cNvSpPr>
          <p:nvPr/>
        </p:nvSpPr>
        <p:spPr bwMode="auto">
          <a:xfrm>
            <a:off x="6019800" y="5181600"/>
            <a:ext cx="2133600" cy="400050"/>
          </a:xfrm>
          <a:prstGeom prst="rect">
            <a:avLst/>
          </a:prstGeom>
          <a:solidFill>
            <a:schemeClr val="bg1"/>
          </a:solidFill>
          <a:ln w="19050">
            <a:solidFill>
              <a:schemeClr val="tx1"/>
            </a:solidFill>
            <a:miter lim="800000"/>
            <a:headEnd/>
            <a:tailEnd/>
          </a:ln>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a:solidFill>
                  <a:srgbClr val="FF0000"/>
                </a:solidFill>
                <a:latin typeface="Times New Roman" charset="0"/>
                <a:cs typeface="Times New Roman" charset="0"/>
              </a:rPr>
              <a:t>Schizophrenia</a:t>
            </a:r>
          </a:p>
        </p:txBody>
      </p:sp>
      <p:sp>
        <p:nvSpPr>
          <p:cNvPr id="6161" name="TextBox 16"/>
          <p:cNvSpPr txBox="1">
            <a:spLocks noChangeArrowheads="1"/>
          </p:cNvSpPr>
          <p:nvPr/>
        </p:nvSpPr>
        <p:spPr bwMode="auto">
          <a:xfrm>
            <a:off x="6019800" y="4267200"/>
            <a:ext cx="2133600" cy="400050"/>
          </a:xfrm>
          <a:prstGeom prst="rect">
            <a:avLst/>
          </a:prstGeom>
          <a:solidFill>
            <a:schemeClr val="bg1"/>
          </a:solidFill>
          <a:ln w="19050">
            <a:solidFill>
              <a:schemeClr val="tx1"/>
            </a:solidFill>
            <a:miter lim="800000"/>
            <a:headEnd/>
            <a:tailEnd/>
          </a:ln>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a:solidFill>
                  <a:srgbClr val="FF0000"/>
                </a:solidFill>
                <a:latin typeface="Times New Roman" charset="0"/>
                <a:cs typeface="Times New Roman" charset="0"/>
              </a:rPr>
              <a:t>Schizoaffective</a:t>
            </a:r>
          </a:p>
        </p:txBody>
      </p:sp>
      <p:sp>
        <p:nvSpPr>
          <p:cNvPr id="6162" name="TextBox 17"/>
          <p:cNvSpPr txBox="1">
            <a:spLocks noChangeArrowheads="1"/>
          </p:cNvSpPr>
          <p:nvPr/>
        </p:nvSpPr>
        <p:spPr bwMode="auto">
          <a:xfrm>
            <a:off x="6019800" y="3352800"/>
            <a:ext cx="2133600" cy="400050"/>
          </a:xfrm>
          <a:prstGeom prst="rect">
            <a:avLst/>
          </a:prstGeom>
          <a:solidFill>
            <a:schemeClr val="bg1"/>
          </a:solidFill>
          <a:ln w="19050">
            <a:solidFill>
              <a:schemeClr val="tx1"/>
            </a:solidFill>
            <a:miter lim="800000"/>
            <a:headEnd/>
            <a:tailEnd/>
          </a:ln>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a:solidFill>
                  <a:srgbClr val="FF0000"/>
                </a:solidFill>
                <a:latin typeface="Times New Roman" charset="0"/>
                <a:cs typeface="Times New Roman" charset="0"/>
              </a:rPr>
              <a:t>Bipolar Disorder</a:t>
            </a:r>
          </a:p>
        </p:txBody>
      </p:sp>
    </p:spTree>
    <p:extLst>
      <p:ext uri="{BB962C8B-B14F-4D97-AF65-F5344CB8AC3E}">
        <p14:creationId xmlns:p14="http://schemas.microsoft.com/office/powerpoint/2010/main" val="36356001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1447800" y="0"/>
            <a:ext cx="6400800" cy="990600"/>
          </a:xfrm>
        </p:spPr>
        <p:txBody>
          <a:bodyPr/>
          <a:lstStyle/>
          <a:p>
            <a:pPr eaLnBrk="1" hangingPunct="1"/>
            <a:r>
              <a:rPr lang="en-US" sz="4000">
                <a:solidFill>
                  <a:srgbClr val="0000FF"/>
                </a:solidFill>
                <a:latin typeface="Times New Roman" charset="0"/>
              </a:rPr>
              <a:t>Bipolar Disorder - Spectrum</a:t>
            </a:r>
          </a:p>
        </p:txBody>
      </p:sp>
      <p:sp>
        <p:nvSpPr>
          <p:cNvPr id="7" name="Rectangle 4"/>
          <p:cNvSpPr txBox="1">
            <a:spLocks noChangeArrowheads="1"/>
          </p:cNvSpPr>
          <p:nvPr/>
        </p:nvSpPr>
        <p:spPr>
          <a:xfrm>
            <a:off x="4648200" y="1143000"/>
            <a:ext cx="2286000" cy="1219200"/>
          </a:xfrm>
          <a:prstGeom prst="rect">
            <a:avLst/>
          </a:prstGeom>
          <a:solidFill>
            <a:schemeClr val="bg1"/>
          </a:solidFill>
          <a:ln w="12700">
            <a:solidFill>
              <a:schemeClr val="tx1"/>
            </a:solidFill>
          </a:ln>
          <a:effectLst>
            <a:outerShdw dist="107763" dir="2700000" algn="ctr" rotWithShape="0">
              <a:schemeClr val="bg2">
                <a:alpha val="50000"/>
              </a:schemeClr>
            </a:outerShdw>
          </a:effectLst>
        </p:spPr>
        <p:txBody>
          <a:bodyPr/>
          <a:lstStyle/>
          <a:p>
            <a:pPr marL="342900" indent="-342900" algn="l">
              <a:spcBef>
                <a:spcPts val="0"/>
              </a:spcBef>
              <a:defRPr/>
            </a:pPr>
            <a:r>
              <a:rPr lang="en-US" kern="0" dirty="0">
                <a:solidFill>
                  <a:srgbClr val="0000FF"/>
                </a:solidFill>
                <a:latin typeface="Times New Roman" pitchFamily="18" charset="0"/>
                <a:ea typeface="+mn-ea"/>
              </a:rPr>
              <a:t>BPI</a:t>
            </a:r>
          </a:p>
          <a:p>
            <a:pPr marL="342900" indent="-342900" algn="l">
              <a:spcBef>
                <a:spcPts val="0"/>
              </a:spcBef>
              <a:buFontTx/>
              <a:buChar char="•"/>
              <a:defRPr/>
            </a:pPr>
            <a:r>
              <a:rPr lang="en-US" kern="0" dirty="0">
                <a:solidFill>
                  <a:srgbClr val="0000FF"/>
                </a:solidFill>
                <a:latin typeface="Times New Roman" pitchFamily="18" charset="0"/>
                <a:ea typeface="+mn-ea"/>
              </a:rPr>
              <a:t>Major depressions</a:t>
            </a:r>
          </a:p>
          <a:p>
            <a:pPr marL="342900" indent="-342900" algn="l">
              <a:spcBef>
                <a:spcPts val="0"/>
              </a:spcBef>
              <a:buFontTx/>
              <a:buChar char="•"/>
              <a:defRPr/>
            </a:pPr>
            <a:r>
              <a:rPr lang="en-US" kern="0" dirty="0">
                <a:solidFill>
                  <a:srgbClr val="0000FF"/>
                </a:solidFill>
                <a:latin typeface="Times New Roman" pitchFamily="18" charset="0"/>
                <a:ea typeface="+mn-ea"/>
              </a:rPr>
              <a:t>Mania</a:t>
            </a:r>
          </a:p>
          <a:p>
            <a:pPr marL="342900" indent="-342900" algn="l">
              <a:spcBef>
                <a:spcPts val="0"/>
              </a:spcBef>
              <a:buFontTx/>
              <a:buChar char="•"/>
              <a:defRPr/>
            </a:pPr>
            <a:r>
              <a:rPr lang="en-US" kern="0" dirty="0">
                <a:solidFill>
                  <a:srgbClr val="0000FF"/>
                </a:solidFill>
                <a:latin typeface="Times New Roman" pitchFamily="18" charset="0"/>
                <a:ea typeface="+mn-ea"/>
              </a:rPr>
              <a:t>Mixed states</a:t>
            </a:r>
          </a:p>
        </p:txBody>
      </p:sp>
      <p:pic>
        <p:nvPicPr>
          <p:cNvPr id="7172" name="Picture 3" descr="figure2-4"/>
          <p:cNvPicPr>
            <a:picLocks noChangeAspect="1" noChangeArrowheads="1"/>
          </p:cNvPicPr>
          <p:nvPr/>
        </p:nvPicPr>
        <p:blipFill>
          <a:blip r:embed="rId3">
            <a:extLst>
              <a:ext uri="{28A0092B-C50C-407E-A947-70E740481C1C}">
                <a14:useLocalDpi xmlns:a14="http://schemas.microsoft.com/office/drawing/2010/main" val="0"/>
              </a:ext>
            </a:extLst>
          </a:blip>
          <a:srcRect b="22760"/>
          <a:stretch>
            <a:fillRect/>
          </a:stretch>
        </p:blipFill>
        <p:spPr bwMode="auto">
          <a:xfrm>
            <a:off x="1295400" y="2971800"/>
            <a:ext cx="3276600" cy="2109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4"/>
          <p:cNvSpPr txBox="1">
            <a:spLocks noChangeArrowheads="1"/>
          </p:cNvSpPr>
          <p:nvPr/>
        </p:nvSpPr>
        <p:spPr>
          <a:xfrm>
            <a:off x="4648200" y="3048000"/>
            <a:ext cx="2438400" cy="1219200"/>
          </a:xfrm>
          <a:prstGeom prst="rect">
            <a:avLst/>
          </a:prstGeom>
          <a:solidFill>
            <a:schemeClr val="bg1"/>
          </a:solidFill>
          <a:ln w="12700">
            <a:solidFill>
              <a:schemeClr val="tx1"/>
            </a:solidFill>
          </a:ln>
          <a:effectLst>
            <a:outerShdw dist="107763" dir="2700000" algn="ctr" rotWithShape="0">
              <a:schemeClr val="bg2">
                <a:alpha val="50000"/>
              </a:schemeClr>
            </a:outerShdw>
          </a:effectLst>
        </p:spPr>
        <p:txBody>
          <a:bodyPr/>
          <a:lstStyle/>
          <a:p>
            <a:pPr marL="342900" indent="-342900" algn="l">
              <a:spcBef>
                <a:spcPts val="0"/>
              </a:spcBef>
              <a:defRPr/>
            </a:pPr>
            <a:r>
              <a:rPr lang="en-US" kern="0" dirty="0">
                <a:solidFill>
                  <a:srgbClr val="0000FF"/>
                </a:solidFill>
                <a:latin typeface="Times New Roman" pitchFamily="18" charset="0"/>
                <a:ea typeface="+mn-ea"/>
              </a:rPr>
              <a:t>BPII</a:t>
            </a:r>
          </a:p>
          <a:p>
            <a:pPr marL="342900" indent="-342900" algn="l">
              <a:spcBef>
                <a:spcPts val="0"/>
              </a:spcBef>
              <a:buFontTx/>
              <a:buChar char="•"/>
              <a:defRPr/>
            </a:pPr>
            <a:r>
              <a:rPr lang="en-US" kern="0" dirty="0">
                <a:solidFill>
                  <a:srgbClr val="0000FF"/>
                </a:solidFill>
                <a:latin typeface="Times New Roman" pitchFamily="18" charset="0"/>
                <a:ea typeface="+mn-ea"/>
              </a:rPr>
              <a:t>Major Depressions</a:t>
            </a:r>
          </a:p>
          <a:p>
            <a:pPr marL="342900" indent="-342900" algn="l">
              <a:spcBef>
                <a:spcPts val="0"/>
              </a:spcBef>
              <a:buFontTx/>
              <a:buChar char="•"/>
              <a:defRPr/>
            </a:pPr>
            <a:r>
              <a:rPr lang="en-US" kern="0" dirty="0">
                <a:solidFill>
                  <a:srgbClr val="0000FF"/>
                </a:solidFill>
                <a:latin typeface="Times New Roman" pitchFamily="18" charset="0"/>
                <a:ea typeface="+mn-ea"/>
              </a:rPr>
              <a:t>Hypomania</a:t>
            </a:r>
          </a:p>
          <a:p>
            <a:pPr marL="342900" indent="-342900" algn="l">
              <a:spcBef>
                <a:spcPts val="0"/>
              </a:spcBef>
              <a:buFontTx/>
              <a:buChar char="•"/>
              <a:defRPr/>
            </a:pPr>
            <a:r>
              <a:rPr lang="en-US" kern="0" dirty="0">
                <a:solidFill>
                  <a:srgbClr val="0000FF"/>
                </a:solidFill>
                <a:latin typeface="Times New Roman" pitchFamily="18" charset="0"/>
                <a:ea typeface="+mn-ea"/>
              </a:rPr>
              <a:t>No mixed states</a:t>
            </a:r>
          </a:p>
        </p:txBody>
      </p:sp>
      <p:pic>
        <p:nvPicPr>
          <p:cNvPr id="7174"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5400" y="1066800"/>
            <a:ext cx="3243263"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Rectangle 4"/>
          <p:cNvSpPr txBox="1">
            <a:spLocks noChangeArrowheads="1"/>
          </p:cNvSpPr>
          <p:nvPr/>
        </p:nvSpPr>
        <p:spPr>
          <a:xfrm>
            <a:off x="4648200" y="5029200"/>
            <a:ext cx="3276600" cy="990600"/>
          </a:xfrm>
          <a:prstGeom prst="rect">
            <a:avLst/>
          </a:prstGeom>
          <a:solidFill>
            <a:schemeClr val="bg1"/>
          </a:solidFill>
          <a:ln w="19050">
            <a:solidFill>
              <a:schemeClr val="tx1"/>
            </a:solidFill>
          </a:ln>
          <a:effectLst>
            <a:outerShdw dist="107763" dir="2700000" algn="ctr" rotWithShape="0">
              <a:schemeClr val="bg2">
                <a:alpha val="50000"/>
              </a:schemeClr>
            </a:outerShdw>
          </a:effectLst>
        </p:spPr>
        <p:txBody>
          <a:bodyPr/>
          <a:lstStyle/>
          <a:p>
            <a:pPr marL="342900" indent="-342900" algn="l">
              <a:lnSpc>
                <a:spcPct val="90000"/>
              </a:lnSpc>
              <a:spcBef>
                <a:spcPct val="20000"/>
              </a:spcBef>
              <a:defRPr/>
            </a:pPr>
            <a:r>
              <a:rPr lang="en-US" kern="0" dirty="0" err="1">
                <a:solidFill>
                  <a:srgbClr val="0000FF"/>
                </a:solidFill>
                <a:latin typeface="Times New Roman" pitchFamily="18" charset="0"/>
                <a:ea typeface="+mn-ea"/>
              </a:rPr>
              <a:t>Cyclothymia</a:t>
            </a:r>
            <a:endParaRPr lang="en-US" kern="0" dirty="0">
              <a:solidFill>
                <a:srgbClr val="0000FF"/>
              </a:solidFill>
              <a:latin typeface="Times New Roman" pitchFamily="18" charset="0"/>
              <a:ea typeface="+mn-ea"/>
            </a:endParaRPr>
          </a:p>
          <a:p>
            <a:pPr marL="342900" indent="-342900" algn="l">
              <a:lnSpc>
                <a:spcPct val="90000"/>
              </a:lnSpc>
              <a:spcBef>
                <a:spcPct val="20000"/>
              </a:spcBef>
              <a:buFontTx/>
              <a:buChar char="•"/>
              <a:defRPr/>
            </a:pPr>
            <a:r>
              <a:rPr lang="en-US" kern="0" dirty="0">
                <a:solidFill>
                  <a:srgbClr val="0000FF"/>
                </a:solidFill>
                <a:latin typeface="Times New Roman" pitchFamily="18" charset="0"/>
                <a:ea typeface="+mn-ea"/>
              </a:rPr>
              <a:t>Frequent fluctuations of mild depressions and </a:t>
            </a:r>
            <a:r>
              <a:rPr lang="en-US" kern="0" dirty="0" err="1">
                <a:solidFill>
                  <a:srgbClr val="0000FF"/>
                </a:solidFill>
                <a:latin typeface="Times New Roman" pitchFamily="18" charset="0"/>
                <a:ea typeface="+mn-ea"/>
              </a:rPr>
              <a:t>hypomanias</a:t>
            </a:r>
            <a:endParaRPr lang="en-US" kern="0" dirty="0">
              <a:solidFill>
                <a:srgbClr val="0000FF"/>
              </a:solidFill>
              <a:latin typeface="Times New Roman" pitchFamily="18" charset="0"/>
              <a:ea typeface="+mn-ea"/>
            </a:endParaRPr>
          </a:p>
        </p:txBody>
      </p:sp>
      <p:pic>
        <p:nvPicPr>
          <p:cNvPr id="7176"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5013325"/>
            <a:ext cx="3276600" cy="1768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3454693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304800"/>
            <a:ext cx="6289675" cy="685800"/>
          </a:xfrm>
        </p:spPr>
        <p:txBody>
          <a:bodyPr/>
          <a:lstStyle/>
          <a:p>
            <a:pPr eaLnBrk="1" hangingPunct="1"/>
            <a:r>
              <a:rPr lang="en-US" sz="4000" dirty="0">
                <a:solidFill>
                  <a:schemeClr val="bg1"/>
                </a:solidFill>
                <a:latin typeface="Times New Roman" charset="0"/>
              </a:rPr>
              <a:t>DSM Criteria: Mania</a:t>
            </a:r>
          </a:p>
        </p:txBody>
      </p:sp>
      <p:sp>
        <p:nvSpPr>
          <p:cNvPr id="8195" name="Rectangle 3"/>
          <p:cNvSpPr>
            <a:spLocks noGrp="1" noChangeArrowheads="1"/>
          </p:cNvSpPr>
          <p:nvPr>
            <p:ph type="body" idx="1"/>
          </p:nvPr>
        </p:nvSpPr>
        <p:spPr>
          <a:xfrm>
            <a:off x="609600" y="1600200"/>
            <a:ext cx="7848600" cy="4953000"/>
          </a:xfrm>
          <a:solidFill>
            <a:schemeClr val="bg1"/>
          </a:solidFill>
        </p:spPr>
        <p:txBody>
          <a:bodyPr/>
          <a:lstStyle/>
          <a:p>
            <a:pPr eaLnBrk="1" hangingPunct="1">
              <a:spcBef>
                <a:spcPct val="30000"/>
              </a:spcBef>
            </a:pPr>
            <a:r>
              <a:rPr lang="en-US" sz="2800" dirty="0">
                <a:latin typeface="Times New Roman" charset="0"/>
              </a:rPr>
              <a:t>Expansive, elevated or irritable mood for 1 week plus 3 or more of following:</a:t>
            </a:r>
          </a:p>
          <a:p>
            <a:pPr lvl="1" eaLnBrk="1" hangingPunct="1">
              <a:spcBef>
                <a:spcPct val="30000"/>
              </a:spcBef>
            </a:pPr>
            <a:r>
              <a:rPr lang="en-US" sz="2000" dirty="0">
                <a:latin typeface="Times New Roman" charset="0"/>
              </a:rPr>
              <a:t>Decreased need for sleep</a:t>
            </a:r>
          </a:p>
          <a:p>
            <a:pPr lvl="1" eaLnBrk="1" hangingPunct="1">
              <a:spcBef>
                <a:spcPct val="30000"/>
              </a:spcBef>
            </a:pPr>
            <a:r>
              <a:rPr lang="en-US" sz="2000" dirty="0">
                <a:latin typeface="Times New Roman" charset="0"/>
              </a:rPr>
              <a:t>Rapid pressured speech, racing thoughts</a:t>
            </a:r>
          </a:p>
          <a:p>
            <a:pPr lvl="1" eaLnBrk="1" hangingPunct="1">
              <a:spcBef>
                <a:spcPct val="30000"/>
              </a:spcBef>
            </a:pPr>
            <a:r>
              <a:rPr lang="en-US" sz="2000" dirty="0" err="1">
                <a:latin typeface="Times New Roman" charset="0"/>
              </a:rPr>
              <a:t>Distractability</a:t>
            </a:r>
            <a:endParaRPr lang="en-US" sz="2000" dirty="0">
              <a:latin typeface="Times New Roman" charset="0"/>
            </a:endParaRPr>
          </a:p>
          <a:p>
            <a:pPr lvl="1" eaLnBrk="1" hangingPunct="1">
              <a:spcBef>
                <a:spcPct val="30000"/>
              </a:spcBef>
            </a:pPr>
            <a:r>
              <a:rPr lang="en-US" sz="2000" dirty="0">
                <a:latin typeface="Times New Roman" charset="0"/>
              </a:rPr>
              <a:t>Loss of inhibitions, reckless pleasure seeking</a:t>
            </a:r>
          </a:p>
          <a:p>
            <a:pPr lvl="1" eaLnBrk="1" hangingPunct="1">
              <a:spcBef>
                <a:spcPct val="30000"/>
              </a:spcBef>
            </a:pPr>
            <a:r>
              <a:rPr lang="en-US" sz="2000" dirty="0">
                <a:latin typeface="Times New Roman" charset="0"/>
              </a:rPr>
              <a:t>Behavioral activation, agitation</a:t>
            </a:r>
          </a:p>
          <a:p>
            <a:pPr lvl="1" eaLnBrk="1" hangingPunct="1">
              <a:spcBef>
                <a:spcPct val="30000"/>
              </a:spcBef>
            </a:pPr>
            <a:r>
              <a:rPr lang="en-US" sz="2000" dirty="0">
                <a:latin typeface="Times New Roman" charset="0"/>
              </a:rPr>
              <a:t>Increased goal directed activities</a:t>
            </a:r>
          </a:p>
          <a:p>
            <a:pPr eaLnBrk="1" hangingPunct="1">
              <a:spcBef>
                <a:spcPct val="30000"/>
              </a:spcBef>
            </a:pPr>
            <a:r>
              <a:rPr lang="en-US" sz="2800" dirty="0">
                <a:latin typeface="Times New Roman" charset="0"/>
              </a:rPr>
              <a:t>Disrupts social functioning</a:t>
            </a:r>
          </a:p>
          <a:p>
            <a:pPr eaLnBrk="1" hangingPunct="1">
              <a:spcBef>
                <a:spcPct val="30000"/>
              </a:spcBef>
            </a:pPr>
            <a:r>
              <a:rPr lang="en-US" sz="2800" dirty="0">
                <a:latin typeface="Times New Roman" charset="0"/>
              </a:rPr>
              <a:t>Not attributable to effects of substances</a:t>
            </a:r>
          </a:p>
        </p:txBody>
      </p:sp>
    </p:spTree>
    <p:extLst>
      <p:ext uri="{BB962C8B-B14F-4D97-AF65-F5344CB8AC3E}">
        <p14:creationId xmlns:p14="http://schemas.microsoft.com/office/powerpoint/2010/main" val="334504887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381000"/>
            <a:ext cx="6705600" cy="685800"/>
          </a:xfrm>
        </p:spPr>
        <p:txBody>
          <a:bodyPr/>
          <a:lstStyle/>
          <a:p>
            <a:pPr eaLnBrk="1" hangingPunct="1"/>
            <a:r>
              <a:rPr lang="en-US" sz="3600" dirty="0">
                <a:solidFill>
                  <a:srgbClr val="FFFFFF"/>
                </a:solidFill>
                <a:latin typeface="Times New Roman" charset="0"/>
              </a:rPr>
              <a:t>DSM Criteria: Depression</a:t>
            </a:r>
          </a:p>
        </p:txBody>
      </p:sp>
      <p:sp>
        <p:nvSpPr>
          <p:cNvPr id="9219" name="Rectangle 3"/>
          <p:cNvSpPr>
            <a:spLocks noGrp="1" noChangeArrowheads="1"/>
          </p:cNvSpPr>
          <p:nvPr>
            <p:ph type="body" idx="1"/>
          </p:nvPr>
        </p:nvSpPr>
        <p:spPr>
          <a:xfrm>
            <a:off x="685800" y="1676400"/>
            <a:ext cx="8229600" cy="4724400"/>
          </a:xfrm>
          <a:solidFill>
            <a:schemeClr val="bg1"/>
          </a:solidFill>
        </p:spPr>
        <p:txBody>
          <a:bodyPr/>
          <a:lstStyle/>
          <a:p>
            <a:pPr eaLnBrk="1" hangingPunct="1">
              <a:spcBef>
                <a:spcPct val="30000"/>
              </a:spcBef>
              <a:buClr>
                <a:schemeClr val="tx1"/>
              </a:buClr>
            </a:pPr>
            <a:r>
              <a:rPr lang="en-US" sz="2800" dirty="0">
                <a:latin typeface="Times New Roman" charset="0"/>
              </a:rPr>
              <a:t>5 or more of the following for 2 weeks</a:t>
            </a:r>
          </a:p>
          <a:p>
            <a:pPr lvl="1" eaLnBrk="1" hangingPunct="1">
              <a:spcBef>
                <a:spcPct val="30000"/>
              </a:spcBef>
              <a:buClr>
                <a:schemeClr val="tx1"/>
              </a:buClr>
            </a:pPr>
            <a:r>
              <a:rPr lang="en-US" sz="2000" dirty="0">
                <a:latin typeface="Times New Roman" charset="0"/>
              </a:rPr>
              <a:t>Depressed mood, pervasive and unrelenting</a:t>
            </a:r>
          </a:p>
          <a:p>
            <a:pPr lvl="1" eaLnBrk="1" hangingPunct="1">
              <a:spcBef>
                <a:spcPct val="30000"/>
              </a:spcBef>
              <a:buClr>
                <a:schemeClr val="tx1"/>
              </a:buClr>
            </a:pPr>
            <a:r>
              <a:rPr lang="en-US" sz="2000" dirty="0">
                <a:latin typeface="Times New Roman" charset="0"/>
              </a:rPr>
              <a:t>Inability to experience pleasure in usual activities: </a:t>
            </a:r>
            <a:r>
              <a:rPr lang="en-US" sz="2000" i="1" dirty="0" err="1">
                <a:latin typeface="Times New Roman" charset="0"/>
              </a:rPr>
              <a:t>anhedonia</a:t>
            </a:r>
            <a:endParaRPr lang="en-US" sz="2000" i="1" dirty="0">
              <a:latin typeface="Times New Roman" charset="0"/>
            </a:endParaRPr>
          </a:p>
          <a:p>
            <a:pPr lvl="1" eaLnBrk="1" hangingPunct="1">
              <a:spcBef>
                <a:spcPct val="30000"/>
              </a:spcBef>
              <a:buClr>
                <a:schemeClr val="tx1"/>
              </a:buClr>
            </a:pPr>
            <a:r>
              <a:rPr lang="en-US" sz="2000" dirty="0">
                <a:latin typeface="Times New Roman" charset="0"/>
              </a:rPr>
              <a:t>Sleep and appetite changes: insomnia/hypersomnia, weight loss/gain</a:t>
            </a:r>
          </a:p>
          <a:p>
            <a:pPr lvl="1" eaLnBrk="1" hangingPunct="1">
              <a:spcBef>
                <a:spcPct val="30000"/>
              </a:spcBef>
              <a:buClr>
                <a:schemeClr val="tx1"/>
              </a:buClr>
            </a:pPr>
            <a:r>
              <a:rPr lang="en-US" sz="2000" dirty="0">
                <a:latin typeface="Times New Roman" charset="0"/>
              </a:rPr>
              <a:t>Psychic and physical slowing or agitation</a:t>
            </a:r>
          </a:p>
          <a:p>
            <a:pPr lvl="1" eaLnBrk="1" hangingPunct="1">
              <a:spcBef>
                <a:spcPct val="30000"/>
              </a:spcBef>
              <a:buClr>
                <a:schemeClr val="tx1"/>
              </a:buClr>
            </a:pPr>
            <a:r>
              <a:rPr lang="en-US" sz="2000" dirty="0">
                <a:latin typeface="Times New Roman" charset="0"/>
              </a:rPr>
              <a:t>Fatigue, loss of energy</a:t>
            </a:r>
          </a:p>
          <a:p>
            <a:pPr lvl="1" eaLnBrk="1" hangingPunct="1">
              <a:spcBef>
                <a:spcPct val="30000"/>
              </a:spcBef>
              <a:buClr>
                <a:schemeClr val="tx1"/>
              </a:buClr>
            </a:pPr>
            <a:r>
              <a:rPr lang="en-US" sz="2000" dirty="0">
                <a:latin typeface="Times New Roman" charset="0"/>
              </a:rPr>
              <a:t>Feelings of guilt and worthlessness</a:t>
            </a:r>
          </a:p>
          <a:p>
            <a:pPr lvl="1" eaLnBrk="1" hangingPunct="1">
              <a:spcBef>
                <a:spcPct val="30000"/>
              </a:spcBef>
              <a:buClr>
                <a:schemeClr val="tx1"/>
              </a:buClr>
            </a:pPr>
            <a:r>
              <a:rPr lang="en-US" sz="2000" dirty="0">
                <a:latin typeface="Times New Roman" charset="0"/>
              </a:rPr>
              <a:t>Diminished concentration, indecisiveness</a:t>
            </a:r>
          </a:p>
          <a:p>
            <a:pPr lvl="1" eaLnBrk="1" hangingPunct="1">
              <a:spcBef>
                <a:spcPct val="30000"/>
              </a:spcBef>
              <a:buClr>
                <a:schemeClr val="tx1"/>
              </a:buClr>
            </a:pPr>
            <a:r>
              <a:rPr lang="en-US" sz="2000" dirty="0">
                <a:latin typeface="Times New Roman" charset="0"/>
              </a:rPr>
              <a:t>Recurrent thoughts of death and suicide</a:t>
            </a:r>
          </a:p>
          <a:p>
            <a:pPr eaLnBrk="1" hangingPunct="1">
              <a:spcBef>
                <a:spcPct val="10000"/>
              </a:spcBef>
              <a:buClr>
                <a:schemeClr val="tx1"/>
              </a:buClr>
            </a:pPr>
            <a:r>
              <a:rPr lang="en-US" sz="2800" dirty="0">
                <a:latin typeface="Times New Roman" charset="0"/>
              </a:rPr>
              <a:t>Disrupt social functioning</a:t>
            </a:r>
          </a:p>
          <a:p>
            <a:pPr eaLnBrk="1" hangingPunct="1">
              <a:spcBef>
                <a:spcPct val="10000"/>
              </a:spcBef>
              <a:buClr>
                <a:schemeClr val="tx1"/>
              </a:buClr>
            </a:pPr>
            <a:r>
              <a:rPr lang="en-US" sz="2800" dirty="0">
                <a:latin typeface="Times New Roman" charset="0"/>
              </a:rPr>
              <a:t>Not attributable to substances or bereavement</a:t>
            </a:r>
          </a:p>
        </p:txBody>
      </p:sp>
    </p:spTree>
    <p:extLst>
      <p:ext uri="{BB962C8B-B14F-4D97-AF65-F5344CB8AC3E}">
        <p14:creationId xmlns:p14="http://schemas.microsoft.com/office/powerpoint/2010/main" val="3723074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371600" y="274638"/>
            <a:ext cx="6096000" cy="639762"/>
          </a:xfrm>
        </p:spPr>
        <p:txBody>
          <a:bodyPr/>
          <a:lstStyle/>
          <a:p>
            <a:r>
              <a:rPr lang="en-US" sz="4000" dirty="0">
                <a:solidFill>
                  <a:srgbClr val="FFFFFF"/>
                </a:solidFill>
                <a:latin typeface="Times New Roman" charset="0"/>
              </a:rPr>
              <a:t>Prevalence of BP</a:t>
            </a:r>
          </a:p>
        </p:txBody>
      </p:sp>
      <p:sp>
        <p:nvSpPr>
          <p:cNvPr id="10243" name="Rectangle 3"/>
          <p:cNvSpPr>
            <a:spLocks noGrp="1" noChangeArrowheads="1"/>
          </p:cNvSpPr>
          <p:nvPr>
            <p:ph type="body" sz="half" idx="2"/>
          </p:nvPr>
        </p:nvSpPr>
        <p:spPr>
          <a:xfrm>
            <a:off x="457200" y="4648200"/>
            <a:ext cx="8305800" cy="1524000"/>
          </a:xfrm>
          <a:solidFill>
            <a:schemeClr val="bg1"/>
          </a:solidFill>
        </p:spPr>
        <p:txBody>
          <a:bodyPr/>
          <a:lstStyle/>
          <a:p>
            <a:pPr>
              <a:spcBef>
                <a:spcPct val="0"/>
              </a:spcBef>
            </a:pPr>
            <a:r>
              <a:rPr lang="en-US" sz="1800">
                <a:latin typeface="Times New Roman" charset="0"/>
              </a:rPr>
              <a:t>Data from NCS-R Study of a nationally representative sample of 9,282 adults (&gt;18 years of age) between 2001-03</a:t>
            </a:r>
          </a:p>
          <a:p>
            <a:pPr>
              <a:spcBef>
                <a:spcPct val="0"/>
              </a:spcBef>
            </a:pPr>
            <a:r>
              <a:rPr lang="en-US" sz="1800">
                <a:latin typeface="Times New Roman" charset="0"/>
              </a:rPr>
              <a:t>Participants assessed with CIDI v3.0 and diagnoses assigned by DSM-IV</a:t>
            </a:r>
          </a:p>
          <a:p>
            <a:pPr>
              <a:spcBef>
                <a:spcPct val="0"/>
              </a:spcBef>
            </a:pPr>
            <a:r>
              <a:rPr lang="en-US" sz="1800">
                <a:latin typeface="Times New Roman" charset="0"/>
              </a:rPr>
              <a:t>Results highlight the point that the rates of bipolar spectrum disorder are higher than originally thought</a:t>
            </a:r>
          </a:p>
        </p:txBody>
      </p:sp>
      <p:sp>
        <p:nvSpPr>
          <p:cNvPr id="10244" name="Text Box 5"/>
          <p:cNvSpPr txBox="1">
            <a:spLocks noChangeArrowheads="1"/>
          </p:cNvSpPr>
          <p:nvPr/>
        </p:nvSpPr>
        <p:spPr bwMode="auto">
          <a:xfrm>
            <a:off x="5486400" y="6445250"/>
            <a:ext cx="35814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600">
                <a:latin typeface="Times New Roman" charset="0"/>
              </a:rPr>
              <a:t>Merkangas et al, Arch Gen Psych, 2007</a:t>
            </a:r>
          </a:p>
        </p:txBody>
      </p:sp>
      <p:pic>
        <p:nvPicPr>
          <p:cNvPr id="1024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2971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2435129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762000" y="5181600"/>
            <a:ext cx="7696200" cy="9144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342900" indent="-342900" algn="l">
              <a:lnSpc>
                <a:spcPct val="90000"/>
              </a:lnSpc>
              <a:spcBef>
                <a:spcPct val="20000"/>
              </a:spcBef>
              <a:buFontTx/>
              <a:buChar char="•"/>
            </a:pPr>
            <a:r>
              <a:rPr lang="en-US">
                <a:latin typeface="Times New Roman" charset="0"/>
              </a:rPr>
              <a:t>Data from Danish Civil Registration System linked with Danish Psychiatric Central Register; 2,299 bipolar subjects identified from a population-based cohort of 2.1 million followed from 1970-1998</a:t>
            </a:r>
            <a:endParaRPr lang="en-US">
              <a:solidFill>
                <a:schemeClr val="tx2"/>
              </a:solidFill>
              <a:latin typeface="Times New Roman" charset="0"/>
            </a:endParaRPr>
          </a:p>
        </p:txBody>
      </p:sp>
      <p:sp>
        <p:nvSpPr>
          <p:cNvPr id="11267" name="Rectangle 3"/>
          <p:cNvSpPr>
            <a:spLocks noChangeArrowheads="1"/>
          </p:cNvSpPr>
          <p:nvPr/>
        </p:nvSpPr>
        <p:spPr bwMode="auto">
          <a:xfrm>
            <a:off x="304800" y="152400"/>
            <a:ext cx="6096000" cy="99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r>
              <a:rPr lang="en-US" sz="4000" dirty="0">
                <a:solidFill>
                  <a:srgbClr val="FFFFFF"/>
                </a:solidFill>
                <a:latin typeface="Times New Roman" charset="0"/>
              </a:rPr>
              <a:t>Risk Factors</a:t>
            </a:r>
          </a:p>
        </p:txBody>
      </p:sp>
      <p:graphicFrame>
        <p:nvGraphicFramePr>
          <p:cNvPr id="248866" name="Group 34"/>
          <p:cNvGraphicFramePr>
            <a:graphicFrameLocks noGrp="1"/>
          </p:cNvGraphicFramePr>
          <p:nvPr/>
        </p:nvGraphicFramePr>
        <p:xfrm>
          <a:off x="1676400" y="1371600"/>
          <a:ext cx="5867400" cy="3524250"/>
        </p:xfrm>
        <a:graphic>
          <a:graphicData uri="http://schemas.openxmlformats.org/drawingml/2006/table">
            <a:tbl>
              <a:tblPr/>
              <a:tblGrid>
                <a:gridCol w="28194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44132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Arial" charset="0"/>
                          <a:ea typeface="ＭＳ Ｐゴシック" charset="0"/>
                        </a:rPr>
                        <a:t>Risk Factor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Arial" charset="0"/>
                          <a:ea typeface="ＭＳ Ｐゴシック" charset="0"/>
                        </a:rPr>
                        <a:t>Relative Risk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4381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1</a:t>
                      </a:r>
                      <a:r>
                        <a:rPr kumimoji="0" lang="en-US" sz="2000" b="0" i="0" u="none" strike="noStrike" cap="none" normalizeH="0" baseline="0">
                          <a:ln>
                            <a:noFill/>
                          </a:ln>
                          <a:solidFill>
                            <a:schemeClr val="tx1"/>
                          </a:solidFill>
                          <a:effectLst/>
                          <a:latin typeface="Arial" charset="0"/>
                          <a:ea typeface="ＭＳ Ｐゴシック" charset="0"/>
                          <a:cs typeface="Arial" charset="0"/>
                        </a:rPr>
                        <a:t>°</a:t>
                      </a:r>
                      <a:r>
                        <a:rPr kumimoji="0" lang="en-US" sz="2000" b="0" i="0" u="none" strike="noStrike" cap="none" normalizeH="0" baseline="0">
                          <a:ln>
                            <a:noFill/>
                          </a:ln>
                          <a:solidFill>
                            <a:schemeClr val="tx1"/>
                          </a:solidFill>
                          <a:effectLst/>
                          <a:latin typeface="Arial" charset="0"/>
                          <a:ea typeface="ＭＳ Ｐゴシック" charset="0"/>
                        </a:rPr>
                        <a:t> Relative with BP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13.63 (11.81 </a:t>
                      </a:r>
                      <a:r>
                        <a:rPr kumimoji="0" lang="en-US" sz="2000" b="0" i="0" u="none" strike="noStrike" cap="none" normalizeH="0" baseline="0">
                          <a:ln>
                            <a:noFill/>
                          </a:ln>
                          <a:solidFill>
                            <a:schemeClr val="tx1"/>
                          </a:solidFill>
                          <a:effectLst/>
                          <a:latin typeface="Times New Roman" charset="0"/>
                          <a:ea typeface="ＭＳ Ｐゴシック" charset="0"/>
                        </a:rPr>
                        <a:t>–</a:t>
                      </a:r>
                      <a:r>
                        <a:rPr kumimoji="0" lang="en-US" sz="2000" b="0" i="0" u="none" strike="noStrike" cap="none" normalizeH="0" baseline="0">
                          <a:ln>
                            <a:noFill/>
                          </a:ln>
                          <a:solidFill>
                            <a:schemeClr val="tx1"/>
                          </a:solidFill>
                          <a:effectLst/>
                          <a:latin typeface="Arial" charset="0"/>
                          <a:ea typeface="ＭＳ Ｐゴシック" charset="0"/>
                        </a:rPr>
                        <a:t> 15.71)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4413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Urbanicity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Null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38150">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Season of birth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Null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4413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Birth order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Null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4413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Influenza in utero</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Null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4413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Birth complications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Null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r h="4413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Autoimmune disorders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Arial" charset="0"/>
                          <a:ea typeface="ＭＳ Ｐゴシック" charset="0"/>
                        </a:rPr>
                        <a:t>Null*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7"/>
                  </a:ext>
                </a:extLst>
              </a:tr>
            </a:tbl>
          </a:graphicData>
        </a:graphic>
      </p:graphicFrame>
      <p:sp>
        <p:nvSpPr>
          <p:cNvPr id="11297" name="Text Box 33"/>
          <p:cNvSpPr txBox="1">
            <a:spLocks noChangeArrowheads="1"/>
          </p:cNvSpPr>
          <p:nvPr/>
        </p:nvSpPr>
        <p:spPr bwMode="auto">
          <a:xfrm>
            <a:off x="6248400" y="6521450"/>
            <a:ext cx="28956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600">
                <a:solidFill>
                  <a:schemeClr val="tx2"/>
                </a:solidFill>
                <a:latin typeface="Times New Roman" charset="0"/>
              </a:rPr>
              <a:t>Mortensen al., Arch Psych, 2005</a:t>
            </a:r>
          </a:p>
        </p:txBody>
      </p:sp>
    </p:spTree>
    <p:extLst>
      <p:ext uri="{BB962C8B-B14F-4D97-AF65-F5344CB8AC3E}">
        <p14:creationId xmlns:p14="http://schemas.microsoft.com/office/powerpoint/2010/main" val="2718674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Rectangle 3"/>
          <p:cNvSpPr>
            <a:spLocks noChangeArrowheads="1"/>
          </p:cNvSpPr>
          <p:nvPr/>
        </p:nvSpPr>
        <p:spPr bwMode="auto">
          <a:xfrm>
            <a:off x="2895600" y="274638"/>
            <a:ext cx="3429000" cy="8683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a:r>
              <a:rPr lang="en-US" sz="4000">
                <a:solidFill>
                  <a:srgbClr val="0000FF"/>
                </a:solidFill>
                <a:latin typeface="Times New Roman" charset="0"/>
              </a:rPr>
              <a:t>Familial Risk</a:t>
            </a:r>
          </a:p>
        </p:txBody>
      </p:sp>
      <p:pic>
        <p:nvPicPr>
          <p:cNvPr id="1229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3" y="1524000"/>
            <a:ext cx="9107487" cy="3886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2" name="Text Box 33"/>
          <p:cNvSpPr txBox="1">
            <a:spLocks noChangeArrowheads="1"/>
          </p:cNvSpPr>
          <p:nvPr/>
        </p:nvSpPr>
        <p:spPr bwMode="auto">
          <a:xfrm>
            <a:off x="6400800" y="6477000"/>
            <a:ext cx="26670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600">
                <a:solidFill>
                  <a:schemeClr val="tx2"/>
                </a:solidFill>
                <a:latin typeface="Times New Roman" charset="0"/>
              </a:rPr>
              <a:t>Lichtenstein al., Lancet, 2009</a:t>
            </a:r>
          </a:p>
        </p:txBody>
      </p:sp>
      <p:sp>
        <p:nvSpPr>
          <p:cNvPr id="12293" name="TextBox 4"/>
          <p:cNvSpPr txBox="1">
            <a:spLocks noChangeArrowheads="1"/>
          </p:cNvSpPr>
          <p:nvPr/>
        </p:nvSpPr>
        <p:spPr bwMode="auto">
          <a:xfrm>
            <a:off x="685800" y="5562600"/>
            <a:ext cx="7696200" cy="646113"/>
          </a:xfrm>
          <a:prstGeom prst="rect">
            <a:avLst/>
          </a:prstGeom>
          <a:solidFill>
            <a:schemeClr val="bg1"/>
          </a:solidFill>
          <a:ln w="19050">
            <a:solidFill>
              <a:schemeClr val="tx1"/>
            </a:solidFill>
            <a:miter lim="800000"/>
            <a:headEnd/>
            <a:tailEnd/>
          </a:ln>
        </p:spPr>
        <p:txBody>
          <a:bodyPr>
            <a:spAutoFit/>
          </a:bodyPr>
          <a:lstStyle>
            <a:lvl1pPr marL="182563" indent="-182563"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Aft>
                <a:spcPts val="600"/>
              </a:spcAft>
              <a:buFont typeface="Arial" charset="0"/>
              <a:buChar char="•"/>
            </a:pPr>
            <a:r>
              <a:rPr lang="en-US">
                <a:latin typeface="Times New Roman" charset="0"/>
                <a:cs typeface="Times New Roman" charset="0"/>
              </a:rPr>
              <a:t>Data from Sweden Multi-Generational and Hospital Discharge Registeries, with data on 9,009,202 individuals in &gt;2M nuclear families between 1973-2004</a:t>
            </a:r>
          </a:p>
        </p:txBody>
      </p:sp>
    </p:spTree>
    <p:extLst>
      <p:ext uri="{BB962C8B-B14F-4D97-AF65-F5344CB8AC3E}">
        <p14:creationId xmlns:p14="http://schemas.microsoft.com/office/powerpoint/2010/main" val="2628679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ChangeArrowheads="1"/>
          </p:cNvSpPr>
          <p:nvPr/>
        </p:nvSpPr>
        <p:spPr bwMode="auto">
          <a:xfrm>
            <a:off x="2971800" y="152400"/>
            <a:ext cx="2895600" cy="86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a:r>
              <a:rPr lang="en-US" sz="4400" dirty="0">
                <a:solidFill>
                  <a:srgbClr val="FFFFFF"/>
                </a:solidFill>
                <a:latin typeface="Times New Roman" charset="0"/>
              </a:rPr>
              <a:t>Heritability</a:t>
            </a:r>
          </a:p>
        </p:txBody>
      </p:sp>
      <p:pic>
        <p:nvPicPr>
          <p:cNvPr id="133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19200"/>
            <a:ext cx="4876800" cy="5529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6" name="Text Box 33"/>
          <p:cNvSpPr txBox="1">
            <a:spLocks noChangeArrowheads="1"/>
          </p:cNvSpPr>
          <p:nvPr/>
        </p:nvSpPr>
        <p:spPr bwMode="auto">
          <a:xfrm>
            <a:off x="6172200" y="6477000"/>
            <a:ext cx="28956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600">
                <a:solidFill>
                  <a:schemeClr val="tx2"/>
                </a:solidFill>
                <a:latin typeface="Times New Roman" charset="0"/>
              </a:rPr>
              <a:t>Sullivan al., Nat Rev Gen, 2012</a:t>
            </a:r>
          </a:p>
        </p:txBody>
      </p:sp>
      <p:sp>
        <p:nvSpPr>
          <p:cNvPr id="13317" name="TextBox 4"/>
          <p:cNvSpPr txBox="1">
            <a:spLocks noChangeArrowheads="1"/>
          </p:cNvSpPr>
          <p:nvPr/>
        </p:nvSpPr>
        <p:spPr bwMode="auto">
          <a:xfrm>
            <a:off x="5257800" y="1981200"/>
            <a:ext cx="3733800" cy="4170372"/>
          </a:xfrm>
          <a:prstGeom prst="rect">
            <a:avLst/>
          </a:prstGeom>
          <a:solidFill>
            <a:schemeClr val="bg1"/>
          </a:solidFill>
          <a:ln w="19050">
            <a:solidFill>
              <a:schemeClr val="tx1"/>
            </a:solidFill>
            <a:miter lim="800000"/>
            <a:headEnd/>
            <a:tailEnd/>
          </a:ln>
        </p:spPr>
        <p:txBody>
          <a:bodyPr>
            <a:spAutoFit/>
          </a:bodyPr>
          <a:lstStyle>
            <a:lvl1pPr marL="182563" indent="-182563"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Aft>
                <a:spcPts val="600"/>
              </a:spcAft>
              <a:buFont typeface="Arial" charset="0"/>
              <a:buChar char="•"/>
            </a:pPr>
            <a:r>
              <a:rPr lang="en-US" sz="2000" dirty="0">
                <a:latin typeface="Times New Roman" charset="0"/>
                <a:cs typeface="Times New Roman" charset="0"/>
              </a:rPr>
              <a:t>Plot of heritability by prevalence of 9 disorders</a:t>
            </a:r>
          </a:p>
          <a:p>
            <a:pPr algn="l" eaLnBrk="1" hangingPunct="1">
              <a:spcAft>
                <a:spcPts val="600"/>
              </a:spcAft>
              <a:buFont typeface="Arial" charset="0"/>
              <a:buChar char="•"/>
            </a:pPr>
            <a:r>
              <a:rPr lang="en-US" sz="2000" dirty="0">
                <a:latin typeface="Times New Roman" charset="0"/>
                <a:cs typeface="Times New Roman" charset="0"/>
              </a:rPr>
              <a:t>ASD: Autism; SCZ: Schizophrenia; BIP: Bipolar Disorder; ADHD: Attention Deficit Hyperactivity Disorder; NIC: Nicotine Dependence; AD: Alzheimer</a:t>
            </a:r>
            <a:r>
              <a:rPr lang="ja-JP" altLang="en-US" sz="2000" dirty="0">
                <a:latin typeface="Times New Roman" charset="0"/>
                <a:cs typeface="Times New Roman" charset="0"/>
              </a:rPr>
              <a:t>’</a:t>
            </a:r>
            <a:r>
              <a:rPr lang="en-US" sz="2000" dirty="0">
                <a:latin typeface="Times New Roman" charset="0"/>
                <a:cs typeface="Times New Roman" charset="0"/>
              </a:rPr>
              <a:t>s Disease; ALC: Alcohol Dependence; MDD: Major Depression; AN: Anorexia Nervosa; CD: </a:t>
            </a:r>
            <a:r>
              <a:rPr lang="en-US" sz="2000" dirty="0" err="1">
                <a:latin typeface="Times New Roman" charset="0"/>
                <a:cs typeface="Times New Roman" charset="0"/>
              </a:rPr>
              <a:t>Crohn</a:t>
            </a:r>
            <a:r>
              <a:rPr lang="ja-JP" altLang="en-US" sz="2000" dirty="0">
                <a:latin typeface="Times New Roman" charset="0"/>
                <a:cs typeface="Times New Roman" charset="0"/>
              </a:rPr>
              <a:t>’</a:t>
            </a:r>
            <a:r>
              <a:rPr lang="en-US" sz="2000" dirty="0">
                <a:latin typeface="Times New Roman" charset="0"/>
                <a:cs typeface="Times New Roman" charset="0"/>
              </a:rPr>
              <a:t>s Disease; T2DM: Type 2 Diabetes; BRCA: Breast Cancer</a:t>
            </a:r>
            <a:endParaRPr lang="en-US" sz="2000" dirty="0">
              <a:solidFill>
                <a:srgbClr val="0000FF"/>
              </a:solidFill>
              <a:latin typeface="Times New Roman" charset="0"/>
              <a:cs typeface="Times New Roman" charset="0"/>
            </a:endParaRPr>
          </a:p>
        </p:txBody>
      </p:sp>
    </p:spTree>
    <p:extLst>
      <p:ext uri="{BB962C8B-B14F-4D97-AF65-F5344CB8AC3E}">
        <p14:creationId xmlns:p14="http://schemas.microsoft.com/office/powerpoint/2010/main" val="2100948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152400"/>
            <a:ext cx="7315200" cy="1143000"/>
          </a:xfrm>
        </p:spPr>
        <p:txBody>
          <a:bodyPr/>
          <a:lstStyle/>
          <a:p>
            <a:r>
              <a:rPr lang="en-US" sz="2800" dirty="0">
                <a:solidFill>
                  <a:srgbClr val="FFFFFF"/>
                </a:solidFill>
                <a:latin typeface="Times New Roman" charset="0"/>
              </a:rPr>
              <a:t>Gene Mapping - The Early Years</a:t>
            </a:r>
            <a:br>
              <a:rPr lang="en-US" sz="2800" dirty="0">
                <a:solidFill>
                  <a:srgbClr val="FFFFFF"/>
                </a:solidFill>
                <a:latin typeface="Times New Roman" charset="0"/>
              </a:rPr>
            </a:br>
            <a:r>
              <a:rPr lang="en-US" sz="1800" dirty="0">
                <a:solidFill>
                  <a:srgbClr val="FFFFFF"/>
                </a:solidFill>
                <a:latin typeface="Times New Roman" charset="0"/>
              </a:rPr>
              <a:t>(1998-2008)</a:t>
            </a:r>
          </a:p>
        </p:txBody>
      </p:sp>
      <p:sp>
        <p:nvSpPr>
          <p:cNvPr id="14339" name="Rectangle 3"/>
          <p:cNvSpPr>
            <a:spLocks noGrp="1" noChangeArrowheads="1"/>
          </p:cNvSpPr>
          <p:nvPr>
            <p:ph type="body" idx="1"/>
          </p:nvPr>
        </p:nvSpPr>
        <p:spPr>
          <a:xfrm>
            <a:off x="1066800" y="1752600"/>
            <a:ext cx="7467600" cy="4648200"/>
          </a:xfrm>
          <a:solidFill>
            <a:schemeClr val="bg1"/>
          </a:solidFill>
        </p:spPr>
        <p:txBody>
          <a:bodyPr/>
          <a:lstStyle/>
          <a:p>
            <a:pPr>
              <a:spcBef>
                <a:spcPct val="60000"/>
              </a:spcBef>
            </a:pPr>
            <a:r>
              <a:rPr lang="en-US" sz="2000" b="1" dirty="0">
                <a:latin typeface="Times New Roman" charset="0"/>
              </a:rPr>
              <a:t>Genome-wide Linkage studies</a:t>
            </a:r>
          </a:p>
          <a:p>
            <a:pPr lvl="1">
              <a:spcBef>
                <a:spcPct val="60000"/>
              </a:spcBef>
            </a:pPr>
            <a:r>
              <a:rPr lang="en-US" sz="1800" dirty="0">
                <a:latin typeface="Times New Roman" charset="0"/>
              </a:rPr>
              <a:t>We reported genome-wide significant findings on chr8q24 in JHU pedigrees (65 families with 182 BP/317 BPUP sib-pairs) (</a:t>
            </a:r>
            <a:r>
              <a:rPr lang="en-US" sz="1800" dirty="0" err="1">
                <a:latin typeface="Times New Roman" charset="0"/>
              </a:rPr>
              <a:t>Avramopoulos</a:t>
            </a:r>
            <a:r>
              <a:rPr lang="en-US" sz="1800" dirty="0">
                <a:latin typeface="Times New Roman" charset="0"/>
              </a:rPr>
              <a:t> et al., </a:t>
            </a:r>
            <a:r>
              <a:rPr lang="en-US" sz="1800" dirty="0" err="1">
                <a:latin typeface="Times New Roman" charset="0"/>
              </a:rPr>
              <a:t>Mol</a:t>
            </a:r>
            <a:r>
              <a:rPr lang="en-US" sz="1800" dirty="0">
                <a:latin typeface="Times New Roman" charset="0"/>
              </a:rPr>
              <a:t> Psych, 2004)</a:t>
            </a:r>
          </a:p>
          <a:p>
            <a:pPr lvl="1">
              <a:spcBef>
                <a:spcPct val="60000"/>
              </a:spcBef>
            </a:pPr>
            <a:r>
              <a:rPr lang="en-US" sz="1800" dirty="0">
                <a:latin typeface="Times New Roman" charset="0"/>
              </a:rPr>
              <a:t>No replication in NIMH pedigrees (644 families with 1000 BP and 1285 BPUP sib-pairs) (McInnis et al., Bio Psych, 2003)</a:t>
            </a:r>
          </a:p>
          <a:p>
            <a:pPr>
              <a:spcBef>
                <a:spcPct val="60000"/>
              </a:spcBef>
            </a:pPr>
            <a:r>
              <a:rPr lang="en-US" sz="2000" b="1" dirty="0">
                <a:latin typeface="Times New Roman" charset="0"/>
              </a:rPr>
              <a:t>Candidate Gene Studies</a:t>
            </a:r>
          </a:p>
          <a:p>
            <a:pPr lvl="1">
              <a:spcBef>
                <a:spcPct val="60000"/>
              </a:spcBef>
            </a:pPr>
            <a:r>
              <a:rPr lang="en-US" sz="1800" dirty="0">
                <a:latin typeface="Times New Roman" charset="0"/>
              </a:rPr>
              <a:t>Over 350 candidate genes studies based on prior hypotheses about the </a:t>
            </a:r>
            <a:r>
              <a:rPr lang="en-US" sz="1800" dirty="0" err="1">
                <a:latin typeface="Times New Roman" charset="0"/>
              </a:rPr>
              <a:t>etio</a:t>
            </a:r>
            <a:r>
              <a:rPr lang="en-US" sz="1800" dirty="0">
                <a:latin typeface="Times New Roman" charset="0"/>
              </a:rPr>
              <a:t>-pathogenesis of Bipolar Disorder (e.g., the monoamine hypothesis)</a:t>
            </a:r>
          </a:p>
          <a:p>
            <a:pPr lvl="1">
              <a:spcBef>
                <a:spcPct val="60000"/>
              </a:spcBef>
            </a:pPr>
            <a:r>
              <a:rPr lang="en-US" sz="1800" dirty="0">
                <a:latin typeface="Times New Roman" charset="0"/>
              </a:rPr>
              <a:t>We reported a meta-analysis of all candidate gene studies and found no evidence of association (</a:t>
            </a:r>
            <a:r>
              <a:rPr lang="en-US" sz="1800" dirty="0" err="1">
                <a:latin typeface="Times New Roman" charset="0"/>
              </a:rPr>
              <a:t>Seifuddin</a:t>
            </a:r>
            <a:r>
              <a:rPr lang="en-US" sz="1800" dirty="0">
                <a:latin typeface="Times New Roman" charset="0"/>
              </a:rPr>
              <a:t> et al., Am J Med Gen, 2012)</a:t>
            </a:r>
            <a:endParaRPr lang="en-US" sz="2000" dirty="0">
              <a:latin typeface="Times New Roman" charset="0"/>
            </a:endParaRPr>
          </a:p>
        </p:txBody>
      </p:sp>
    </p:spTree>
    <p:extLst>
      <p:ext uri="{BB962C8B-B14F-4D97-AF65-F5344CB8AC3E}">
        <p14:creationId xmlns:p14="http://schemas.microsoft.com/office/powerpoint/2010/main" val="1348570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838200" y="122238"/>
            <a:ext cx="7772400" cy="868362"/>
          </a:xfrm>
          <a:noFill/>
        </p:spPr>
        <p:txBody>
          <a:bodyPr/>
          <a:lstStyle/>
          <a:p>
            <a:r>
              <a:rPr lang="en-US" sz="4000" dirty="0">
                <a:solidFill>
                  <a:srgbClr val="FFFFFF"/>
                </a:solidFill>
                <a:latin typeface="Times New Roman" charset="0"/>
              </a:rPr>
              <a:t>WTCCC GWAS</a:t>
            </a:r>
          </a:p>
        </p:txBody>
      </p:sp>
      <p:sp>
        <p:nvSpPr>
          <p:cNvPr id="15363" name="Text Box 4"/>
          <p:cNvSpPr txBox="1">
            <a:spLocks noChangeArrowheads="1"/>
          </p:cNvSpPr>
          <p:nvPr/>
        </p:nvSpPr>
        <p:spPr bwMode="auto">
          <a:xfrm>
            <a:off x="4267200" y="6445250"/>
            <a:ext cx="48006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600">
                <a:latin typeface="Times New Roman" charset="0"/>
              </a:rPr>
              <a:t>Wellcome Trust Case Control Consortium, Nature, 2007</a:t>
            </a:r>
          </a:p>
        </p:txBody>
      </p:sp>
      <p:sp>
        <p:nvSpPr>
          <p:cNvPr id="15364" name="Rectangle 5"/>
          <p:cNvSpPr>
            <a:spLocks noGrp="1" noChangeArrowheads="1"/>
          </p:cNvSpPr>
          <p:nvPr>
            <p:ph type="body" idx="1"/>
          </p:nvPr>
        </p:nvSpPr>
        <p:spPr>
          <a:xfrm>
            <a:off x="609600" y="5105400"/>
            <a:ext cx="7848600" cy="914400"/>
          </a:xfrm>
          <a:solidFill>
            <a:schemeClr val="bg1"/>
          </a:solidFill>
        </p:spPr>
        <p:txBody>
          <a:bodyPr/>
          <a:lstStyle/>
          <a:p>
            <a:pPr>
              <a:spcBef>
                <a:spcPct val="0"/>
              </a:spcBef>
            </a:pPr>
            <a:r>
              <a:rPr lang="en-US" sz="1800">
                <a:latin typeface="Times New Roman" charset="0"/>
              </a:rPr>
              <a:t>Data from Wellcome Trust Case Control Study</a:t>
            </a:r>
          </a:p>
          <a:p>
            <a:pPr>
              <a:spcBef>
                <a:spcPct val="0"/>
              </a:spcBef>
            </a:pPr>
            <a:r>
              <a:rPr lang="en-US" sz="1800">
                <a:latin typeface="Times New Roman" charset="0"/>
              </a:rPr>
              <a:t>Genome-wide association study with 500k SNPs in ~2000 individuals for each of 7 major diseases and a shared set of ~3000 controls</a:t>
            </a:r>
          </a:p>
        </p:txBody>
      </p:sp>
      <p:grpSp>
        <p:nvGrpSpPr>
          <p:cNvPr id="15365" name="Group 8"/>
          <p:cNvGrpSpPr>
            <a:grpSpLocks/>
          </p:cNvGrpSpPr>
          <p:nvPr/>
        </p:nvGrpSpPr>
        <p:grpSpPr bwMode="auto">
          <a:xfrm>
            <a:off x="76200" y="1524000"/>
            <a:ext cx="8839200" cy="3187700"/>
            <a:chOff x="0" y="1689100"/>
            <a:chExt cx="8839200" cy="2654300"/>
          </a:xfrm>
        </p:grpSpPr>
        <p:sp>
          <p:nvSpPr>
            <p:cNvPr id="15366" name="Text Box 6"/>
            <p:cNvSpPr txBox="1">
              <a:spLocks noChangeArrowheads="1"/>
            </p:cNvSpPr>
            <p:nvPr/>
          </p:nvSpPr>
          <p:spPr bwMode="auto">
            <a:xfrm rot="-5400000">
              <a:off x="-304800" y="2667000"/>
              <a:ext cx="9144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400" b="1"/>
                <a:t>-log</a:t>
              </a:r>
              <a:r>
                <a:rPr lang="en-US" sz="1400" b="1" baseline="-25000"/>
                <a:t>10</a:t>
              </a:r>
              <a:r>
                <a:rPr lang="en-US" sz="1400" b="1"/>
                <a:t>(P)</a:t>
              </a:r>
            </a:p>
          </p:txBody>
        </p:sp>
        <p:sp>
          <p:nvSpPr>
            <p:cNvPr id="15367" name="Text Box 7"/>
            <p:cNvSpPr txBox="1">
              <a:spLocks noChangeArrowheads="1"/>
            </p:cNvSpPr>
            <p:nvPr/>
          </p:nvSpPr>
          <p:spPr bwMode="auto">
            <a:xfrm>
              <a:off x="4267200" y="4038600"/>
              <a:ext cx="13716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400" b="1">
                  <a:latin typeface="Times New Roman" charset="0"/>
                </a:rPr>
                <a:t>chromosome</a:t>
              </a:r>
            </a:p>
          </p:txBody>
        </p:sp>
        <p:pic>
          <p:nvPicPr>
            <p:cNvPr id="1536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525" y="1689100"/>
              <a:ext cx="8575675" cy="1201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36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875" y="2819400"/>
              <a:ext cx="8569325" cy="1166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extLst>
      <p:ext uri="{BB962C8B-B14F-4D97-AF65-F5344CB8AC3E}">
        <p14:creationId xmlns:p14="http://schemas.microsoft.com/office/powerpoint/2010/main" val="27910183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2590800" y="152400"/>
            <a:ext cx="39624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a:r>
              <a:rPr lang="en-US" sz="4000" dirty="0">
                <a:solidFill>
                  <a:srgbClr val="0000FF"/>
                </a:solidFill>
                <a:latin typeface="Times New Roman" charset="0"/>
              </a:rPr>
              <a:t>The GAIN Study</a:t>
            </a:r>
          </a:p>
        </p:txBody>
      </p:sp>
      <p:pic>
        <p:nvPicPr>
          <p:cNvPr id="16387" name="Picture 4" descr="gwa_pl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95400"/>
            <a:ext cx="8915400" cy="3567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388" name="Text Box 7"/>
          <p:cNvSpPr txBox="1">
            <a:spLocks noChangeArrowheads="1"/>
          </p:cNvSpPr>
          <p:nvPr/>
        </p:nvSpPr>
        <p:spPr bwMode="auto">
          <a:xfrm>
            <a:off x="1295400" y="5181600"/>
            <a:ext cx="7010400" cy="92392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6075" indent="-346075"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buFontTx/>
              <a:buChar char="•"/>
            </a:pPr>
            <a:r>
              <a:rPr lang="en-US">
                <a:latin typeface="Times New Roman" charset="0"/>
              </a:rPr>
              <a:t>Data from 1001 BPI/SABP European American cases (50% female) and 1033 controls genotyped with Affymetrix 6.0 at 724,067 SNPs</a:t>
            </a:r>
          </a:p>
          <a:p>
            <a:pPr algn="l" eaLnBrk="1" hangingPunct="1">
              <a:buFontTx/>
              <a:buChar char="•"/>
            </a:pPr>
            <a:r>
              <a:rPr lang="en-US">
                <a:latin typeface="Times New Roman" charset="0"/>
              </a:rPr>
              <a:t>No findings were genome-wide significant</a:t>
            </a:r>
            <a:endParaRPr lang="en-US" baseline="30000">
              <a:latin typeface="Times New Roman" charset="0"/>
            </a:endParaRPr>
          </a:p>
        </p:txBody>
      </p:sp>
    </p:spTree>
    <p:extLst>
      <p:ext uri="{BB962C8B-B14F-4D97-AF65-F5344CB8AC3E}">
        <p14:creationId xmlns:p14="http://schemas.microsoft.com/office/powerpoint/2010/main" val="3739590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066800" y="152400"/>
            <a:ext cx="7162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a:r>
              <a:rPr lang="en-US" sz="4000">
                <a:solidFill>
                  <a:srgbClr val="0000FF"/>
                </a:solidFill>
                <a:latin typeface="Times New Roman" charset="0"/>
              </a:rPr>
              <a:t>Psychiatric Genomics Consortium</a:t>
            </a:r>
          </a:p>
        </p:txBody>
      </p:sp>
      <p:sp>
        <p:nvSpPr>
          <p:cNvPr id="17411" name="Text Box 7"/>
          <p:cNvSpPr txBox="1">
            <a:spLocks noChangeArrowheads="1"/>
          </p:cNvSpPr>
          <p:nvPr/>
        </p:nvSpPr>
        <p:spPr bwMode="auto">
          <a:xfrm>
            <a:off x="457200" y="6262688"/>
            <a:ext cx="8458200" cy="36671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20000"/>
              </a:spcBef>
              <a:buFontTx/>
              <a:buChar char="•"/>
            </a:pPr>
            <a:r>
              <a:rPr lang="en-US">
                <a:latin typeface="Times New Roman" charset="0"/>
              </a:rPr>
              <a:t> Mega-analysis of 10 GWAS studies on bipolar disorder (7,481 cases and 9,250 controls)</a:t>
            </a:r>
            <a:endParaRPr lang="en-US" baseline="30000">
              <a:latin typeface="Times New Roman" charset="0"/>
            </a:endParaRPr>
          </a:p>
        </p:txBody>
      </p:sp>
      <p:pic>
        <p:nvPicPr>
          <p:cNvPr id="1741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914400"/>
            <a:ext cx="7772400" cy="518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72240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209800" y="152400"/>
            <a:ext cx="25908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a:r>
              <a:rPr lang="en-US" sz="4000" dirty="0">
                <a:solidFill>
                  <a:srgbClr val="FFFFFF"/>
                </a:solidFill>
                <a:latin typeface="Times New Roman" charset="0"/>
              </a:rPr>
              <a:t>PGC-BD1</a:t>
            </a:r>
          </a:p>
        </p:txBody>
      </p:sp>
      <p:pic>
        <p:nvPicPr>
          <p:cNvPr id="18435" name="Picture 5" descr="manhat-imp2-g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413" y="1131888"/>
            <a:ext cx="8459787" cy="4659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436" name="Text Box 11"/>
          <p:cNvSpPr txBox="1">
            <a:spLocks noChangeArrowheads="1"/>
          </p:cNvSpPr>
          <p:nvPr/>
        </p:nvSpPr>
        <p:spPr bwMode="auto">
          <a:xfrm>
            <a:off x="5943600" y="6519863"/>
            <a:ext cx="31242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600">
                <a:latin typeface="Times New Roman" charset="0"/>
              </a:rPr>
              <a:t>Sklar et al., Nature Genetics, 2011</a:t>
            </a:r>
          </a:p>
        </p:txBody>
      </p:sp>
      <p:sp>
        <p:nvSpPr>
          <p:cNvPr id="18437" name="Text Box 7"/>
          <p:cNvSpPr txBox="1">
            <a:spLocks noChangeArrowheads="1"/>
          </p:cNvSpPr>
          <p:nvPr/>
        </p:nvSpPr>
        <p:spPr bwMode="auto">
          <a:xfrm>
            <a:off x="533400" y="5816937"/>
            <a:ext cx="8153400" cy="10156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6075" indent="-346075"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buFontTx/>
              <a:buChar char="•"/>
            </a:pPr>
            <a:r>
              <a:rPr lang="en-US" sz="2000" dirty="0">
                <a:latin typeface="Times New Roman" charset="0"/>
              </a:rPr>
              <a:t>GWAS on 7,481 BP cases and 9,250 controls; imputed to </a:t>
            </a:r>
            <a:r>
              <a:rPr lang="en-US" sz="2000" dirty="0" err="1">
                <a:latin typeface="Times New Roman" charset="0"/>
              </a:rPr>
              <a:t>HapMap</a:t>
            </a:r>
            <a:r>
              <a:rPr lang="en-US" sz="2000" dirty="0">
                <a:latin typeface="Times New Roman" charset="0"/>
              </a:rPr>
              <a:t> Phase 2 CEU</a:t>
            </a:r>
            <a:endParaRPr lang="en-US" sz="2000" baseline="30000" dirty="0">
              <a:solidFill>
                <a:srgbClr val="FF0000"/>
              </a:solidFill>
              <a:latin typeface="Times New Roman" charset="0"/>
            </a:endParaRPr>
          </a:p>
          <a:p>
            <a:pPr algn="l" eaLnBrk="1" hangingPunct="1">
              <a:buFontTx/>
              <a:buChar char="•"/>
            </a:pPr>
            <a:r>
              <a:rPr lang="en-US" sz="2000" dirty="0">
                <a:latin typeface="Times New Roman" charset="0"/>
              </a:rPr>
              <a:t>Replication sample: 11,974 BP cases and 51,792 controls</a:t>
            </a:r>
          </a:p>
        </p:txBody>
      </p:sp>
      <p:sp>
        <p:nvSpPr>
          <p:cNvPr id="20" name="TextBox 19"/>
          <p:cNvSpPr txBox="1"/>
          <p:nvPr/>
        </p:nvSpPr>
        <p:spPr>
          <a:xfrm>
            <a:off x="762000" y="838200"/>
            <a:ext cx="3429000" cy="1077913"/>
          </a:xfrm>
          <a:prstGeom prst="rect">
            <a:avLst/>
          </a:prstGeom>
          <a:solidFill>
            <a:schemeClr val="bg1"/>
          </a:solidFill>
          <a:ln w="19050">
            <a:solidFill>
              <a:schemeClr val="tx1"/>
            </a:solidFill>
          </a:ln>
        </p:spPr>
        <p:txBody>
          <a:bodyPr>
            <a:spAutoFit/>
          </a:bodyPr>
          <a:lstStyle/>
          <a:p>
            <a:pPr algn="l">
              <a:defRPr/>
            </a:pPr>
            <a:r>
              <a:rPr lang="en-US" sz="1600" dirty="0">
                <a:latin typeface="Times New Roman" pitchFamily="18" charset="0"/>
                <a:ea typeface="+mn-ea"/>
                <a:cs typeface="Times New Roman" pitchFamily="18" charset="0"/>
              </a:rPr>
              <a:t>a) ANK3: OR=1.35; p=7.1x10E-9</a:t>
            </a:r>
          </a:p>
          <a:p>
            <a:pPr algn="l">
              <a:defRPr/>
            </a:pPr>
            <a:r>
              <a:rPr lang="en-US" sz="1600" dirty="0">
                <a:latin typeface="Times New Roman" pitchFamily="18" charset="0"/>
                <a:ea typeface="+mn-ea"/>
                <a:cs typeface="Times New Roman" pitchFamily="18" charset="0"/>
              </a:rPr>
              <a:t>b) SYNE1: OR=1.15; p=4.3x10E-8</a:t>
            </a:r>
          </a:p>
          <a:p>
            <a:pPr algn="l">
              <a:defRPr/>
            </a:pPr>
            <a:r>
              <a:rPr lang="en-US" sz="1600" dirty="0">
                <a:solidFill>
                  <a:schemeClr val="bg2">
                    <a:lumMod val="75000"/>
                  </a:schemeClr>
                </a:solidFill>
                <a:latin typeface="Times New Roman" pitchFamily="18" charset="0"/>
                <a:ea typeface="+mn-ea"/>
                <a:cs typeface="Times New Roman" pitchFamily="18" charset="0"/>
              </a:rPr>
              <a:t>c) CACNA1C: OR=1.14; p=1.5x10E-8</a:t>
            </a:r>
          </a:p>
          <a:p>
            <a:pPr algn="l">
              <a:defRPr/>
            </a:pPr>
            <a:r>
              <a:rPr lang="en-US" sz="1600" dirty="0">
                <a:solidFill>
                  <a:schemeClr val="bg2">
                    <a:lumMod val="75000"/>
                  </a:schemeClr>
                </a:solidFill>
                <a:latin typeface="Times New Roman" pitchFamily="18" charset="0"/>
                <a:ea typeface="+mn-ea"/>
                <a:cs typeface="Times New Roman" pitchFamily="18" charset="0"/>
              </a:rPr>
              <a:t>d) ODZ4: OR=0.88; p=4.4x10E-8</a:t>
            </a:r>
          </a:p>
        </p:txBody>
      </p:sp>
      <p:sp>
        <p:nvSpPr>
          <p:cNvPr id="18439" name="TextBox 20"/>
          <p:cNvSpPr txBox="1">
            <a:spLocks noChangeArrowheads="1"/>
          </p:cNvSpPr>
          <p:nvPr/>
        </p:nvSpPr>
        <p:spPr bwMode="auto">
          <a:xfrm>
            <a:off x="5334000" y="1795463"/>
            <a:ext cx="3810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latin typeface="Times New Roman" charset="0"/>
                <a:cs typeface="Times New Roman" charset="0"/>
              </a:rPr>
              <a:t>a</a:t>
            </a:r>
          </a:p>
        </p:txBody>
      </p:sp>
      <p:sp>
        <p:nvSpPr>
          <p:cNvPr id="18440" name="TextBox 21"/>
          <p:cNvSpPr txBox="1">
            <a:spLocks noChangeArrowheads="1"/>
          </p:cNvSpPr>
          <p:nvPr/>
        </p:nvSpPr>
        <p:spPr bwMode="auto">
          <a:xfrm>
            <a:off x="3962400" y="1981200"/>
            <a:ext cx="3810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latin typeface="Times New Roman" charset="0"/>
                <a:cs typeface="Times New Roman" charset="0"/>
              </a:rPr>
              <a:t>b</a:t>
            </a:r>
          </a:p>
        </p:txBody>
      </p:sp>
      <p:sp>
        <p:nvSpPr>
          <p:cNvPr id="18441" name="TextBox 22"/>
          <p:cNvSpPr txBox="1">
            <a:spLocks noChangeArrowheads="1"/>
          </p:cNvSpPr>
          <p:nvPr/>
        </p:nvSpPr>
        <p:spPr bwMode="auto">
          <a:xfrm>
            <a:off x="6019800" y="2024063"/>
            <a:ext cx="3810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latin typeface="Times New Roman" charset="0"/>
                <a:cs typeface="Times New Roman" charset="0"/>
              </a:rPr>
              <a:t>c</a:t>
            </a:r>
          </a:p>
        </p:txBody>
      </p:sp>
      <p:sp>
        <p:nvSpPr>
          <p:cNvPr id="18442" name="TextBox 23"/>
          <p:cNvSpPr txBox="1">
            <a:spLocks noChangeArrowheads="1"/>
          </p:cNvSpPr>
          <p:nvPr/>
        </p:nvSpPr>
        <p:spPr bwMode="auto">
          <a:xfrm>
            <a:off x="5791200" y="2133600"/>
            <a:ext cx="3810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latin typeface="Times New Roman" charset="0"/>
                <a:cs typeface="Times New Roman" charset="0"/>
              </a:rPr>
              <a:t>d</a:t>
            </a:r>
          </a:p>
        </p:txBody>
      </p:sp>
    </p:spTree>
    <p:extLst>
      <p:ext uri="{BB962C8B-B14F-4D97-AF65-F5344CB8AC3E}">
        <p14:creationId xmlns:p14="http://schemas.microsoft.com/office/powerpoint/2010/main" val="533631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1" name="AutoShape 2"/>
          <p:cNvSpPr>
            <a:spLocks noChangeAspect="1" noChangeArrowheads="1"/>
          </p:cNvSpPr>
          <p:nvPr/>
        </p:nvSpPr>
        <p:spPr bwMode="auto">
          <a:xfrm>
            <a:off x="1143000" y="1055688"/>
            <a:ext cx="8001000" cy="49561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9462" name="AutoShape 10055"/>
          <p:cNvSpPr>
            <a:spLocks noChangeAspect="1" noChangeArrowheads="1"/>
          </p:cNvSpPr>
          <p:nvPr/>
        </p:nvSpPr>
        <p:spPr bwMode="auto">
          <a:xfrm>
            <a:off x="1066800" y="1193800"/>
            <a:ext cx="8077200" cy="500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9475" name="TextBox 19"/>
          <p:cNvSpPr txBox="1">
            <a:spLocks noChangeArrowheads="1"/>
          </p:cNvSpPr>
          <p:nvPr/>
        </p:nvSpPr>
        <p:spPr bwMode="auto">
          <a:xfrm>
            <a:off x="7162800" y="1143000"/>
            <a:ext cx="10668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400">
                <a:latin typeface="Times New Roman" charset="0"/>
                <a:cs typeface="Times New Roman" charset="0"/>
              </a:rPr>
              <a:t>MACROD2</a:t>
            </a:r>
          </a:p>
        </p:txBody>
      </p:sp>
      <p:sp>
        <p:nvSpPr>
          <p:cNvPr id="19476" name="TextBox 20"/>
          <p:cNvSpPr txBox="1">
            <a:spLocks noChangeArrowheads="1"/>
          </p:cNvSpPr>
          <p:nvPr/>
        </p:nvSpPr>
        <p:spPr bwMode="auto">
          <a:xfrm>
            <a:off x="7620000" y="1371600"/>
            <a:ext cx="10668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400">
                <a:latin typeface="Times New Roman" charset="0"/>
                <a:cs typeface="Times New Roman" charset="0"/>
              </a:rPr>
              <a:t>SLC25A17</a:t>
            </a:r>
          </a:p>
        </p:txBody>
      </p:sp>
      <p:sp>
        <p:nvSpPr>
          <p:cNvPr id="25" name="Line 7"/>
          <p:cNvSpPr>
            <a:spLocks noChangeShapeType="1"/>
          </p:cNvSpPr>
          <p:nvPr/>
        </p:nvSpPr>
        <p:spPr bwMode="auto">
          <a:xfrm>
            <a:off x="0" y="0"/>
            <a:ext cx="9144000" cy="6858000"/>
          </a:xfrm>
          <a:prstGeom prst="line">
            <a:avLst/>
          </a:prstGeom>
          <a:noFill/>
          <a:ln w="12700">
            <a:solidFill>
              <a:srgbClr val="0000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6" name="Text Box 8"/>
          <p:cNvSpPr txBox="1">
            <a:spLocks noChangeArrowheads="1"/>
          </p:cNvSpPr>
          <p:nvPr/>
        </p:nvSpPr>
        <p:spPr bwMode="auto">
          <a:xfrm rot="2195383">
            <a:off x="103188" y="158750"/>
            <a:ext cx="968375" cy="2746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200" dirty="0">
                <a:solidFill>
                  <a:srgbClr val="0000FF"/>
                </a:solidFill>
              </a:rPr>
              <a:t>Embargoed</a:t>
            </a:r>
          </a:p>
        </p:txBody>
      </p:sp>
    </p:spTree>
    <p:extLst>
      <p:ext uri="{BB962C8B-B14F-4D97-AF65-F5344CB8AC3E}">
        <p14:creationId xmlns:p14="http://schemas.microsoft.com/office/powerpoint/2010/main" val="40151853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p:cNvSpPr>
            <a:spLocks noChangeArrowheads="1"/>
          </p:cNvSpPr>
          <p:nvPr/>
        </p:nvSpPr>
        <p:spPr bwMode="auto">
          <a:xfrm>
            <a:off x="2971800" y="76200"/>
            <a:ext cx="2895600" cy="868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a:r>
              <a:rPr lang="en-US" sz="4000" dirty="0">
                <a:solidFill>
                  <a:srgbClr val="FFFFFF"/>
                </a:solidFill>
                <a:latin typeface="Times New Roman" charset="0"/>
              </a:rPr>
              <a:t>GWAS Hits</a:t>
            </a:r>
          </a:p>
        </p:txBody>
      </p:sp>
      <p:sp>
        <p:nvSpPr>
          <p:cNvPr id="20483" name="Text Box 33"/>
          <p:cNvSpPr txBox="1">
            <a:spLocks noChangeArrowheads="1"/>
          </p:cNvSpPr>
          <p:nvPr/>
        </p:nvSpPr>
        <p:spPr bwMode="auto">
          <a:xfrm>
            <a:off x="6705600" y="6477000"/>
            <a:ext cx="23622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600">
                <a:solidFill>
                  <a:schemeClr val="tx2"/>
                </a:solidFill>
                <a:latin typeface="Times New Roman" charset="0"/>
              </a:rPr>
              <a:t>Courtesy of E Stahl, 2014</a:t>
            </a:r>
          </a:p>
        </p:txBody>
      </p:sp>
      <p:pic>
        <p:nvPicPr>
          <p:cNvPr id="2048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47800"/>
            <a:ext cx="5562600" cy="49037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20485" name="TextBox 6"/>
          <p:cNvSpPr txBox="1">
            <a:spLocks noChangeArrowheads="1"/>
          </p:cNvSpPr>
          <p:nvPr/>
        </p:nvSpPr>
        <p:spPr bwMode="auto">
          <a:xfrm>
            <a:off x="4800600" y="2057400"/>
            <a:ext cx="7620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latin typeface="Times New Roman" charset="0"/>
                <a:cs typeface="Times New Roman" charset="0"/>
              </a:rPr>
              <a:t>SCZ</a:t>
            </a:r>
          </a:p>
        </p:txBody>
      </p:sp>
      <p:sp>
        <p:nvSpPr>
          <p:cNvPr id="20486" name="TextBox 7"/>
          <p:cNvSpPr txBox="1">
            <a:spLocks noChangeArrowheads="1"/>
          </p:cNvSpPr>
          <p:nvPr/>
        </p:nvSpPr>
        <p:spPr bwMode="auto">
          <a:xfrm>
            <a:off x="4038600" y="4876800"/>
            <a:ext cx="7620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latin typeface="Times New Roman" charset="0"/>
                <a:cs typeface="Times New Roman" charset="0"/>
              </a:rPr>
              <a:t>BP</a:t>
            </a:r>
          </a:p>
        </p:txBody>
      </p:sp>
      <p:sp>
        <p:nvSpPr>
          <p:cNvPr id="20487" name="TextBox 8"/>
          <p:cNvSpPr txBox="1">
            <a:spLocks noChangeArrowheads="1"/>
          </p:cNvSpPr>
          <p:nvPr/>
        </p:nvSpPr>
        <p:spPr bwMode="auto">
          <a:xfrm>
            <a:off x="6019800" y="2286000"/>
            <a:ext cx="8382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latin typeface="Times New Roman" charset="0"/>
                <a:cs typeface="Times New Roman" charset="0"/>
              </a:rPr>
              <a:t>Height</a:t>
            </a:r>
          </a:p>
        </p:txBody>
      </p:sp>
      <p:sp>
        <p:nvSpPr>
          <p:cNvPr id="20488" name="TextBox 9"/>
          <p:cNvSpPr txBox="1">
            <a:spLocks noChangeArrowheads="1"/>
          </p:cNvSpPr>
          <p:nvPr/>
        </p:nvSpPr>
        <p:spPr bwMode="auto">
          <a:xfrm>
            <a:off x="2209800" y="2895600"/>
            <a:ext cx="7620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latin typeface="Times New Roman" charset="0"/>
                <a:cs typeface="Times New Roman" charset="0"/>
              </a:rPr>
              <a:t>CD</a:t>
            </a:r>
          </a:p>
        </p:txBody>
      </p:sp>
      <p:sp>
        <p:nvSpPr>
          <p:cNvPr id="20489" name="TextBox 8"/>
          <p:cNvSpPr txBox="1">
            <a:spLocks noChangeArrowheads="1"/>
          </p:cNvSpPr>
          <p:nvPr/>
        </p:nvSpPr>
        <p:spPr bwMode="auto">
          <a:xfrm rot="-5400000">
            <a:off x="93663" y="3351212"/>
            <a:ext cx="30480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400">
                <a:latin typeface="Times New Roman" charset="0"/>
                <a:cs typeface="Times New Roman" charset="0"/>
              </a:rPr>
              <a:t>Number of GWAS Hits (p&lt;10E-8)</a:t>
            </a:r>
          </a:p>
        </p:txBody>
      </p:sp>
      <p:sp>
        <p:nvSpPr>
          <p:cNvPr id="20490" name="TextBox 9"/>
          <p:cNvSpPr txBox="1">
            <a:spLocks noChangeArrowheads="1"/>
          </p:cNvSpPr>
          <p:nvPr/>
        </p:nvSpPr>
        <p:spPr bwMode="auto">
          <a:xfrm>
            <a:off x="3429000" y="5788025"/>
            <a:ext cx="2074863"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400">
                <a:latin typeface="Times New Roman" charset="0"/>
                <a:cs typeface="Times New Roman" charset="0"/>
              </a:rPr>
              <a:t>Sample Size</a:t>
            </a:r>
          </a:p>
        </p:txBody>
      </p:sp>
    </p:spTree>
    <p:extLst>
      <p:ext uri="{BB962C8B-B14F-4D97-AF65-F5344CB8AC3E}">
        <p14:creationId xmlns:p14="http://schemas.microsoft.com/office/powerpoint/2010/main" val="3910423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Title 1"/>
          <p:cNvSpPr>
            <a:spLocks noGrp="1"/>
          </p:cNvSpPr>
          <p:nvPr>
            <p:ph type="title"/>
          </p:nvPr>
        </p:nvSpPr>
        <p:spPr>
          <a:xfrm>
            <a:off x="685800" y="76200"/>
            <a:ext cx="7772400" cy="792163"/>
          </a:xfrm>
        </p:spPr>
        <p:txBody>
          <a:bodyPr/>
          <a:lstStyle/>
          <a:p>
            <a:r>
              <a:rPr lang="en-US" sz="4000">
                <a:solidFill>
                  <a:srgbClr val="0000FF"/>
                </a:solidFill>
                <a:latin typeface="Times New Roman" charset="0"/>
                <a:cs typeface="Times New Roman" charset="0"/>
              </a:rPr>
              <a:t>Polygenic Risk</a:t>
            </a:r>
          </a:p>
        </p:txBody>
      </p:sp>
      <p:pic>
        <p:nvPicPr>
          <p:cNvPr id="21507" name="Picture 2" descr="comb.BIP16_1013f.pdf"/>
          <p:cNvPicPr>
            <a:picLocks noChangeAspect="1"/>
          </p:cNvPicPr>
          <p:nvPr/>
        </p:nvPicPr>
        <p:blipFill>
          <a:blip r:embed="rId2">
            <a:extLst>
              <a:ext uri="{28A0092B-C50C-407E-A947-70E740481C1C}">
                <a14:useLocalDpi xmlns:a14="http://schemas.microsoft.com/office/drawing/2010/main" val="0"/>
              </a:ext>
            </a:extLst>
          </a:blip>
          <a:srcRect t="9900"/>
          <a:stretch>
            <a:fillRect/>
          </a:stretch>
        </p:blipFill>
        <p:spPr bwMode="auto">
          <a:xfrm>
            <a:off x="914400" y="990600"/>
            <a:ext cx="7353300" cy="45720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21508" name="Text Box 7"/>
          <p:cNvSpPr txBox="1">
            <a:spLocks noChangeArrowheads="1"/>
          </p:cNvSpPr>
          <p:nvPr/>
        </p:nvSpPr>
        <p:spPr bwMode="auto">
          <a:xfrm>
            <a:off x="2971800" y="5715000"/>
            <a:ext cx="3200400" cy="3698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6075" indent="-346075"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buFont typeface="Arial" charset="0"/>
              <a:buChar char="•"/>
            </a:pPr>
            <a:r>
              <a:rPr lang="en-US">
                <a:latin typeface="Times New Roman" charset="0"/>
              </a:rPr>
              <a:t>PGC1 into PGC2 samples</a:t>
            </a:r>
          </a:p>
        </p:txBody>
      </p:sp>
      <p:sp>
        <p:nvSpPr>
          <p:cNvPr id="21509" name="TextBox 23"/>
          <p:cNvSpPr txBox="1">
            <a:spLocks noChangeArrowheads="1"/>
          </p:cNvSpPr>
          <p:nvPr/>
        </p:nvSpPr>
        <p:spPr bwMode="auto">
          <a:xfrm>
            <a:off x="6934200" y="6519863"/>
            <a:ext cx="22098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latin typeface="Times New Roman" charset="0"/>
                <a:cs typeface="Times New Roman" charset="0"/>
              </a:rPr>
              <a:t>PGC-BP In Preparation</a:t>
            </a:r>
          </a:p>
        </p:txBody>
      </p:sp>
      <p:sp>
        <p:nvSpPr>
          <p:cNvPr id="21510" name="Rectangle 6"/>
          <p:cNvSpPr>
            <a:spLocks noChangeArrowheads="1"/>
          </p:cNvSpPr>
          <p:nvPr/>
        </p:nvSpPr>
        <p:spPr bwMode="auto">
          <a:xfrm>
            <a:off x="914400" y="1143000"/>
            <a:ext cx="914400" cy="381000"/>
          </a:xfrm>
          <a:prstGeom prst="rect">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en-US"/>
          </a:p>
        </p:txBody>
      </p:sp>
      <p:sp>
        <p:nvSpPr>
          <p:cNvPr id="21511" name="TextBox 7"/>
          <p:cNvSpPr txBox="1">
            <a:spLocks noChangeArrowheads="1"/>
          </p:cNvSpPr>
          <p:nvPr/>
        </p:nvSpPr>
        <p:spPr bwMode="auto">
          <a:xfrm rot="-5400000">
            <a:off x="778669" y="2955131"/>
            <a:ext cx="4572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i="1">
                <a:latin typeface="Times New Roman" charset="0"/>
                <a:cs typeface="Times New Roman" charset="0"/>
              </a:rPr>
              <a:t>R</a:t>
            </a:r>
            <a:r>
              <a:rPr lang="en-US" sz="1600" i="1" baseline="30000">
                <a:latin typeface="Times New Roman" charset="0"/>
                <a:cs typeface="Times New Roman" charset="0"/>
              </a:rPr>
              <a:t>2</a:t>
            </a:r>
          </a:p>
        </p:txBody>
      </p:sp>
      <p:sp>
        <p:nvSpPr>
          <p:cNvPr id="21512" name="TextBox 8"/>
          <p:cNvSpPr txBox="1">
            <a:spLocks noChangeArrowheads="1"/>
          </p:cNvSpPr>
          <p:nvPr/>
        </p:nvSpPr>
        <p:spPr bwMode="auto">
          <a:xfrm>
            <a:off x="1219200" y="5257800"/>
            <a:ext cx="6934200" cy="3079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400">
                <a:latin typeface="Times New Roman" charset="0"/>
                <a:cs typeface="Times New Roman" charset="0"/>
              </a:rPr>
              <a:t>1*&lt;0.05, 2*&lt;0.01, 3*&lt;0.005, 4*&lt;0.001, 5*&lt;1.0e-4, 6*&lt;1.0e-8, 7*&lt;1.0e-12, 8*&lt;1.0e-50</a:t>
            </a:r>
          </a:p>
        </p:txBody>
      </p:sp>
    </p:spTree>
    <p:extLst>
      <p:ext uri="{BB962C8B-B14F-4D97-AF65-F5344CB8AC3E}">
        <p14:creationId xmlns:p14="http://schemas.microsoft.com/office/powerpoint/2010/main" val="7429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1066800" y="152400"/>
            <a:ext cx="7620000" cy="60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a:r>
              <a:rPr lang="en-US" sz="4000">
                <a:solidFill>
                  <a:srgbClr val="0000FF"/>
                </a:solidFill>
                <a:latin typeface="Times New Roman" charset="0"/>
              </a:rPr>
              <a:t>Polygenic Risk - Cross Disorder</a:t>
            </a:r>
          </a:p>
        </p:txBody>
      </p:sp>
      <p:sp>
        <p:nvSpPr>
          <p:cNvPr id="22531" name="Text Box 11"/>
          <p:cNvSpPr txBox="1">
            <a:spLocks noChangeArrowheads="1"/>
          </p:cNvSpPr>
          <p:nvPr/>
        </p:nvSpPr>
        <p:spPr bwMode="auto">
          <a:xfrm>
            <a:off x="5486400" y="6519863"/>
            <a:ext cx="3657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600">
                <a:latin typeface="Times New Roman" charset="0"/>
              </a:rPr>
              <a:t>PGC Cross-Disorder Group, Lancet, 2013</a:t>
            </a:r>
          </a:p>
        </p:txBody>
      </p:sp>
      <p:sp>
        <p:nvSpPr>
          <p:cNvPr id="22532" name="Text Box 7"/>
          <p:cNvSpPr txBox="1">
            <a:spLocks noChangeArrowheads="1"/>
          </p:cNvSpPr>
          <p:nvPr/>
        </p:nvSpPr>
        <p:spPr bwMode="auto">
          <a:xfrm>
            <a:off x="1066800" y="6030913"/>
            <a:ext cx="7162800" cy="36988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6075" indent="-346075"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buFont typeface="Arial" charset="0"/>
              <a:buChar char="•"/>
            </a:pPr>
            <a:r>
              <a:rPr lang="en-US">
                <a:latin typeface="Times New Roman" charset="0"/>
              </a:rPr>
              <a:t>PGC Cross-Disorder GWAS with 33,332 cases and 27,888 controls</a:t>
            </a:r>
          </a:p>
        </p:txBody>
      </p:sp>
      <p:pic>
        <p:nvPicPr>
          <p:cNvPr id="225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39813"/>
            <a:ext cx="7391400" cy="4903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4" name="TextBox 26"/>
          <p:cNvSpPr txBox="1">
            <a:spLocks noChangeArrowheads="1"/>
          </p:cNvSpPr>
          <p:nvPr/>
        </p:nvSpPr>
        <p:spPr bwMode="auto">
          <a:xfrm>
            <a:off x="2743200" y="1185863"/>
            <a:ext cx="4572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1600"/>
              <a:t>(b)</a:t>
            </a:r>
          </a:p>
        </p:txBody>
      </p:sp>
    </p:spTree>
    <p:extLst>
      <p:ext uri="{BB962C8B-B14F-4D97-AF65-F5344CB8AC3E}">
        <p14:creationId xmlns:p14="http://schemas.microsoft.com/office/powerpoint/2010/main" val="3254551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04800" y="457200"/>
            <a:ext cx="6096000" cy="685800"/>
          </a:xfrm>
        </p:spPr>
        <p:txBody>
          <a:bodyPr/>
          <a:lstStyle/>
          <a:p>
            <a:r>
              <a:rPr lang="en-US" sz="4000" dirty="0">
                <a:solidFill>
                  <a:srgbClr val="FFFFFF"/>
                </a:solidFill>
                <a:latin typeface="Times New Roman" charset="0"/>
              </a:rPr>
              <a:t>SCZ - </a:t>
            </a:r>
            <a:r>
              <a:rPr lang="en-US" sz="4000" dirty="0" err="1">
                <a:solidFill>
                  <a:srgbClr val="FFFFFF"/>
                </a:solidFill>
                <a:latin typeface="Times New Roman" charset="0"/>
              </a:rPr>
              <a:t>Exome</a:t>
            </a:r>
            <a:r>
              <a:rPr lang="en-US" sz="4000" dirty="0">
                <a:solidFill>
                  <a:srgbClr val="FFFFFF"/>
                </a:solidFill>
                <a:latin typeface="Times New Roman" charset="0"/>
              </a:rPr>
              <a:t> Sequencing</a:t>
            </a:r>
          </a:p>
        </p:txBody>
      </p:sp>
      <p:pic>
        <p:nvPicPr>
          <p:cNvPr id="235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54150"/>
            <a:ext cx="8677275" cy="4413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6" name="Text Box 11"/>
          <p:cNvSpPr txBox="1">
            <a:spLocks noChangeArrowheads="1"/>
          </p:cNvSpPr>
          <p:nvPr/>
        </p:nvSpPr>
        <p:spPr bwMode="auto">
          <a:xfrm>
            <a:off x="6629400" y="6519863"/>
            <a:ext cx="25146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algn="l" eaLnBrk="1" hangingPunct="1">
              <a:spcBef>
                <a:spcPct val="50000"/>
              </a:spcBef>
            </a:pPr>
            <a:r>
              <a:rPr lang="en-US" sz="1600">
                <a:latin typeface="Times New Roman" charset="0"/>
              </a:rPr>
              <a:t>Purcell et al., Nature, 2014</a:t>
            </a:r>
          </a:p>
        </p:txBody>
      </p:sp>
      <p:sp>
        <p:nvSpPr>
          <p:cNvPr id="23557" name="Rectangle 6"/>
          <p:cNvSpPr>
            <a:spLocks noChangeArrowheads="1"/>
          </p:cNvSpPr>
          <p:nvPr/>
        </p:nvSpPr>
        <p:spPr bwMode="auto">
          <a:xfrm>
            <a:off x="4114800" y="4114800"/>
            <a:ext cx="3276600" cy="228600"/>
          </a:xfrm>
          <a:prstGeom prst="rect">
            <a:avLst/>
          </a:prstGeom>
          <a:noFill/>
          <a:ln w="1905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Tree>
    <p:extLst>
      <p:ext uri="{BB962C8B-B14F-4D97-AF65-F5344CB8AC3E}">
        <p14:creationId xmlns:p14="http://schemas.microsoft.com/office/powerpoint/2010/main" val="246344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95400" y="228600"/>
            <a:ext cx="6400800" cy="762000"/>
          </a:xfrm>
        </p:spPr>
        <p:txBody>
          <a:bodyPr/>
          <a:lstStyle/>
          <a:p>
            <a:r>
              <a:rPr lang="en-US" dirty="0" err="1">
                <a:solidFill>
                  <a:srgbClr val="FFFFFF"/>
                </a:solidFill>
                <a:latin typeface="Times New Roman" charset="0"/>
              </a:rPr>
              <a:t>RareBliss</a:t>
            </a:r>
            <a:endParaRPr lang="en-US" dirty="0">
              <a:solidFill>
                <a:srgbClr val="FFFFFF"/>
              </a:solidFill>
              <a:latin typeface="Times New Roman" charset="0"/>
            </a:endParaRPr>
          </a:p>
        </p:txBody>
      </p:sp>
      <p:sp>
        <p:nvSpPr>
          <p:cNvPr id="24579" name="Rectangle 3"/>
          <p:cNvSpPr>
            <a:spLocks noGrp="1" noChangeArrowheads="1"/>
          </p:cNvSpPr>
          <p:nvPr>
            <p:ph type="body" idx="1"/>
          </p:nvPr>
        </p:nvSpPr>
        <p:spPr>
          <a:xfrm>
            <a:off x="685800" y="1447800"/>
            <a:ext cx="7848600" cy="4953000"/>
          </a:xfrm>
          <a:solidFill>
            <a:schemeClr val="bg1"/>
          </a:solidFill>
        </p:spPr>
        <p:txBody>
          <a:bodyPr/>
          <a:lstStyle/>
          <a:p>
            <a:pPr>
              <a:lnSpc>
                <a:spcPct val="90000"/>
              </a:lnSpc>
              <a:spcBef>
                <a:spcPct val="60000"/>
              </a:spcBef>
            </a:pPr>
            <a:r>
              <a:rPr lang="en-US" sz="2400" b="1">
                <a:latin typeface="Times New Roman" charset="0"/>
              </a:rPr>
              <a:t>Family Study</a:t>
            </a:r>
          </a:p>
          <a:p>
            <a:pPr lvl="1">
              <a:lnSpc>
                <a:spcPct val="90000"/>
              </a:lnSpc>
              <a:spcBef>
                <a:spcPct val="60000"/>
              </a:spcBef>
            </a:pPr>
            <a:r>
              <a:rPr lang="en-US" sz="2000">
                <a:latin typeface="Times New Roman" charset="0"/>
              </a:rPr>
              <a:t>Exome sequence 42 subjects in 8 JHU families with at least 3 affected members with BPI</a:t>
            </a:r>
          </a:p>
          <a:p>
            <a:pPr lvl="1">
              <a:lnSpc>
                <a:spcPct val="90000"/>
              </a:lnSpc>
              <a:spcBef>
                <a:spcPct val="60000"/>
              </a:spcBef>
            </a:pPr>
            <a:r>
              <a:rPr lang="en-US" sz="2000">
                <a:latin typeface="Times New Roman" charset="0"/>
              </a:rPr>
              <a:t>Use filtering approach to identify ultra-rare highly penetrant (i.e., near Mendelian) variants</a:t>
            </a:r>
          </a:p>
          <a:p>
            <a:pPr>
              <a:lnSpc>
                <a:spcPct val="90000"/>
              </a:lnSpc>
              <a:spcBef>
                <a:spcPct val="60000"/>
              </a:spcBef>
            </a:pPr>
            <a:r>
              <a:rPr lang="en-US" sz="2400" b="1">
                <a:latin typeface="Times New Roman" charset="0"/>
              </a:rPr>
              <a:t>Case-Control Study</a:t>
            </a:r>
          </a:p>
          <a:p>
            <a:pPr lvl="1">
              <a:lnSpc>
                <a:spcPct val="90000"/>
              </a:lnSpc>
              <a:spcBef>
                <a:spcPct val="60000"/>
              </a:spcBef>
            </a:pPr>
            <a:r>
              <a:rPr lang="en-US" sz="2000">
                <a:latin typeface="Times New Roman" charset="0"/>
              </a:rPr>
              <a:t>Exome sequence 1,135 cases and 1,142 controls (all European-American and matched on sex) in four rounds</a:t>
            </a:r>
          </a:p>
          <a:p>
            <a:pPr lvl="2">
              <a:lnSpc>
                <a:spcPct val="90000"/>
              </a:lnSpc>
              <a:spcBef>
                <a:spcPct val="60000"/>
              </a:spcBef>
            </a:pPr>
            <a:r>
              <a:rPr lang="en-US" sz="1800">
                <a:latin typeface="Times New Roman" charset="0"/>
              </a:rPr>
              <a:t>R1 (94 cases and 49 controls)</a:t>
            </a:r>
          </a:p>
          <a:p>
            <a:pPr lvl="2">
              <a:lnSpc>
                <a:spcPct val="90000"/>
              </a:lnSpc>
              <a:spcBef>
                <a:spcPct val="60000"/>
              </a:spcBef>
            </a:pPr>
            <a:r>
              <a:rPr lang="en-US" sz="1800">
                <a:latin typeface="Times New Roman" charset="0"/>
              </a:rPr>
              <a:t>R2 (80 cases and 54 controls)</a:t>
            </a:r>
          </a:p>
          <a:p>
            <a:pPr lvl="2">
              <a:lnSpc>
                <a:spcPct val="90000"/>
              </a:lnSpc>
              <a:spcBef>
                <a:spcPct val="60000"/>
              </a:spcBef>
            </a:pPr>
            <a:r>
              <a:rPr lang="en-US" sz="1800">
                <a:latin typeface="Times New Roman" charset="0"/>
              </a:rPr>
              <a:t>R3/R4 (961 cases and 939 controls)</a:t>
            </a:r>
          </a:p>
          <a:p>
            <a:pPr lvl="1">
              <a:lnSpc>
                <a:spcPct val="90000"/>
              </a:lnSpc>
              <a:spcBef>
                <a:spcPct val="60000"/>
              </a:spcBef>
            </a:pPr>
            <a:r>
              <a:rPr lang="en-US" sz="2000">
                <a:latin typeface="Times New Roman" charset="0"/>
              </a:rPr>
              <a:t>Variant, gene and gene set level tests</a:t>
            </a:r>
          </a:p>
        </p:txBody>
      </p:sp>
    </p:spTree>
    <p:extLst>
      <p:ext uri="{BB962C8B-B14F-4D97-AF65-F5344CB8AC3E}">
        <p14:creationId xmlns:p14="http://schemas.microsoft.com/office/powerpoint/2010/main" val="31397176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381000" y="1143000"/>
            <a:ext cx="8458200" cy="5257800"/>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lstStyle/>
          <a:p>
            <a:pPr marL="514350" indent="-514350" algn="l">
              <a:lnSpc>
                <a:spcPct val="90000"/>
              </a:lnSpc>
              <a:spcBef>
                <a:spcPct val="20000"/>
              </a:spcBef>
              <a:buFont typeface="Arial" charset="0"/>
              <a:buChar char="•"/>
            </a:pPr>
            <a:r>
              <a:rPr lang="en-US" sz="2400">
                <a:latin typeface="Times New Roman" charset="0"/>
              </a:rPr>
              <a:t>Johns Hopkins Families</a:t>
            </a:r>
          </a:p>
          <a:p>
            <a:pPr marL="971550" lvl="1" indent="-514350" algn="l">
              <a:lnSpc>
                <a:spcPct val="90000"/>
              </a:lnSpc>
              <a:spcBef>
                <a:spcPct val="20000"/>
              </a:spcBef>
              <a:buFont typeface="Arial" charset="0"/>
              <a:buChar char="•"/>
            </a:pPr>
            <a:r>
              <a:rPr lang="en-US" sz="2000">
                <a:latin typeface="Times New Roman" charset="0"/>
              </a:rPr>
              <a:t>1,397 subjects in 242 families collected at 3 sites</a:t>
            </a:r>
          </a:p>
          <a:p>
            <a:pPr marL="971550" lvl="1" indent="-514350" algn="l">
              <a:lnSpc>
                <a:spcPct val="90000"/>
              </a:lnSpc>
              <a:spcBef>
                <a:spcPct val="20000"/>
              </a:spcBef>
              <a:buFont typeface="Arial" charset="0"/>
              <a:buChar char="•"/>
            </a:pPr>
            <a:r>
              <a:rPr lang="en-US" sz="2000">
                <a:latin typeface="Times New Roman" charset="0"/>
              </a:rPr>
              <a:t>Assessed with either the DIGS or SADS and diagnoses made with best estimate procedures using RDC criteria</a:t>
            </a:r>
          </a:p>
          <a:p>
            <a:pPr marL="971550" lvl="1" indent="-514350" algn="l">
              <a:lnSpc>
                <a:spcPct val="90000"/>
              </a:lnSpc>
              <a:spcBef>
                <a:spcPct val="20000"/>
              </a:spcBef>
              <a:buFont typeface="Arial" charset="0"/>
              <a:buChar char="•"/>
            </a:pPr>
            <a:r>
              <a:rPr lang="en-US" sz="2000">
                <a:latin typeface="Times New Roman" charset="0"/>
              </a:rPr>
              <a:t>DNA from cell lines</a:t>
            </a:r>
          </a:p>
          <a:p>
            <a:pPr marL="514350" indent="-514350" algn="l">
              <a:lnSpc>
                <a:spcPct val="90000"/>
              </a:lnSpc>
              <a:spcBef>
                <a:spcPts val="1200"/>
              </a:spcBef>
              <a:buFont typeface="Arial" charset="0"/>
              <a:buChar char="•"/>
            </a:pPr>
            <a:r>
              <a:rPr lang="en-US" sz="2400">
                <a:latin typeface="Times New Roman" charset="0"/>
              </a:rPr>
              <a:t>NIMH Genetics Initiative on BP</a:t>
            </a:r>
          </a:p>
          <a:p>
            <a:pPr marL="971550" lvl="1" indent="-514350" algn="l">
              <a:lnSpc>
                <a:spcPct val="90000"/>
              </a:lnSpc>
              <a:spcBef>
                <a:spcPct val="20000"/>
              </a:spcBef>
              <a:buFont typeface="Arial" charset="0"/>
              <a:buChar char="•"/>
            </a:pPr>
            <a:r>
              <a:rPr lang="en-US" sz="2000">
                <a:latin typeface="Times New Roman" charset="0"/>
              </a:rPr>
              <a:t>4,065 subjects in 821 families collected at 9 sites </a:t>
            </a:r>
          </a:p>
          <a:p>
            <a:pPr marL="971550" lvl="1" indent="-514350" algn="l">
              <a:lnSpc>
                <a:spcPct val="90000"/>
              </a:lnSpc>
              <a:spcBef>
                <a:spcPct val="20000"/>
              </a:spcBef>
              <a:buFont typeface="Arial" charset="0"/>
              <a:buChar char="•"/>
            </a:pPr>
            <a:r>
              <a:rPr lang="en-US" sz="2000">
                <a:latin typeface="Times New Roman" charset="0"/>
              </a:rPr>
              <a:t>Assessed with the DIGS and diagnoses made with best estimate procedures using DSM-III or DSM-IV criteria</a:t>
            </a:r>
          </a:p>
          <a:p>
            <a:pPr marL="971550" lvl="1" indent="-514350" algn="l">
              <a:lnSpc>
                <a:spcPct val="90000"/>
              </a:lnSpc>
              <a:spcBef>
                <a:spcPct val="20000"/>
              </a:spcBef>
              <a:buFont typeface="Arial" charset="0"/>
              <a:buChar char="•"/>
            </a:pPr>
            <a:r>
              <a:rPr lang="en-US" sz="2000">
                <a:latin typeface="Times New Roman" charset="0"/>
              </a:rPr>
              <a:t>DNA from cell lines</a:t>
            </a:r>
            <a:endParaRPr lang="en-US" sz="2800">
              <a:latin typeface="Times New Roman" charset="0"/>
            </a:endParaRPr>
          </a:p>
          <a:p>
            <a:pPr marL="514350" indent="-514350" algn="l">
              <a:lnSpc>
                <a:spcPct val="90000"/>
              </a:lnSpc>
              <a:spcBef>
                <a:spcPts val="1200"/>
              </a:spcBef>
              <a:buFont typeface="Arial" charset="0"/>
              <a:buChar char="•"/>
            </a:pPr>
            <a:r>
              <a:rPr lang="en-US" sz="2400">
                <a:latin typeface="Times New Roman" charset="0"/>
              </a:rPr>
              <a:t>NIMH Controls (from Molecular Genetics Study of Scz)</a:t>
            </a:r>
          </a:p>
          <a:p>
            <a:pPr marL="971550" lvl="1" indent="-514350" algn="l">
              <a:lnSpc>
                <a:spcPct val="90000"/>
              </a:lnSpc>
              <a:spcBef>
                <a:spcPct val="20000"/>
              </a:spcBef>
              <a:buFont typeface="Arial" charset="0"/>
              <a:buChar char="•"/>
            </a:pPr>
            <a:r>
              <a:rPr lang="en-US" sz="2000">
                <a:latin typeface="Times New Roman" charset="0"/>
              </a:rPr>
              <a:t>3,292 European-American recruited through Knowledge Networks</a:t>
            </a:r>
          </a:p>
          <a:p>
            <a:pPr marL="971550" lvl="1" indent="-514350" algn="l">
              <a:lnSpc>
                <a:spcPct val="90000"/>
              </a:lnSpc>
              <a:spcBef>
                <a:spcPct val="20000"/>
              </a:spcBef>
              <a:buFont typeface="Arial" charset="0"/>
              <a:buChar char="•"/>
            </a:pPr>
            <a:r>
              <a:rPr lang="en-US" sz="2000">
                <a:latin typeface="Times New Roman" charset="0"/>
              </a:rPr>
              <a:t>Self-reported psychiatric diagnoses obtained through CIDI-SF (exclude subjects with reported history of BP, depression, hallucinations</a:t>
            </a:r>
          </a:p>
          <a:p>
            <a:pPr marL="971550" lvl="1" indent="-514350" algn="l">
              <a:lnSpc>
                <a:spcPct val="90000"/>
              </a:lnSpc>
              <a:spcBef>
                <a:spcPct val="20000"/>
              </a:spcBef>
              <a:buFont typeface="Arial" charset="0"/>
              <a:buChar char="•"/>
            </a:pPr>
            <a:r>
              <a:rPr lang="en-US" sz="2000">
                <a:latin typeface="Times New Roman" charset="0"/>
              </a:rPr>
              <a:t>DNA from cell lines</a:t>
            </a:r>
          </a:p>
          <a:p>
            <a:pPr marL="971550" lvl="1" indent="-514350">
              <a:lnSpc>
                <a:spcPct val="90000"/>
              </a:lnSpc>
              <a:spcBef>
                <a:spcPct val="20000"/>
              </a:spcBef>
              <a:buFont typeface="Arial" charset="0"/>
              <a:buChar char="•"/>
            </a:pPr>
            <a:endParaRPr lang="en-US" sz="2000">
              <a:latin typeface="Times New Roman" charset="0"/>
            </a:endParaRPr>
          </a:p>
          <a:p>
            <a:pPr marL="514350" indent="-514350">
              <a:lnSpc>
                <a:spcPct val="90000"/>
              </a:lnSpc>
              <a:spcBef>
                <a:spcPct val="20000"/>
              </a:spcBef>
            </a:pPr>
            <a:r>
              <a:rPr lang="en-US" sz="2000">
                <a:latin typeface="Times New Roman" charset="0"/>
              </a:rPr>
              <a:t> </a:t>
            </a:r>
          </a:p>
          <a:p>
            <a:pPr marL="971550" lvl="1" indent="-514350">
              <a:lnSpc>
                <a:spcPct val="90000"/>
              </a:lnSpc>
              <a:spcBef>
                <a:spcPct val="20000"/>
              </a:spcBef>
              <a:buFont typeface="Arial" charset="0"/>
              <a:buChar char="•"/>
            </a:pPr>
            <a:endParaRPr lang="en-US" sz="2400">
              <a:solidFill>
                <a:srgbClr val="FF0000"/>
              </a:solidFill>
              <a:latin typeface="Times New Roman" charset="0"/>
            </a:endParaRPr>
          </a:p>
        </p:txBody>
      </p:sp>
      <p:sp>
        <p:nvSpPr>
          <p:cNvPr id="25603" name="Rectangle 3"/>
          <p:cNvSpPr>
            <a:spLocks noChangeArrowheads="1"/>
          </p:cNvSpPr>
          <p:nvPr/>
        </p:nvSpPr>
        <p:spPr bwMode="auto">
          <a:xfrm>
            <a:off x="3505200" y="152400"/>
            <a:ext cx="19812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p>
            <a:pPr algn="l"/>
            <a:r>
              <a:rPr lang="en-US" sz="4000">
                <a:solidFill>
                  <a:srgbClr val="0000FF"/>
                </a:solidFill>
                <a:latin typeface="Times New Roman" charset="0"/>
              </a:rPr>
              <a:t>Samples</a:t>
            </a:r>
          </a:p>
        </p:txBody>
      </p:sp>
    </p:spTree>
    <p:extLst>
      <p:ext uri="{BB962C8B-B14F-4D97-AF65-F5344CB8AC3E}">
        <p14:creationId xmlns:p14="http://schemas.microsoft.com/office/powerpoint/2010/main" val="38465597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6626" name="Title 1"/>
          <p:cNvSpPr>
            <a:spLocks noGrp="1"/>
          </p:cNvSpPr>
          <p:nvPr>
            <p:ph type="title"/>
          </p:nvPr>
        </p:nvSpPr>
        <p:spPr>
          <a:xfrm>
            <a:off x="762000" y="228600"/>
            <a:ext cx="7696200" cy="685800"/>
          </a:xfrm>
        </p:spPr>
        <p:txBody>
          <a:bodyPr/>
          <a:lstStyle/>
          <a:p>
            <a:r>
              <a:rPr lang="en-US" sz="4000">
                <a:solidFill>
                  <a:srgbClr val="0000FF"/>
                </a:solidFill>
                <a:latin typeface="Times New Roman" charset="0"/>
              </a:rPr>
              <a:t>Four Rounds of Sequencing</a:t>
            </a:r>
          </a:p>
        </p:txBody>
      </p:sp>
      <p:sp>
        <p:nvSpPr>
          <p:cNvPr id="5" name="Rectangle 4"/>
          <p:cNvSpPr/>
          <p:nvPr/>
        </p:nvSpPr>
        <p:spPr>
          <a:xfrm>
            <a:off x="122624" y="1276350"/>
            <a:ext cx="1118415" cy="400110"/>
          </a:xfrm>
          <a:prstGeom prst="rect">
            <a:avLst/>
          </a:prstGeom>
          <a:ln>
            <a:solidFill>
              <a:schemeClr val="accent1">
                <a:lumMod val="75000"/>
              </a:schemeClr>
            </a:solidFill>
          </a:ln>
        </p:spPr>
        <p:style>
          <a:lnRef idx="2">
            <a:schemeClr val="accent5"/>
          </a:lnRef>
          <a:fillRef idx="1">
            <a:schemeClr val="lt1"/>
          </a:fillRef>
          <a:effectRef idx="0">
            <a:schemeClr val="accent5"/>
          </a:effectRef>
          <a:fontRef idx="minor">
            <a:schemeClr val="dk1"/>
          </a:fontRef>
        </p:style>
        <p:txBody>
          <a:bodyPr wrap="none">
            <a:spAutoFit/>
          </a:bodyPr>
          <a:lstStyle/>
          <a:p>
            <a:pPr>
              <a:spcBef>
                <a:spcPts val="1800"/>
              </a:spcBef>
              <a:defRPr/>
            </a:pPr>
            <a:r>
              <a:rPr lang="en-US" sz="2000" b="1" dirty="0">
                <a:latin typeface="Times New Roman" pitchFamily="18" charset="0"/>
                <a:cs typeface="Times New Roman" pitchFamily="18" charset="0"/>
              </a:rPr>
              <a:t>Round 1</a:t>
            </a:r>
          </a:p>
        </p:txBody>
      </p:sp>
      <p:sp>
        <p:nvSpPr>
          <p:cNvPr id="6" name="Rectangle 5"/>
          <p:cNvSpPr/>
          <p:nvPr/>
        </p:nvSpPr>
        <p:spPr>
          <a:xfrm>
            <a:off x="3093222" y="1276350"/>
            <a:ext cx="1120820" cy="400110"/>
          </a:xfrm>
          <a:prstGeom prst="rect">
            <a:avLst/>
          </a:prstGeom>
          <a:ln>
            <a:solidFill>
              <a:schemeClr val="accent2">
                <a:lumMod val="75000"/>
              </a:schemeClr>
            </a:solidFill>
          </a:ln>
        </p:spPr>
        <p:style>
          <a:lnRef idx="2">
            <a:schemeClr val="accent1"/>
          </a:lnRef>
          <a:fillRef idx="1">
            <a:schemeClr val="lt1"/>
          </a:fillRef>
          <a:effectRef idx="0">
            <a:schemeClr val="accent1"/>
          </a:effectRef>
          <a:fontRef idx="minor">
            <a:schemeClr val="dk1"/>
          </a:fontRef>
        </p:style>
        <p:txBody>
          <a:bodyPr wrap="none">
            <a:spAutoFit/>
          </a:bodyPr>
          <a:lstStyle/>
          <a:p>
            <a:pPr>
              <a:spcBef>
                <a:spcPts val="1800"/>
              </a:spcBef>
              <a:defRPr/>
            </a:pPr>
            <a:r>
              <a:rPr lang="en-US" sz="2000" b="1" dirty="0">
                <a:latin typeface="Times New Roman" pitchFamily="18" charset="0"/>
                <a:cs typeface="Times New Roman" pitchFamily="18" charset="0"/>
              </a:rPr>
              <a:t>Round 2</a:t>
            </a:r>
          </a:p>
        </p:txBody>
      </p:sp>
      <p:sp>
        <p:nvSpPr>
          <p:cNvPr id="7" name="Rectangle 6"/>
          <p:cNvSpPr/>
          <p:nvPr/>
        </p:nvSpPr>
        <p:spPr>
          <a:xfrm>
            <a:off x="6111831" y="1276350"/>
            <a:ext cx="1417726" cy="400110"/>
          </a:xfrm>
          <a:prstGeom prst="rect">
            <a:avLst/>
          </a:prstGeom>
          <a:ln>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wrap="none">
            <a:spAutoFit/>
          </a:bodyPr>
          <a:lstStyle/>
          <a:p>
            <a:pPr>
              <a:spcBef>
                <a:spcPts val="1800"/>
              </a:spcBef>
              <a:defRPr/>
            </a:pPr>
            <a:r>
              <a:rPr lang="en-US" sz="2000" b="1" dirty="0">
                <a:latin typeface="Times New Roman" pitchFamily="18" charset="0"/>
                <a:cs typeface="Times New Roman" pitchFamily="18" charset="0"/>
              </a:rPr>
              <a:t>Rounds 3/4</a:t>
            </a:r>
          </a:p>
        </p:txBody>
      </p:sp>
      <p:sp>
        <p:nvSpPr>
          <p:cNvPr id="8" name="TextBox 7"/>
          <p:cNvSpPr txBox="1"/>
          <p:nvPr/>
        </p:nvSpPr>
        <p:spPr>
          <a:xfrm>
            <a:off x="152400" y="1733550"/>
            <a:ext cx="2895600" cy="3493264"/>
          </a:xfrm>
          <a:prstGeom prst="rect">
            <a:avLst/>
          </a:prstGeom>
          <a:solidFill>
            <a:schemeClr val="accent1">
              <a:lumMod val="20000"/>
              <a:lumOff val="80000"/>
            </a:schemeClr>
          </a:solidFill>
          <a:ln>
            <a:solidFill>
              <a:schemeClr val="accent1">
                <a:lumMod val="75000"/>
              </a:schemeClr>
            </a:solidFill>
          </a:ln>
        </p:spPr>
        <p:txBody>
          <a:bodyPr>
            <a:spAutoFit/>
          </a:bodyPr>
          <a:lstStyle/>
          <a:p>
            <a:pPr algn="l">
              <a:spcAft>
                <a:spcPts val="600"/>
              </a:spcAft>
              <a:defRPr/>
            </a:pPr>
            <a:r>
              <a:rPr lang="en-US" sz="1800" b="1" dirty="0">
                <a:latin typeface="Times New Roman" pitchFamily="18" charset="0"/>
                <a:ea typeface="+mn-ea"/>
                <a:cs typeface="Times New Roman" pitchFamily="18" charset="0"/>
              </a:rPr>
              <a:t>Capture:</a:t>
            </a:r>
          </a:p>
          <a:p>
            <a:pPr marL="342900" indent="-342900" algn="l">
              <a:buFontTx/>
              <a:buAutoNum type="alphaLcParenR"/>
              <a:defRPr/>
            </a:pPr>
            <a:r>
              <a:rPr lang="en-US" sz="1800" dirty="0" err="1">
                <a:latin typeface="Times New Roman" pitchFamily="18" charset="0"/>
                <a:ea typeface="+mn-ea"/>
                <a:cs typeface="Times New Roman" pitchFamily="18" charset="0"/>
              </a:rPr>
              <a:t>Nimblegen</a:t>
            </a:r>
            <a:r>
              <a:rPr lang="en-US" sz="1800" dirty="0">
                <a:latin typeface="Times New Roman" pitchFamily="18" charset="0"/>
                <a:ea typeface="+mn-ea"/>
                <a:cs typeface="Times New Roman" pitchFamily="18" charset="0"/>
              </a:rPr>
              <a:t> </a:t>
            </a:r>
            <a:r>
              <a:rPr lang="en-US" sz="1800" dirty="0" err="1">
                <a:latin typeface="Times New Roman" pitchFamily="18" charset="0"/>
                <a:ea typeface="+mn-ea"/>
                <a:cs typeface="Times New Roman" pitchFamily="18" charset="0"/>
              </a:rPr>
              <a:t>SeqCap</a:t>
            </a:r>
            <a:r>
              <a:rPr lang="en-US" sz="1800" dirty="0">
                <a:latin typeface="Times New Roman" pitchFamily="18" charset="0"/>
                <a:ea typeface="+mn-ea"/>
                <a:cs typeface="Times New Roman" pitchFamily="18" charset="0"/>
              </a:rPr>
              <a:t> EZ v1.0</a:t>
            </a:r>
          </a:p>
          <a:p>
            <a:pPr marL="342900" indent="-342900" algn="l">
              <a:buFont typeface="Arial" pitchFamily="34" charset="0"/>
              <a:buChar char="•"/>
              <a:defRPr/>
            </a:pPr>
            <a:r>
              <a:rPr lang="en-US" sz="1800" dirty="0">
                <a:latin typeface="Times New Roman" pitchFamily="18" charset="0"/>
                <a:ea typeface="+mn-ea"/>
                <a:cs typeface="Times New Roman" pitchFamily="18" charset="0"/>
              </a:rPr>
              <a:t>~180,000 coding </a:t>
            </a:r>
            <a:r>
              <a:rPr lang="en-US" sz="1800" dirty="0" err="1">
                <a:latin typeface="Times New Roman" pitchFamily="18" charset="0"/>
                <a:ea typeface="+mn-ea"/>
                <a:cs typeface="Times New Roman" pitchFamily="18" charset="0"/>
              </a:rPr>
              <a:t>exons</a:t>
            </a:r>
            <a:r>
              <a:rPr lang="en-US" sz="1800" dirty="0">
                <a:latin typeface="Times New Roman" pitchFamily="18" charset="0"/>
                <a:ea typeface="+mn-ea"/>
                <a:cs typeface="Times New Roman" pitchFamily="18" charset="0"/>
              </a:rPr>
              <a:t>, from CCDS build 36.2 (Apr2008)</a:t>
            </a:r>
          </a:p>
          <a:p>
            <a:pPr marL="342900" indent="-342900" algn="l">
              <a:buFont typeface="Arial" pitchFamily="34" charset="0"/>
              <a:buChar char="•"/>
              <a:defRPr/>
            </a:pPr>
            <a:r>
              <a:rPr lang="en-US" sz="1800" dirty="0">
                <a:latin typeface="Times New Roman" pitchFamily="18" charset="0"/>
                <a:ea typeface="+mn-ea"/>
                <a:cs typeface="Times New Roman" pitchFamily="18" charset="0"/>
              </a:rPr>
              <a:t>551 </a:t>
            </a:r>
            <a:r>
              <a:rPr lang="en-US" sz="1800" dirty="0" err="1">
                <a:latin typeface="Times New Roman" pitchFamily="18" charset="0"/>
                <a:ea typeface="+mn-ea"/>
                <a:cs typeface="Times New Roman" pitchFamily="18" charset="0"/>
              </a:rPr>
              <a:t>miRNA</a:t>
            </a:r>
            <a:r>
              <a:rPr lang="en-US" sz="1800" dirty="0">
                <a:latin typeface="Times New Roman" pitchFamily="18" charset="0"/>
                <a:ea typeface="+mn-ea"/>
                <a:cs typeface="Times New Roman" pitchFamily="18" charset="0"/>
              </a:rPr>
              <a:t> genes from </a:t>
            </a:r>
            <a:r>
              <a:rPr lang="en-US" sz="1800" dirty="0" err="1">
                <a:latin typeface="Times New Roman" pitchFamily="18" charset="0"/>
                <a:ea typeface="+mn-ea"/>
                <a:cs typeface="Times New Roman" pitchFamily="18" charset="0"/>
              </a:rPr>
              <a:t>miRBASE</a:t>
            </a:r>
            <a:r>
              <a:rPr lang="en-US" sz="1800" dirty="0">
                <a:latin typeface="Times New Roman" pitchFamily="18" charset="0"/>
                <a:ea typeface="+mn-ea"/>
                <a:cs typeface="Times New Roman" pitchFamily="18" charset="0"/>
              </a:rPr>
              <a:t> release 10</a:t>
            </a:r>
          </a:p>
          <a:p>
            <a:pPr marL="342900" indent="-342900" algn="l">
              <a:buFont typeface="Arial" pitchFamily="34" charset="0"/>
              <a:buChar char="•"/>
              <a:defRPr/>
            </a:pPr>
            <a:r>
              <a:rPr lang="en-US" sz="1800" dirty="0">
                <a:latin typeface="Times New Roman" pitchFamily="18" charset="0"/>
                <a:ea typeface="+mn-ea"/>
                <a:cs typeface="Times New Roman" pitchFamily="18" charset="0"/>
              </a:rPr>
              <a:t>33.8 Mb genomic target</a:t>
            </a:r>
          </a:p>
          <a:p>
            <a:pPr marL="342900" indent="-342900" algn="l">
              <a:buFont typeface="+mj-lt"/>
              <a:buAutoNum type="alphaLcParenR" startAt="2"/>
              <a:defRPr/>
            </a:pPr>
            <a:r>
              <a:rPr lang="en-US" sz="1800" dirty="0">
                <a:latin typeface="Times New Roman" pitchFamily="18" charset="0"/>
                <a:ea typeface="+mn-ea"/>
                <a:cs typeface="Times New Roman" pitchFamily="18" charset="0"/>
              </a:rPr>
              <a:t>Single, but indexed</a:t>
            </a:r>
          </a:p>
          <a:p>
            <a:pPr marL="342900" indent="-342900" algn="l">
              <a:defRPr/>
            </a:pPr>
            <a:endParaRPr lang="en-US" sz="1800" dirty="0">
              <a:latin typeface="Times New Roman" pitchFamily="18" charset="0"/>
              <a:ea typeface="+mn-ea"/>
              <a:cs typeface="Times New Roman" pitchFamily="18" charset="0"/>
            </a:endParaRPr>
          </a:p>
          <a:p>
            <a:pPr marL="342900" indent="-342900" algn="l">
              <a:defRPr/>
            </a:pPr>
            <a:endParaRPr lang="en-US" sz="1800" dirty="0">
              <a:latin typeface="Times New Roman" pitchFamily="18" charset="0"/>
              <a:ea typeface="+mn-ea"/>
              <a:cs typeface="Times New Roman" pitchFamily="18" charset="0"/>
            </a:endParaRPr>
          </a:p>
        </p:txBody>
      </p:sp>
      <p:sp>
        <p:nvSpPr>
          <p:cNvPr id="9" name="TextBox 8"/>
          <p:cNvSpPr txBox="1"/>
          <p:nvPr/>
        </p:nvSpPr>
        <p:spPr>
          <a:xfrm>
            <a:off x="3124200" y="1733550"/>
            <a:ext cx="2895600" cy="3493264"/>
          </a:xfrm>
          <a:prstGeom prst="rect">
            <a:avLst/>
          </a:prstGeom>
          <a:solidFill>
            <a:schemeClr val="accent2">
              <a:lumMod val="20000"/>
              <a:lumOff val="80000"/>
            </a:schemeClr>
          </a:solidFill>
          <a:ln>
            <a:solidFill>
              <a:schemeClr val="accent2">
                <a:lumMod val="75000"/>
              </a:schemeClr>
            </a:solidFill>
          </a:ln>
        </p:spPr>
        <p:txBody>
          <a:bodyPr>
            <a:spAutoFit/>
          </a:bodyPr>
          <a:lstStyle/>
          <a:p>
            <a:pPr algn="l">
              <a:spcAft>
                <a:spcPts val="600"/>
              </a:spcAft>
              <a:defRPr/>
            </a:pPr>
            <a:r>
              <a:rPr lang="en-US" sz="1800" b="1" dirty="0">
                <a:latin typeface="Times New Roman" pitchFamily="18" charset="0"/>
                <a:ea typeface="+mn-ea"/>
                <a:cs typeface="Times New Roman" pitchFamily="18" charset="0"/>
              </a:rPr>
              <a:t>Capture:</a:t>
            </a:r>
          </a:p>
          <a:p>
            <a:pPr marL="342900" indent="-342900" algn="l">
              <a:buFontTx/>
              <a:buAutoNum type="alphaLcParenR"/>
              <a:defRPr/>
            </a:pPr>
            <a:r>
              <a:rPr lang="en-US" sz="1800" dirty="0" err="1">
                <a:latin typeface="Times New Roman" pitchFamily="18" charset="0"/>
                <a:ea typeface="+mn-ea"/>
                <a:cs typeface="Times New Roman" pitchFamily="18" charset="0"/>
              </a:rPr>
              <a:t>Nimblegen</a:t>
            </a:r>
            <a:r>
              <a:rPr lang="en-US" sz="1800" dirty="0">
                <a:latin typeface="Times New Roman" pitchFamily="18" charset="0"/>
                <a:ea typeface="+mn-ea"/>
                <a:cs typeface="Times New Roman" pitchFamily="18" charset="0"/>
              </a:rPr>
              <a:t> </a:t>
            </a:r>
            <a:r>
              <a:rPr lang="en-US" sz="1800" dirty="0" err="1">
                <a:latin typeface="Times New Roman" pitchFamily="18" charset="0"/>
                <a:ea typeface="+mn-ea"/>
                <a:cs typeface="Times New Roman" pitchFamily="18" charset="0"/>
              </a:rPr>
              <a:t>SeqCap</a:t>
            </a:r>
            <a:r>
              <a:rPr lang="en-US" sz="1800" dirty="0">
                <a:latin typeface="Times New Roman" pitchFamily="18" charset="0"/>
                <a:ea typeface="+mn-ea"/>
                <a:cs typeface="Times New Roman" pitchFamily="18" charset="0"/>
              </a:rPr>
              <a:t> EZ v2.0</a:t>
            </a:r>
          </a:p>
          <a:p>
            <a:pPr marL="342900" indent="-342900" algn="l">
              <a:buFont typeface="Arial" pitchFamily="34" charset="0"/>
              <a:buChar char="•"/>
              <a:defRPr/>
            </a:pPr>
            <a:r>
              <a:rPr lang="en-US" sz="1800" dirty="0">
                <a:latin typeface="Times New Roman" pitchFamily="18" charset="0"/>
                <a:ea typeface="+mn-ea"/>
                <a:cs typeface="Times New Roman" pitchFamily="18" charset="0"/>
              </a:rPr>
              <a:t>~300,000 coding </a:t>
            </a:r>
            <a:r>
              <a:rPr lang="en-US" sz="1800" dirty="0" err="1">
                <a:latin typeface="Times New Roman" pitchFamily="18" charset="0"/>
                <a:ea typeface="+mn-ea"/>
                <a:cs typeface="Times New Roman" pitchFamily="18" charset="0"/>
              </a:rPr>
              <a:t>exons</a:t>
            </a:r>
            <a:r>
              <a:rPr lang="en-US" sz="1800" dirty="0">
                <a:latin typeface="Times New Roman" pitchFamily="18" charset="0"/>
                <a:ea typeface="+mn-ea"/>
                <a:cs typeface="Times New Roman" pitchFamily="18" charset="0"/>
              </a:rPr>
              <a:t>, from </a:t>
            </a:r>
            <a:r>
              <a:rPr lang="en-US" sz="1800" dirty="0" err="1">
                <a:latin typeface="Times New Roman" pitchFamily="18" charset="0"/>
                <a:ea typeface="+mn-ea"/>
                <a:cs typeface="Times New Roman" pitchFamily="18" charset="0"/>
              </a:rPr>
              <a:t>RefSeq</a:t>
            </a:r>
            <a:r>
              <a:rPr lang="en-US" sz="1800" dirty="0">
                <a:latin typeface="Times New Roman" pitchFamily="18" charset="0"/>
                <a:ea typeface="+mn-ea"/>
                <a:cs typeface="Times New Roman" pitchFamily="18" charset="0"/>
              </a:rPr>
              <a:t> release 39  (Jan 2010) in CCDS  build 37.1 (Sep 2009), in </a:t>
            </a:r>
            <a:r>
              <a:rPr lang="en-US" sz="1800" dirty="0" err="1">
                <a:latin typeface="Times New Roman" pitchFamily="18" charset="0"/>
                <a:ea typeface="+mn-ea"/>
                <a:cs typeface="Times New Roman" pitchFamily="18" charset="0"/>
              </a:rPr>
              <a:t>miRBASE</a:t>
            </a:r>
            <a:r>
              <a:rPr lang="en-US" sz="1800" dirty="0">
                <a:latin typeface="Times New Roman" pitchFamily="18" charset="0"/>
                <a:ea typeface="+mn-ea"/>
                <a:cs typeface="Times New Roman" pitchFamily="18" charset="0"/>
              </a:rPr>
              <a:t> v14.0 (Sep 2009) and from customer inputs</a:t>
            </a:r>
          </a:p>
          <a:p>
            <a:pPr marL="342900" indent="-342900" algn="l">
              <a:buFont typeface="Arial" pitchFamily="34" charset="0"/>
              <a:buChar char="•"/>
              <a:defRPr/>
            </a:pPr>
            <a:r>
              <a:rPr lang="en-US" sz="1800" dirty="0">
                <a:latin typeface="Times New Roman" pitchFamily="18" charset="0"/>
                <a:ea typeface="+mn-ea"/>
                <a:cs typeface="Times New Roman" pitchFamily="18" charset="0"/>
              </a:rPr>
              <a:t>36.0 Mb genomic target</a:t>
            </a:r>
          </a:p>
          <a:p>
            <a:pPr marL="342900" indent="-342900" algn="l">
              <a:buFont typeface="+mj-lt"/>
              <a:buAutoNum type="alphaLcParenR" startAt="2"/>
              <a:defRPr/>
            </a:pPr>
            <a:r>
              <a:rPr lang="en-US" sz="1800" dirty="0">
                <a:latin typeface="Times New Roman" pitchFamily="18" charset="0"/>
                <a:ea typeface="+mn-ea"/>
                <a:cs typeface="Times New Roman" pitchFamily="18" charset="0"/>
              </a:rPr>
              <a:t>2-plex, indexed</a:t>
            </a:r>
          </a:p>
        </p:txBody>
      </p:sp>
      <p:sp>
        <p:nvSpPr>
          <p:cNvPr id="10" name="TextBox 9"/>
          <p:cNvSpPr txBox="1"/>
          <p:nvPr/>
        </p:nvSpPr>
        <p:spPr>
          <a:xfrm>
            <a:off x="6096000" y="1733550"/>
            <a:ext cx="2895600" cy="3493264"/>
          </a:xfrm>
          <a:prstGeom prst="rect">
            <a:avLst/>
          </a:prstGeom>
          <a:solidFill>
            <a:schemeClr val="accent3">
              <a:lumMod val="20000"/>
              <a:lumOff val="80000"/>
            </a:schemeClr>
          </a:solidFill>
          <a:ln>
            <a:solidFill>
              <a:schemeClr val="accent3">
                <a:lumMod val="75000"/>
              </a:schemeClr>
            </a:solidFill>
          </a:ln>
        </p:spPr>
        <p:txBody>
          <a:bodyPr>
            <a:spAutoFit/>
          </a:bodyPr>
          <a:lstStyle/>
          <a:p>
            <a:pPr algn="l">
              <a:spcAft>
                <a:spcPts val="600"/>
              </a:spcAft>
              <a:defRPr/>
            </a:pPr>
            <a:r>
              <a:rPr lang="en-US" sz="1800" b="1" dirty="0">
                <a:latin typeface="Times New Roman" pitchFamily="18" charset="0"/>
                <a:ea typeface="+mn-ea"/>
                <a:cs typeface="Times New Roman" pitchFamily="18" charset="0"/>
              </a:rPr>
              <a:t>Capture:</a:t>
            </a:r>
          </a:p>
          <a:p>
            <a:pPr marL="342900" indent="-342900" algn="l">
              <a:buFontTx/>
              <a:buAutoNum type="alphaLcParenR"/>
              <a:defRPr/>
            </a:pPr>
            <a:r>
              <a:rPr lang="en-US" sz="1800" dirty="0" err="1">
                <a:latin typeface="Times New Roman" pitchFamily="18" charset="0"/>
                <a:ea typeface="+mn-ea"/>
                <a:cs typeface="Times New Roman" pitchFamily="18" charset="0"/>
              </a:rPr>
              <a:t>Nimblegen</a:t>
            </a:r>
            <a:r>
              <a:rPr lang="en-US" sz="1800" dirty="0">
                <a:latin typeface="Times New Roman" pitchFamily="18" charset="0"/>
                <a:ea typeface="+mn-ea"/>
                <a:cs typeface="Times New Roman" pitchFamily="18" charset="0"/>
              </a:rPr>
              <a:t> </a:t>
            </a:r>
            <a:r>
              <a:rPr lang="en-US" sz="1800" dirty="0" err="1">
                <a:latin typeface="Times New Roman" pitchFamily="18" charset="0"/>
                <a:ea typeface="+mn-ea"/>
                <a:cs typeface="Times New Roman" pitchFamily="18" charset="0"/>
              </a:rPr>
              <a:t>SeqCap</a:t>
            </a:r>
            <a:r>
              <a:rPr lang="en-US" sz="1800" dirty="0">
                <a:latin typeface="Times New Roman" pitchFamily="18" charset="0"/>
                <a:ea typeface="+mn-ea"/>
                <a:cs typeface="Times New Roman" pitchFamily="18" charset="0"/>
              </a:rPr>
              <a:t> EZ v2.0+Synaptome</a:t>
            </a:r>
          </a:p>
          <a:p>
            <a:pPr marL="342900" indent="-342900" algn="l">
              <a:buFont typeface="Arial" pitchFamily="34" charset="0"/>
              <a:buChar char="•"/>
              <a:defRPr/>
            </a:pPr>
            <a:r>
              <a:rPr lang="en-US" sz="1800" dirty="0">
                <a:latin typeface="Times New Roman" pitchFamily="18" charset="0"/>
                <a:ea typeface="+mn-ea"/>
                <a:cs typeface="Times New Roman" pitchFamily="18" charset="0"/>
              </a:rPr>
              <a:t>All version 2.0 plus</a:t>
            </a:r>
          </a:p>
          <a:p>
            <a:pPr marL="342900" indent="-342900" algn="l">
              <a:buFont typeface="Arial" pitchFamily="34" charset="0"/>
              <a:buChar char="•"/>
              <a:defRPr/>
            </a:pPr>
            <a:r>
              <a:rPr lang="en-US" sz="1800" dirty="0">
                <a:latin typeface="Times New Roman" pitchFamily="18" charset="0"/>
                <a:ea typeface="+mn-ea"/>
                <a:cs typeface="Times New Roman" pitchFamily="18" charset="0"/>
              </a:rPr>
              <a:t>5.7 Mb of custom target covering post-synaptic and BP GWAS genes, and associated promoters</a:t>
            </a:r>
          </a:p>
          <a:p>
            <a:pPr marL="342900" indent="-342900" algn="l">
              <a:buFont typeface="Arial" pitchFamily="34" charset="0"/>
              <a:buChar char="•"/>
              <a:defRPr/>
            </a:pPr>
            <a:r>
              <a:rPr lang="en-US" sz="1800" dirty="0">
                <a:latin typeface="Times New Roman" pitchFamily="18" charset="0"/>
                <a:ea typeface="+mn-ea"/>
                <a:cs typeface="Times New Roman" pitchFamily="18" charset="0"/>
              </a:rPr>
              <a:t>41.6 Mb genomic target</a:t>
            </a:r>
          </a:p>
          <a:p>
            <a:pPr marL="342900" indent="-342900" algn="l">
              <a:buFont typeface="+mj-lt"/>
              <a:buAutoNum type="alphaLcParenR" startAt="2"/>
              <a:defRPr/>
            </a:pPr>
            <a:r>
              <a:rPr lang="en-US" sz="1800" dirty="0">
                <a:latin typeface="Times New Roman" pitchFamily="18" charset="0"/>
                <a:ea typeface="+mn-ea"/>
                <a:cs typeface="Times New Roman" pitchFamily="18" charset="0"/>
              </a:rPr>
              <a:t>2-plex, indexed</a:t>
            </a:r>
          </a:p>
          <a:p>
            <a:pPr marL="342900" indent="-342900">
              <a:buFont typeface="+mj-lt"/>
              <a:buAutoNum type="alphaLcParenR" startAt="2"/>
              <a:defRPr/>
            </a:pPr>
            <a:endParaRPr lang="en-US" sz="1800" dirty="0">
              <a:latin typeface="Times New Roman" pitchFamily="18" charset="0"/>
              <a:ea typeface="+mn-ea"/>
              <a:cs typeface="Times New Roman" pitchFamily="18" charset="0"/>
            </a:endParaRPr>
          </a:p>
          <a:p>
            <a:pPr marL="342900" indent="-342900">
              <a:defRPr/>
            </a:pPr>
            <a:endParaRPr lang="en-US" sz="1800" dirty="0">
              <a:latin typeface="Times New Roman" pitchFamily="18" charset="0"/>
              <a:ea typeface="+mn-ea"/>
              <a:cs typeface="Times New Roman" pitchFamily="18" charset="0"/>
            </a:endParaRPr>
          </a:p>
        </p:txBody>
      </p:sp>
      <p:sp>
        <p:nvSpPr>
          <p:cNvPr id="12" name="TextBox 11"/>
          <p:cNvSpPr txBox="1"/>
          <p:nvPr/>
        </p:nvSpPr>
        <p:spPr>
          <a:xfrm>
            <a:off x="152400" y="5324475"/>
            <a:ext cx="2895600" cy="1092607"/>
          </a:xfrm>
          <a:prstGeom prst="rect">
            <a:avLst/>
          </a:prstGeom>
          <a:solidFill>
            <a:schemeClr val="accent1">
              <a:lumMod val="20000"/>
              <a:lumOff val="80000"/>
            </a:schemeClr>
          </a:solidFill>
          <a:ln>
            <a:solidFill>
              <a:schemeClr val="accent1">
                <a:lumMod val="75000"/>
              </a:schemeClr>
            </a:solidFill>
          </a:ln>
        </p:spPr>
        <p:txBody>
          <a:bodyPr>
            <a:spAutoFit/>
          </a:bodyPr>
          <a:lstStyle/>
          <a:p>
            <a:pPr algn="l">
              <a:spcAft>
                <a:spcPts val="600"/>
              </a:spcAft>
              <a:defRPr/>
            </a:pPr>
            <a:r>
              <a:rPr lang="en-US" sz="2000" b="1" dirty="0">
                <a:latin typeface="Times New Roman" pitchFamily="18" charset="0"/>
                <a:ea typeface="+mn-ea"/>
                <a:cs typeface="Times New Roman" pitchFamily="18" charset="0"/>
              </a:rPr>
              <a:t>Sequencing:</a:t>
            </a:r>
          </a:p>
          <a:p>
            <a:pPr marL="342900" indent="-342900" algn="l">
              <a:buFontTx/>
              <a:buAutoNum type="alphaLcParenR"/>
              <a:defRPr/>
            </a:pPr>
            <a:r>
              <a:rPr lang="en-US" sz="2000" dirty="0" err="1">
                <a:latin typeface="Times New Roman" pitchFamily="18" charset="0"/>
                <a:ea typeface="+mn-ea"/>
                <a:cs typeface="Times New Roman" pitchFamily="18" charset="0"/>
              </a:rPr>
              <a:t>Illumina</a:t>
            </a:r>
            <a:r>
              <a:rPr lang="en-US" sz="2000" dirty="0">
                <a:latin typeface="Times New Roman" pitchFamily="18" charset="0"/>
                <a:ea typeface="+mn-ea"/>
                <a:cs typeface="Times New Roman" pitchFamily="18" charset="0"/>
              </a:rPr>
              <a:t> GA-</a:t>
            </a:r>
            <a:r>
              <a:rPr lang="en-US" sz="2000" dirty="0" err="1">
                <a:latin typeface="Times New Roman" pitchFamily="18" charset="0"/>
                <a:ea typeface="+mn-ea"/>
                <a:cs typeface="Times New Roman" pitchFamily="18" charset="0"/>
              </a:rPr>
              <a:t>IIx</a:t>
            </a:r>
            <a:endParaRPr lang="en-US" sz="2000" dirty="0">
              <a:latin typeface="Times New Roman" pitchFamily="18" charset="0"/>
              <a:ea typeface="+mn-ea"/>
              <a:cs typeface="Times New Roman" pitchFamily="18" charset="0"/>
            </a:endParaRPr>
          </a:p>
          <a:p>
            <a:pPr marL="342900" indent="-342900" algn="l">
              <a:buFontTx/>
              <a:buAutoNum type="alphaLcParenR"/>
              <a:defRPr/>
            </a:pPr>
            <a:r>
              <a:rPr lang="en-US" sz="2000" dirty="0">
                <a:latin typeface="Times New Roman" pitchFamily="18" charset="0"/>
                <a:ea typeface="+mn-ea"/>
                <a:cs typeface="Times New Roman" pitchFamily="18" charset="0"/>
              </a:rPr>
              <a:t>One lane per capture</a:t>
            </a:r>
          </a:p>
        </p:txBody>
      </p:sp>
      <p:sp>
        <p:nvSpPr>
          <p:cNvPr id="13" name="TextBox 12"/>
          <p:cNvSpPr txBox="1"/>
          <p:nvPr/>
        </p:nvSpPr>
        <p:spPr>
          <a:xfrm>
            <a:off x="3124200" y="5314950"/>
            <a:ext cx="2895600" cy="1092607"/>
          </a:xfrm>
          <a:prstGeom prst="rect">
            <a:avLst/>
          </a:prstGeom>
          <a:solidFill>
            <a:schemeClr val="accent2">
              <a:lumMod val="20000"/>
              <a:lumOff val="80000"/>
            </a:schemeClr>
          </a:solidFill>
          <a:ln>
            <a:solidFill>
              <a:schemeClr val="accent2">
                <a:lumMod val="75000"/>
              </a:schemeClr>
            </a:solidFill>
          </a:ln>
        </p:spPr>
        <p:txBody>
          <a:bodyPr>
            <a:spAutoFit/>
          </a:bodyPr>
          <a:lstStyle/>
          <a:p>
            <a:pPr algn="l">
              <a:spcAft>
                <a:spcPts val="600"/>
              </a:spcAft>
              <a:defRPr/>
            </a:pPr>
            <a:r>
              <a:rPr lang="en-US" sz="2000" b="1" dirty="0">
                <a:latin typeface="Times New Roman" pitchFamily="18" charset="0"/>
                <a:ea typeface="+mn-ea"/>
                <a:cs typeface="Times New Roman" pitchFamily="18" charset="0"/>
              </a:rPr>
              <a:t>Sequencing:</a:t>
            </a:r>
          </a:p>
          <a:p>
            <a:pPr marL="342900" indent="-342900" algn="l">
              <a:buFontTx/>
              <a:buAutoNum type="alphaLcParenR"/>
              <a:defRPr/>
            </a:pPr>
            <a:r>
              <a:rPr lang="en-US" sz="2000" dirty="0" err="1">
                <a:latin typeface="Times New Roman" pitchFamily="18" charset="0"/>
                <a:ea typeface="+mn-ea"/>
                <a:cs typeface="Times New Roman" pitchFamily="18" charset="0"/>
              </a:rPr>
              <a:t>Illumina</a:t>
            </a:r>
            <a:r>
              <a:rPr lang="en-US" sz="2000" dirty="0">
                <a:latin typeface="Times New Roman" pitchFamily="18" charset="0"/>
                <a:ea typeface="+mn-ea"/>
                <a:cs typeface="Times New Roman" pitchFamily="18" charset="0"/>
              </a:rPr>
              <a:t> Hi-</a:t>
            </a:r>
            <a:r>
              <a:rPr lang="en-US" sz="2000" dirty="0" err="1">
                <a:latin typeface="Times New Roman" pitchFamily="18" charset="0"/>
                <a:ea typeface="+mn-ea"/>
                <a:cs typeface="Times New Roman" pitchFamily="18" charset="0"/>
              </a:rPr>
              <a:t>Seq</a:t>
            </a:r>
            <a:r>
              <a:rPr lang="en-US" sz="2000" dirty="0">
                <a:latin typeface="Times New Roman" pitchFamily="18" charset="0"/>
                <a:ea typeface="+mn-ea"/>
                <a:cs typeface="Times New Roman" pitchFamily="18" charset="0"/>
              </a:rPr>
              <a:t> 2000</a:t>
            </a:r>
          </a:p>
          <a:p>
            <a:pPr marL="342900" indent="-342900" algn="l">
              <a:buFontTx/>
              <a:buAutoNum type="alphaLcParenR"/>
              <a:defRPr/>
            </a:pPr>
            <a:r>
              <a:rPr lang="en-US" sz="2000" dirty="0">
                <a:latin typeface="Times New Roman" pitchFamily="18" charset="0"/>
                <a:ea typeface="+mn-ea"/>
                <a:cs typeface="Times New Roman" pitchFamily="18" charset="0"/>
              </a:rPr>
              <a:t>One lane per capture</a:t>
            </a:r>
          </a:p>
        </p:txBody>
      </p:sp>
      <p:sp>
        <p:nvSpPr>
          <p:cNvPr id="14" name="TextBox 13"/>
          <p:cNvSpPr txBox="1"/>
          <p:nvPr/>
        </p:nvSpPr>
        <p:spPr>
          <a:xfrm>
            <a:off x="6096000" y="5324475"/>
            <a:ext cx="2895600" cy="1092607"/>
          </a:xfrm>
          <a:prstGeom prst="rect">
            <a:avLst/>
          </a:prstGeom>
          <a:solidFill>
            <a:schemeClr val="accent3">
              <a:lumMod val="20000"/>
              <a:lumOff val="80000"/>
            </a:schemeClr>
          </a:solidFill>
          <a:ln>
            <a:solidFill>
              <a:schemeClr val="accent3">
                <a:lumMod val="75000"/>
              </a:schemeClr>
            </a:solidFill>
          </a:ln>
        </p:spPr>
        <p:txBody>
          <a:bodyPr>
            <a:spAutoFit/>
          </a:bodyPr>
          <a:lstStyle/>
          <a:p>
            <a:pPr algn="l">
              <a:spcAft>
                <a:spcPts val="600"/>
              </a:spcAft>
              <a:defRPr/>
            </a:pPr>
            <a:r>
              <a:rPr lang="en-US" sz="2000" b="1" dirty="0">
                <a:latin typeface="Times New Roman" pitchFamily="18" charset="0"/>
                <a:ea typeface="+mn-ea"/>
                <a:cs typeface="Times New Roman" pitchFamily="18" charset="0"/>
              </a:rPr>
              <a:t>Sequencing:</a:t>
            </a:r>
          </a:p>
          <a:p>
            <a:pPr marL="342900" indent="-342900" algn="l">
              <a:buFontTx/>
              <a:buAutoNum type="alphaLcParenR"/>
              <a:defRPr/>
            </a:pPr>
            <a:r>
              <a:rPr lang="en-US" sz="2000" dirty="0" err="1">
                <a:latin typeface="Times New Roman" pitchFamily="18" charset="0"/>
                <a:ea typeface="+mn-ea"/>
                <a:cs typeface="Times New Roman" pitchFamily="18" charset="0"/>
              </a:rPr>
              <a:t>Illumina</a:t>
            </a:r>
            <a:r>
              <a:rPr lang="en-US" sz="2000" dirty="0">
                <a:latin typeface="Times New Roman" pitchFamily="18" charset="0"/>
                <a:ea typeface="+mn-ea"/>
                <a:cs typeface="Times New Roman" pitchFamily="18" charset="0"/>
              </a:rPr>
              <a:t> GA-</a:t>
            </a:r>
            <a:r>
              <a:rPr lang="en-US" sz="2000" dirty="0" err="1">
                <a:latin typeface="Times New Roman" pitchFamily="18" charset="0"/>
                <a:ea typeface="+mn-ea"/>
                <a:cs typeface="Times New Roman" pitchFamily="18" charset="0"/>
              </a:rPr>
              <a:t>IIx</a:t>
            </a:r>
            <a:r>
              <a:rPr lang="en-US" sz="2000" dirty="0">
                <a:latin typeface="Times New Roman" pitchFamily="18" charset="0"/>
                <a:ea typeface="+mn-ea"/>
                <a:cs typeface="Times New Roman" pitchFamily="18" charset="0"/>
              </a:rPr>
              <a:t>, PE76</a:t>
            </a:r>
          </a:p>
          <a:p>
            <a:pPr marL="342900" indent="-342900" algn="l">
              <a:buFontTx/>
              <a:buAutoNum type="alphaLcParenR"/>
              <a:defRPr/>
            </a:pPr>
            <a:r>
              <a:rPr lang="en-US" sz="2000" dirty="0">
                <a:latin typeface="Times New Roman" pitchFamily="18" charset="0"/>
                <a:ea typeface="+mn-ea"/>
                <a:cs typeface="Times New Roman" pitchFamily="18" charset="0"/>
              </a:rPr>
              <a:t>One lane per capture</a:t>
            </a:r>
          </a:p>
        </p:txBody>
      </p:sp>
    </p:spTree>
    <p:extLst>
      <p:ext uri="{BB962C8B-B14F-4D97-AF65-F5344CB8AC3E}">
        <p14:creationId xmlns:p14="http://schemas.microsoft.com/office/powerpoint/2010/main" val="527019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7315200" cy="715963"/>
          </a:xfrm>
        </p:spPr>
        <p:txBody>
          <a:bodyPr/>
          <a:lstStyle/>
          <a:p>
            <a:r>
              <a:rPr lang="en-US" dirty="0">
                <a:solidFill>
                  <a:srgbClr val="FFFFFF"/>
                </a:solidFill>
              </a:rPr>
              <a:t>Bipolar </a:t>
            </a:r>
            <a:r>
              <a:rPr lang="en-US" dirty="0" err="1">
                <a:solidFill>
                  <a:srgbClr val="FFFFFF"/>
                </a:solidFill>
              </a:rPr>
              <a:t>Exomes</a:t>
            </a:r>
            <a:endParaRPr lang="en-US" dirty="0">
              <a:solidFill>
                <a:srgbClr val="FFFFFF"/>
              </a:solidFill>
            </a:endParaRPr>
          </a:p>
        </p:txBody>
      </p:sp>
      <p:sp>
        <p:nvSpPr>
          <p:cNvPr id="5" name="Content Placeholder 4"/>
          <p:cNvSpPr>
            <a:spLocks noGrp="1"/>
          </p:cNvSpPr>
          <p:nvPr>
            <p:ph idx="1"/>
          </p:nvPr>
        </p:nvSpPr>
        <p:spPr>
          <a:xfrm>
            <a:off x="533400" y="2057400"/>
            <a:ext cx="7315200" cy="4114800"/>
          </a:xfrm>
        </p:spPr>
        <p:txBody>
          <a:bodyPr/>
          <a:lstStyle/>
          <a:p>
            <a:r>
              <a:rPr lang="en-US" dirty="0"/>
              <a:t>500 Cases &amp; 500 Controls</a:t>
            </a:r>
          </a:p>
          <a:p>
            <a:r>
              <a:rPr lang="en-US" dirty="0" err="1"/>
              <a:t>NimbleGen</a:t>
            </a:r>
            <a:r>
              <a:rPr lang="en-US" dirty="0"/>
              <a:t> </a:t>
            </a:r>
            <a:r>
              <a:rPr lang="en-US" dirty="0" err="1"/>
              <a:t>SeqCap</a:t>
            </a:r>
            <a:r>
              <a:rPr lang="en-US" dirty="0"/>
              <a:t> EZ v2.0 </a:t>
            </a:r>
            <a:r>
              <a:rPr lang="en-US" dirty="0" err="1"/>
              <a:t>Exome</a:t>
            </a:r>
            <a:r>
              <a:rPr lang="en-US" dirty="0"/>
              <a:t> arrays with ~3.4 Mb additional extra-</a:t>
            </a:r>
            <a:r>
              <a:rPr lang="en-US" dirty="0" err="1"/>
              <a:t>exonic</a:t>
            </a:r>
            <a:r>
              <a:rPr lang="en-US" dirty="0"/>
              <a:t> for synaptic and BP related genes</a:t>
            </a:r>
          </a:p>
          <a:p>
            <a:r>
              <a:rPr lang="en-US" dirty="0" err="1"/>
              <a:t>Illumina</a:t>
            </a:r>
            <a:r>
              <a:rPr lang="en-US" dirty="0"/>
              <a:t> HiSeq2000</a:t>
            </a:r>
          </a:p>
          <a:p>
            <a:r>
              <a:rPr lang="en-US" dirty="0"/>
              <a:t>Randomized to Train &amp; Evaluation</a:t>
            </a:r>
          </a:p>
        </p:txBody>
      </p:sp>
    </p:spTree>
    <p:extLst>
      <p:ext uri="{BB962C8B-B14F-4D97-AF65-F5344CB8AC3E}">
        <p14:creationId xmlns:p14="http://schemas.microsoft.com/office/powerpoint/2010/main" val="4246710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371600" y="0"/>
            <a:ext cx="6400800" cy="762000"/>
          </a:xfrm>
        </p:spPr>
        <p:txBody>
          <a:bodyPr/>
          <a:lstStyle/>
          <a:p>
            <a:r>
              <a:rPr lang="en-US" dirty="0">
                <a:solidFill>
                  <a:srgbClr val="FFFFFF"/>
                </a:solidFill>
                <a:latin typeface="Times New Roman" charset="0"/>
              </a:rPr>
              <a:t>Data Processing</a:t>
            </a:r>
          </a:p>
        </p:txBody>
      </p:sp>
      <p:pic>
        <p:nvPicPr>
          <p:cNvPr id="2765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27135"/>
          <a:stretch/>
        </p:blipFill>
        <p:spPr bwMode="auto">
          <a:xfrm>
            <a:off x="990600" y="685800"/>
            <a:ext cx="5274733" cy="607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2158617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295400" y="228600"/>
            <a:ext cx="6400800" cy="762000"/>
          </a:xfrm>
        </p:spPr>
        <p:txBody>
          <a:bodyPr/>
          <a:lstStyle/>
          <a:p>
            <a:r>
              <a:rPr lang="en-US">
                <a:solidFill>
                  <a:srgbClr val="0000FF"/>
                </a:solidFill>
                <a:latin typeface="Times New Roman" charset="0"/>
              </a:rPr>
              <a:t>Coverage Statistics</a:t>
            </a:r>
          </a:p>
        </p:txBody>
      </p:sp>
      <p:pic>
        <p:nvPicPr>
          <p:cNvPr id="286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00" y="1752600"/>
            <a:ext cx="8902700" cy="373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04919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295400" y="228600"/>
            <a:ext cx="6400800" cy="762000"/>
          </a:xfrm>
        </p:spPr>
        <p:txBody>
          <a:bodyPr/>
          <a:lstStyle/>
          <a:p>
            <a:r>
              <a:rPr lang="en-US">
                <a:solidFill>
                  <a:srgbClr val="0000FF"/>
                </a:solidFill>
                <a:latin typeface="Times New Roman" charset="0"/>
              </a:rPr>
              <a:t>Variant Annotation</a:t>
            </a:r>
          </a:p>
        </p:txBody>
      </p:sp>
      <p:pic>
        <p:nvPicPr>
          <p:cNvPr id="296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66850"/>
            <a:ext cx="8791575" cy="4719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3304347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295400" y="0"/>
            <a:ext cx="6400800" cy="762000"/>
          </a:xfrm>
        </p:spPr>
        <p:txBody>
          <a:bodyPr/>
          <a:lstStyle/>
          <a:p>
            <a:r>
              <a:rPr lang="en-US">
                <a:solidFill>
                  <a:srgbClr val="0000FF"/>
                </a:solidFill>
                <a:latin typeface="Times New Roman" charset="0"/>
              </a:rPr>
              <a:t>PCA Analysis</a:t>
            </a:r>
          </a:p>
        </p:txBody>
      </p:sp>
      <p:pic>
        <p:nvPicPr>
          <p:cNvPr id="30723"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838200"/>
            <a:ext cx="6629400" cy="5915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79136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762000" y="152400"/>
            <a:ext cx="6400800" cy="762000"/>
          </a:xfrm>
        </p:spPr>
        <p:txBody>
          <a:bodyPr/>
          <a:lstStyle/>
          <a:p>
            <a:r>
              <a:rPr lang="en-US" dirty="0">
                <a:solidFill>
                  <a:srgbClr val="FFFFFF"/>
                </a:solidFill>
                <a:latin typeface="Times New Roman" charset="0"/>
              </a:rPr>
              <a:t>Variant Level Tests</a:t>
            </a:r>
          </a:p>
        </p:txBody>
      </p:sp>
      <p:pic>
        <p:nvPicPr>
          <p:cNvPr id="31747" name="Picture 4" descr="var_plr.epacts.qq.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01825" y="914400"/>
            <a:ext cx="5565775" cy="579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73915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3-24 at 7.47.18 PM.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2133600"/>
            <a:ext cx="4229100" cy="2184400"/>
          </a:xfrm>
          <a:prstGeom prst="rect">
            <a:avLst/>
          </a:prstGeom>
        </p:spPr>
      </p:pic>
      <p:pic>
        <p:nvPicPr>
          <p:cNvPr id="6" name="Picture 5" descr="Bipolar-IBD-Close-KinshipHis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168400"/>
            <a:ext cx="5702300" cy="5702300"/>
          </a:xfrm>
          <a:prstGeom prst="rect">
            <a:avLst/>
          </a:prstGeom>
        </p:spPr>
      </p:pic>
      <p:sp>
        <p:nvSpPr>
          <p:cNvPr id="7" name="TextBox 6"/>
          <p:cNvSpPr txBox="1"/>
          <p:nvPr/>
        </p:nvSpPr>
        <p:spPr>
          <a:xfrm>
            <a:off x="3448143" y="4495800"/>
            <a:ext cx="5517055" cy="338554"/>
          </a:xfrm>
          <a:prstGeom prst="rect">
            <a:avLst/>
          </a:prstGeom>
          <a:noFill/>
        </p:spPr>
        <p:txBody>
          <a:bodyPr wrap="none" rtlCol="0">
            <a:spAutoFit/>
          </a:bodyPr>
          <a:lstStyle/>
          <a:p>
            <a:r>
              <a:rPr lang="en-US" sz="1600" dirty="0"/>
              <a:t>Everyone has kinship &gt; .125 with at least one other person</a:t>
            </a:r>
          </a:p>
        </p:txBody>
      </p:sp>
    </p:spTree>
    <p:extLst>
      <p:ext uri="{BB962C8B-B14F-4D97-AF65-F5344CB8AC3E}">
        <p14:creationId xmlns:p14="http://schemas.microsoft.com/office/powerpoint/2010/main" val="1121179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poloar-DiseaseConcordance-Boxplo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762000"/>
            <a:ext cx="6096000" cy="6096000"/>
          </a:xfrm>
          <a:prstGeom prst="rect">
            <a:avLst/>
          </a:prstGeom>
        </p:spPr>
      </p:pic>
    </p:spTree>
    <p:extLst>
      <p:ext uri="{BB962C8B-B14F-4D97-AF65-F5344CB8AC3E}">
        <p14:creationId xmlns:p14="http://schemas.microsoft.com/office/powerpoint/2010/main" val="35098179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polar-PCA-1n2.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0" y="1752600"/>
            <a:ext cx="4876800" cy="4876800"/>
          </a:xfrm>
          <a:prstGeom prst="rect">
            <a:avLst/>
          </a:prstGeom>
        </p:spPr>
      </p:pic>
    </p:spTree>
    <p:extLst>
      <p:ext uri="{BB962C8B-B14F-4D97-AF65-F5344CB8AC3E}">
        <p14:creationId xmlns:p14="http://schemas.microsoft.com/office/powerpoint/2010/main" val="6741891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polar-PCA-3n4.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0200" y="1346200"/>
            <a:ext cx="5486400" cy="5486400"/>
          </a:xfrm>
          <a:prstGeom prst="rect">
            <a:avLst/>
          </a:prstGeom>
        </p:spPr>
      </p:pic>
    </p:spTree>
    <p:extLst>
      <p:ext uri="{BB962C8B-B14F-4D97-AF65-F5344CB8AC3E}">
        <p14:creationId xmlns:p14="http://schemas.microsoft.com/office/powerpoint/2010/main" val="40480049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ipolar-CircularDendogram.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0" y="1295400"/>
            <a:ext cx="5562600" cy="5562600"/>
          </a:xfrm>
          <a:prstGeom prst="rect">
            <a:avLst/>
          </a:prstGeom>
        </p:spPr>
      </p:pic>
    </p:spTree>
    <p:extLst>
      <p:ext uri="{BB962C8B-B14F-4D97-AF65-F5344CB8AC3E}">
        <p14:creationId xmlns:p14="http://schemas.microsoft.com/office/powerpoint/2010/main" val="2968263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6667" y="381000"/>
            <a:ext cx="7230533" cy="649288"/>
          </a:xfrm>
        </p:spPr>
        <p:txBody>
          <a:bodyPr/>
          <a:lstStyle/>
          <a:p>
            <a:r>
              <a:rPr lang="en-US" dirty="0">
                <a:solidFill>
                  <a:srgbClr val="FFFFFF"/>
                </a:solidFill>
              </a:rPr>
              <a:t>The Predictors</a:t>
            </a:r>
          </a:p>
        </p:txBody>
      </p:sp>
      <p:sp>
        <p:nvSpPr>
          <p:cNvPr id="4" name="Slide Number Placeholder 3"/>
          <p:cNvSpPr>
            <a:spLocks noGrp="1"/>
          </p:cNvSpPr>
          <p:nvPr>
            <p:ph type="sldNum" sz="quarter" idx="4294967295"/>
          </p:nvPr>
        </p:nvSpPr>
        <p:spPr>
          <a:xfrm>
            <a:off x="7924800" y="6356350"/>
            <a:ext cx="762000" cy="365125"/>
          </a:xfrm>
          <a:prstGeom prst="rect">
            <a:avLst/>
          </a:prstGeom>
        </p:spPr>
        <p:txBody>
          <a:bodyPr/>
          <a:lstStyle/>
          <a:p>
            <a:pPr>
              <a:defRPr/>
            </a:pPr>
            <a:fld id="{5A6BA28E-B68E-9842-B0F3-402DD2E7AA82}" type="slidenum">
              <a:rPr lang="en-US" smtClean="0"/>
              <a:pPr>
                <a:defRPr/>
              </a:pPr>
              <a:t>41</a:t>
            </a:fld>
            <a:endParaRPr lang="en-US" dirty="0"/>
          </a:p>
        </p:txBody>
      </p:sp>
      <p:sp>
        <p:nvSpPr>
          <p:cNvPr id="5" name="Content Placeholder 2"/>
          <p:cNvSpPr txBox="1">
            <a:spLocks/>
          </p:cNvSpPr>
          <p:nvPr/>
        </p:nvSpPr>
        <p:spPr bwMode="auto">
          <a:xfrm>
            <a:off x="407946" y="4303378"/>
            <a:ext cx="8378825" cy="2020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2"/>
                </a:solidFill>
                <a:latin typeface="Gill Sans"/>
                <a:ea typeface="ＭＳ Ｐゴシック" charset="-128"/>
                <a:cs typeface="Gill Sans"/>
              </a:defRPr>
            </a:lvl1pPr>
            <a:lvl2pPr marL="742950" indent="-285750" algn="l" rtl="0" eaLnBrk="0" fontAlgn="base" hangingPunct="0">
              <a:spcBef>
                <a:spcPct val="20000"/>
              </a:spcBef>
              <a:spcAft>
                <a:spcPct val="0"/>
              </a:spcAft>
              <a:buChar char="–"/>
              <a:defRPr sz="2400">
                <a:solidFill>
                  <a:schemeClr val="tx2"/>
                </a:solidFill>
                <a:latin typeface="Gill Sans"/>
                <a:ea typeface="ＭＳ Ｐゴシック" charset="-128"/>
                <a:cs typeface="Gill Sans"/>
              </a:defRPr>
            </a:lvl2pPr>
            <a:lvl3pPr marL="1143000" indent="-228600" algn="l" rtl="0" eaLnBrk="0" fontAlgn="base" hangingPunct="0">
              <a:spcBef>
                <a:spcPct val="20000"/>
              </a:spcBef>
              <a:spcAft>
                <a:spcPct val="0"/>
              </a:spcAft>
              <a:buChar char="•"/>
              <a:defRPr sz="2400">
                <a:solidFill>
                  <a:schemeClr val="tx2"/>
                </a:solidFill>
                <a:latin typeface="Gill Sans"/>
                <a:ea typeface="ＭＳ Ｐゴシック" charset="-128"/>
                <a:cs typeface="Gill Sans"/>
              </a:defRPr>
            </a:lvl3pPr>
            <a:lvl4pPr marL="1600200" indent="-228600" algn="l" rtl="0" eaLnBrk="0" fontAlgn="base" hangingPunct="0">
              <a:spcBef>
                <a:spcPct val="20000"/>
              </a:spcBef>
              <a:spcAft>
                <a:spcPct val="0"/>
              </a:spcAft>
              <a:buChar char="–"/>
              <a:defRPr sz="2000">
                <a:solidFill>
                  <a:schemeClr val="tx2"/>
                </a:solidFill>
                <a:latin typeface="Gill Sans"/>
                <a:ea typeface="ＭＳ Ｐゴシック" charset="-128"/>
                <a:cs typeface="Gill Sans"/>
              </a:defRPr>
            </a:lvl4pPr>
            <a:lvl5pPr marL="2057400" indent="-228600" algn="l" rtl="0" eaLnBrk="0" fontAlgn="base" hangingPunct="0">
              <a:spcBef>
                <a:spcPct val="20000"/>
              </a:spcBef>
              <a:spcAft>
                <a:spcPct val="0"/>
              </a:spcAft>
              <a:buChar char="»"/>
              <a:defRPr sz="2000">
                <a:solidFill>
                  <a:schemeClr val="tx2"/>
                </a:solidFill>
                <a:latin typeface="Gill Sans"/>
                <a:ea typeface="ＭＳ Ｐゴシック" charset="-128"/>
                <a:cs typeface="Gill Sans"/>
              </a:defRPr>
            </a:lvl5pPr>
            <a:lvl6pPr marL="2514600" indent="-228600" algn="l" rtl="0" fontAlgn="base">
              <a:spcBef>
                <a:spcPct val="20000"/>
              </a:spcBef>
              <a:spcAft>
                <a:spcPct val="0"/>
              </a:spcAft>
              <a:buChar char="»"/>
              <a:defRPr sz="2000">
                <a:solidFill>
                  <a:schemeClr val="tx2"/>
                </a:solidFill>
                <a:latin typeface="+mn-lt"/>
                <a:ea typeface="ＭＳ Ｐゴシック" charset="-128"/>
              </a:defRPr>
            </a:lvl6pPr>
            <a:lvl7pPr marL="2971800" indent="-228600" algn="l" rtl="0" fontAlgn="base">
              <a:spcBef>
                <a:spcPct val="20000"/>
              </a:spcBef>
              <a:spcAft>
                <a:spcPct val="0"/>
              </a:spcAft>
              <a:buChar char="»"/>
              <a:defRPr sz="2000">
                <a:solidFill>
                  <a:schemeClr val="tx2"/>
                </a:solidFill>
                <a:latin typeface="+mn-lt"/>
                <a:ea typeface="ＭＳ Ｐゴシック" charset="-128"/>
              </a:defRPr>
            </a:lvl7pPr>
            <a:lvl8pPr marL="3429000" indent="-228600" algn="l" rtl="0" fontAlgn="base">
              <a:spcBef>
                <a:spcPct val="20000"/>
              </a:spcBef>
              <a:spcAft>
                <a:spcPct val="0"/>
              </a:spcAft>
              <a:buChar char="»"/>
              <a:defRPr sz="2000">
                <a:solidFill>
                  <a:schemeClr val="tx2"/>
                </a:solidFill>
                <a:latin typeface="+mn-lt"/>
                <a:ea typeface="ＭＳ Ｐゴシック" charset="-128"/>
              </a:defRPr>
            </a:lvl8pPr>
            <a:lvl9pPr marL="3886200" indent="-228600" algn="l" rtl="0" fontAlgn="base">
              <a:spcBef>
                <a:spcPct val="20000"/>
              </a:spcBef>
              <a:spcAft>
                <a:spcPct val="0"/>
              </a:spcAft>
              <a:buChar char="»"/>
              <a:defRPr sz="2000">
                <a:solidFill>
                  <a:schemeClr val="tx2"/>
                </a:solidFill>
                <a:latin typeface="+mn-lt"/>
                <a:ea typeface="ＭＳ Ｐゴシック" charset="-128"/>
              </a:defRPr>
            </a:lvl9pPr>
          </a:lstStyle>
          <a:p>
            <a:endParaRPr lang="en-US" sz="2400" dirty="0"/>
          </a:p>
        </p:txBody>
      </p:sp>
      <p:sp>
        <p:nvSpPr>
          <p:cNvPr id="6" name="Content Placeholder 5"/>
          <p:cNvSpPr>
            <a:spLocks noGrp="1"/>
          </p:cNvSpPr>
          <p:nvPr>
            <p:ph idx="1"/>
          </p:nvPr>
        </p:nvSpPr>
        <p:spPr>
          <a:xfrm>
            <a:off x="1143000" y="2362200"/>
            <a:ext cx="6858000" cy="3962401"/>
          </a:xfrm>
        </p:spPr>
        <p:txBody>
          <a:bodyPr/>
          <a:lstStyle/>
          <a:p>
            <a:pPr marL="0" indent="0">
              <a:buNone/>
            </a:pPr>
            <a:endParaRPr lang="en-US" sz="4000" dirty="0"/>
          </a:p>
          <a:p>
            <a:r>
              <a:rPr lang="en-US" sz="4000" dirty="0"/>
              <a:t>9 Submitting groups</a:t>
            </a:r>
          </a:p>
          <a:p>
            <a:r>
              <a:rPr lang="en-US" sz="4000" dirty="0"/>
              <a:t>29 Sets of predictions</a:t>
            </a:r>
          </a:p>
          <a:p>
            <a:endParaRPr lang="en-US" sz="4000" dirty="0"/>
          </a:p>
        </p:txBody>
      </p:sp>
    </p:spTree>
    <p:extLst>
      <p:ext uri="{BB962C8B-B14F-4D97-AF65-F5344CB8AC3E}">
        <p14:creationId xmlns:p14="http://schemas.microsoft.com/office/powerpoint/2010/main" val="12041908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ubmission-BPG34.pdf"/>
          <p:cNvPicPr>
            <a:picLocks noChangeAspect="1"/>
          </p:cNvPicPr>
          <p:nvPr/>
        </p:nvPicPr>
        <p:blipFill rotWithShape="1">
          <a:blip r:embed="rId2">
            <a:extLst>
              <a:ext uri="{28A0092B-C50C-407E-A947-70E740481C1C}">
                <a14:useLocalDpi xmlns:a14="http://schemas.microsoft.com/office/drawing/2010/main" val="0"/>
              </a:ext>
            </a:extLst>
          </a:blip>
          <a:srcRect l="32778" r="33704"/>
          <a:stretch/>
        </p:blipFill>
        <p:spPr>
          <a:xfrm>
            <a:off x="228600" y="1676400"/>
            <a:ext cx="8581812" cy="4267200"/>
          </a:xfrm>
          <a:prstGeom prst="rect">
            <a:avLst/>
          </a:prstGeom>
        </p:spPr>
      </p:pic>
      <p:sp>
        <p:nvSpPr>
          <p:cNvPr id="5" name="Title 4"/>
          <p:cNvSpPr>
            <a:spLocks noGrp="1"/>
          </p:cNvSpPr>
          <p:nvPr>
            <p:ph type="title"/>
          </p:nvPr>
        </p:nvSpPr>
        <p:spPr>
          <a:xfrm>
            <a:off x="457200" y="457200"/>
            <a:ext cx="7315200" cy="715963"/>
          </a:xfrm>
        </p:spPr>
        <p:txBody>
          <a:bodyPr/>
          <a:lstStyle/>
          <a:p>
            <a:r>
              <a:rPr lang="en-US" dirty="0">
                <a:solidFill>
                  <a:srgbClr val="FFFFFF"/>
                </a:solidFill>
              </a:rPr>
              <a:t>Example Submission</a:t>
            </a:r>
          </a:p>
        </p:txBody>
      </p:sp>
    </p:spTree>
    <p:extLst>
      <p:ext uri="{BB962C8B-B14F-4D97-AF65-F5344CB8AC3E}">
        <p14:creationId xmlns:p14="http://schemas.microsoft.com/office/powerpoint/2010/main" val="9648977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eatmapOfScaledSubmissions.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1524000"/>
            <a:ext cx="5181600" cy="5181600"/>
          </a:xfrm>
          <a:prstGeom prst="rect">
            <a:avLst/>
          </a:prstGeom>
        </p:spPr>
      </p:pic>
    </p:spTree>
    <p:extLst>
      <p:ext uri="{BB962C8B-B14F-4D97-AF65-F5344CB8AC3E}">
        <p14:creationId xmlns:p14="http://schemas.microsoft.com/office/powerpoint/2010/main" val="20393234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ubmission-BPG34.pdf"/>
          <p:cNvPicPr>
            <a:picLocks noChangeAspect="1"/>
          </p:cNvPicPr>
          <p:nvPr/>
        </p:nvPicPr>
        <p:blipFill rotWithShape="1">
          <a:blip r:embed="rId2">
            <a:extLst>
              <a:ext uri="{28A0092B-C50C-407E-A947-70E740481C1C}">
                <a14:useLocalDpi xmlns:a14="http://schemas.microsoft.com/office/drawing/2010/main" val="0"/>
              </a:ext>
            </a:extLst>
          </a:blip>
          <a:srcRect l="66111"/>
          <a:stretch/>
        </p:blipFill>
        <p:spPr>
          <a:xfrm>
            <a:off x="685799" y="2209800"/>
            <a:ext cx="8056881" cy="3962400"/>
          </a:xfrm>
          <a:prstGeom prst="rect">
            <a:avLst/>
          </a:prstGeom>
        </p:spPr>
      </p:pic>
      <p:sp>
        <p:nvSpPr>
          <p:cNvPr id="5" name="Title 4"/>
          <p:cNvSpPr txBox="1">
            <a:spLocks/>
          </p:cNvSpPr>
          <p:nvPr/>
        </p:nvSpPr>
        <p:spPr>
          <a:xfrm>
            <a:off x="457200" y="457200"/>
            <a:ext cx="7315200" cy="715963"/>
          </a:xfrm>
          <a:prstGeom prst="rect">
            <a:avLst/>
          </a:prstGeom>
        </p:spPr>
        <p:txBody>
          <a:bodyPr/>
          <a:lstStyle>
            <a:lvl1pPr algn="l" rtl="0" eaLnBrk="1" fontAlgn="base" hangingPunct="1">
              <a:spcBef>
                <a:spcPct val="0"/>
              </a:spcBef>
              <a:spcAft>
                <a:spcPct val="0"/>
              </a:spcAft>
              <a:defRPr sz="4400">
                <a:solidFill>
                  <a:srgbClr val="2F75AF"/>
                </a:solidFill>
                <a:latin typeface="+mj-lt"/>
                <a:ea typeface="+mj-ea"/>
                <a:cs typeface="+mj-cs"/>
              </a:defRPr>
            </a:lvl1pPr>
            <a:lvl2pPr algn="l" rtl="0" eaLnBrk="1" fontAlgn="base" hangingPunct="1">
              <a:spcBef>
                <a:spcPct val="0"/>
              </a:spcBef>
              <a:spcAft>
                <a:spcPct val="0"/>
              </a:spcAft>
              <a:defRPr sz="4400">
                <a:solidFill>
                  <a:srgbClr val="2F75AF"/>
                </a:solidFill>
                <a:latin typeface="Microsoft Sans Serif" charset="0"/>
                <a:ea typeface="ＭＳ Ｐゴシック" charset="0"/>
              </a:defRPr>
            </a:lvl2pPr>
            <a:lvl3pPr algn="l" rtl="0" eaLnBrk="1" fontAlgn="base" hangingPunct="1">
              <a:spcBef>
                <a:spcPct val="0"/>
              </a:spcBef>
              <a:spcAft>
                <a:spcPct val="0"/>
              </a:spcAft>
              <a:defRPr sz="4400">
                <a:solidFill>
                  <a:srgbClr val="2F75AF"/>
                </a:solidFill>
                <a:latin typeface="Microsoft Sans Serif" charset="0"/>
                <a:ea typeface="ＭＳ Ｐゴシック" charset="0"/>
              </a:defRPr>
            </a:lvl3pPr>
            <a:lvl4pPr algn="l" rtl="0" eaLnBrk="1" fontAlgn="base" hangingPunct="1">
              <a:spcBef>
                <a:spcPct val="0"/>
              </a:spcBef>
              <a:spcAft>
                <a:spcPct val="0"/>
              </a:spcAft>
              <a:defRPr sz="4400">
                <a:solidFill>
                  <a:srgbClr val="2F75AF"/>
                </a:solidFill>
                <a:latin typeface="Microsoft Sans Serif" charset="0"/>
                <a:ea typeface="ＭＳ Ｐゴシック" charset="0"/>
              </a:defRPr>
            </a:lvl4pPr>
            <a:lvl5pPr algn="l" rtl="0" eaLnBrk="1" fontAlgn="base" hangingPunct="1">
              <a:spcBef>
                <a:spcPct val="0"/>
              </a:spcBef>
              <a:spcAft>
                <a:spcPct val="0"/>
              </a:spcAft>
              <a:defRPr sz="4400">
                <a:solidFill>
                  <a:srgbClr val="2F75AF"/>
                </a:solidFill>
                <a:latin typeface="Microsoft Sans Serif" charset="0"/>
                <a:ea typeface="ＭＳ Ｐゴシック" charset="0"/>
              </a:defRPr>
            </a:lvl5pPr>
            <a:lvl6pPr marL="457200" algn="l" rtl="0" eaLnBrk="1" fontAlgn="base" hangingPunct="1">
              <a:spcBef>
                <a:spcPct val="0"/>
              </a:spcBef>
              <a:spcAft>
                <a:spcPct val="0"/>
              </a:spcAft>
              <a:defRPr sz="4400">
                <a:solidFill>
                  <a:srgbClr val="2F75AF"/>
                </a:solidFill>
                <a:latin typeface="Microsoft Sans Serif" charset="0"/>
                <a:ea typeface="ＭＳ Ｐゴシック" charset="0"/>
              </a:defRPr>
            </a:lvl6pPr>
            <a:lvl7pPr marL="914400" algn="l" rtl="0" eaLnBrk="1" fontAlgn="base" hangingPunct="1">
              <a:spcBef>
                <a:spcPct val="0"/>
              </a:spcBef>
              <a:spcAft>
                <a:spcPct val="0"/>
              </a:spcAft>
              <a:defRPr sz="4400">
                <a:solidFill>
                  <a:srgbClr val="2F75AF"/>
                </a:solidFill>
                <a:latin typeface="Microsoft Sans Serif" charset="0"/>
                <a:ea typeface="ＭＳ Ｐゴシック" charset="0"/>
              </a:defRPr>
            </a:lvl7pPr>
            <a:lvl8pPr marL="1371600" algn="l" rtl="0" eaLnBrk="1" fontAlgn="base" hangingPunct="1">
              <a:spcBef>
                <a:spcPct val="0"/>
              </a:spcBef>
              <a:spcAft>
                <a:spcPct val="0"/>
              </a:spcAft>
              <a:defRPr sz="4400">
                <a:solidFill>
                  <a:srgbClr val="2F75AF"/>
                </a:solidFill>
                <a:latin typeface="Microsoft Sans Serif" charset="0"/>
                <a:ea typeface="ＭＳ Ｐゴシック" charset="0"/>
              </a:defRPr>
            </a:lvl8pPr>
            <a:lvl9pPr marL="1828800" algn="l" rtl="0" eaLnBrk="1" fontAlgn="base" hangingPunct="1">
              <a:spcBef>
                <a:spcPct val="0"/>
              </a:spcBef>
              <a:spcAft>
                <a:spcPct val="0"/>
              </a:spcAft>
              <a:defRPr sz="4400">
                <a:solidFill>
                  <a:srgbClr val="2F75AF"/>
                </a:solidFill>
                <a:latin typeface="Microsoft Sans Serif" charset="0"/>
                <a:ea typeface="ＭＳ Ｐゴシック" charset="0"/>
              </a:defRPr>
            </a:lvl9pPr>
          </a:lstStyle>
          <a:p>
            <a:r>
              <a:rPr lang="en-US">
                <a:solidFill>
                  <a:srgbClr val="FFFFFF"/>
                </a:solidFill>
              </a:rPr>
              <a:t>Example Submission</a:t>
            </a:r>
            <a:endParaRPr lang="en-US" dirty="0">
              <a:solidFill>
                <a:srgbClr val="FFFFFF"/>
              </a:solidFill>
            </a:endParaRPr>
          </a:p>
        </p:txBody>
      </p:sp>
    </p:spTree>
    <p:extLst>
      <p:ext uri="{BB962C8B-B14F-4D97-AF65-F5344CB8AC3E}">
        <p14:creationId xmlns:p14="http://schemas.microsoft.com/office/powerpoint/2010/main" val="34650481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istogramOfAUC.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524000"/>
            <a:ext cx="5334000" cy="5334000"/>
          </a:xfrm>
          <a:prstGeom prst="rect">
            <a:avLst/>
          </a:prstGeom>
        </p:spPr>
      </p:pic>
    </p:spTree>
    <p:extLst>
      <p:ext uri="{BB962C8B-B14F-4D97-AF65-F5344CB8AC3E}">
        <p14:creationId xmlns:p14="http://schemas.microsoft.com/office/powerpoint/2010/main" val="1680491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etaClassifier-GlmnetCV.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6400"/>
            <a:ext cx="9144000" cy="4572000"/>
          </a:xfrm>
          <a:prstGeom prst="rect">
            <a:avLst/>
          </a:prstGeom>
        </p:spPr>
      </p:pic>
      <p:sp>
        <p:nvSpPr>
          <p:cNvPr id="3" name="Title 3"/>
          <p:cNvSpPr txBox="1">
            <a:spLocks/>
          </p:cNvSpPr>
          <p:nvPr/>
        </p:nvSpPr>
        <p:spPr>
          <a:xfrm>
            <a:off x="228600" y="533400"/>
            <a:ext cx="7315200" cy="715963"/>
          </a:xfrm>
          <a:prstGeom prst="rect">
            <a:avLst/>
          </a:prstGeom>
        </p:spPr>
        <p:txBody>
          <a:bodyPr/>
          <a:lstStyle>
            <a:lvl1pPr algn="l" rtl="0" eaLnBrk="1" fontAlgn="base" hangingPunct="1">
              <a:spcBef>
                <a:spcPct val="0"/>
              </a:spcBef>
              <a:spcAft>
                <a:spcPct val="0"/>
              </a:spcAft>
              <a:defRPr sz="4400">
                <a:solidFill>
                  <a:srgbClr val="2F75AF"/>
                </a:solidFill>
                <a:latin typeface="+mj-lt"/>
                <a:ea typeface="+mj-ea"/>
                <a:cs typeface="+mj-cs"/>
              </a:defRPr>
            </a:lvl1pPr>
            <a:lvl2pPr algn="l" rtl="0" eaLnBrk="1" fontAlgn="base" hangingPunct="1">
              <a:spcBef>
                <a:spcPct val="0"/>
              </a:spcBef>
              <a:spcAft>
                <a:spcPct val="0"/>
              </a:spcAft>
              <a:defRPr sz="4400">
                <a:solidFill>
                  <a:srgbClr val="2F75AF"/>
                </a:solidFill>
                <a:latin typeface="Microsoft Sans Serif" charset="0"/>
                <a:ea typeface="ＭＳ Ｐゴシック" charset="0"/>
              </a:defRPr>
            </a:lvl2pPr>
            <a:lvl3pPr algn="l" rtl="0" eaLnBrk="1" fontAlgn="base" hangingPunct="1">
              <a:spcBef>
                <a:spcPct val="0"/>
              </a:spcBef>
              <a:spcAft>
                <a:spcPct val="0"/>
              </a:spcAft>
              <a:defRPr sz="4400">
                <a:solidFill>
                  <a:srgbClr val="2F75AF"/>
                </a:solidFill>
                <a:latin typeface="Microsoft Sans Serif" charset="0"/>
                <a:ea typeface="ＭＳ Ｐゴシック" charset="0"/>
              </a:defRPr>
            </a:lvl3pPr>
            <a:lvl4pPr algn="l" rtl="0" eaLnBrk="1" fontAlgn="base" hangingPunct="1">
              <a:spcBef>
                <a:spcPct val="0"/>
              </a:spcBef>
              <a:spcAft>
                <a:spcPct val="0"/>
              </a:spcAft>
              <a:defRPr sz="4400">
                <a:solidFill>
                  <a:srgbClr val="2F75AF"/>
                </a:solidFill>
                <a:latin typeface="Microsoft Sans Serif" charset="0"/>
                <a:ea typeface="ＭＳ Ｐゴシック" charset="0"/>
              </a:defRPr>
            </a:lvl4pPr>
            <a:lvl5pPr algn="l" rtl="0" eaLnBrk="1" fontAlgn="base" hangingPunct="1">
              <a:spcBef>
                <a:spcPct val="0"/>
              </a:spcBef>
              <a:spcAft>
                <a:spcPct val="0"/>
              </a:spcAft>
              <a:defRPr sz="4400">
                <a:solidFill>
                  <a:srgbClr val="2F75AF"/>
                </a:solidFill>
                <a:latin typeface="Microsoft Sans Serif" charset="0"/>
                <a:ea typeface="ＭＳ Ｐゴシック" charset="0"/>
              </a:defRPr>
            </a:lvl5pPr>
            <a:lvl6pPr marL="457200" algn="l" rtl="0" eaLnBrk="1" fontAlgn="base" hangingPunct="1">
              <a:spcBef>
                <a:spcPct val="0"/>
              </a:spcBef>
              <a:spcAft>
                <a:spcPct val="0"/>
              </a:spcAft>
              <a:defRPr sz="4400">
                <a:solidFill>
                  <a:srgbClr val="2F75AF"/>
                </a:solidFill>
                <a:latin typeface="Microsoft Sans Serif" charset="0"/>
                <a:ea typeface="ＭＳ Ｐゴシック" charset="0"/>
              </a:defRPr>
            </a:lvl6pPr>
            <a:lvl7pPr marL="914400" algn="l" rtl="0" eaLnBrk="1" fontAlgn="base" hangingPunct="1">
              <a:spcBef>
                <a:spcPct val="0"/>
              </a:spcBef>
              <a:spcAft>
                <a:spcPct val="0"/>
              </a:spcAft>
              <a:defRPr sz="4400">
                <a:solidFill>
                  <a:srgbClr val="2F75AF"/>
                </a:solidFill>
                <a:latin typeface="Microsoft Sans Serif" charset="0"/>
                <a:ea typeface="ＭＳ Ｐゴシック" charset="0"/>
              </a:defRPr>
            </a:lvl7pPr>
            <a:lvl8pPr marL="1371600" algn="l" rtl="0" eaLnBrk="1" fontAlgn="base" hangingPunct="1">
              <a:spcBef>
                <a:spcPct val="0"/>
              </a:spcBef>
              <a:spcAft>
                <a:spcPct val="0"/>
              </a:spcAft>
              <a:defRPr sz="4400">
                <a:solidFill>
                  <a:srgbClr val="2F75AF"/>
                </a:solidFill>
                <a:latin typeface="Microsoft Sans Serif" charset="0"/>
                <a:ea typeface="ＭＳ Ｐゴシック" charset="0"/>
              </a:defRPr>
            </a:lvl8pPr>
            <a:lvl9pPr marL="1828800" algn="l" rtl="0" eaLnBrk="1" fontAlgn="base" hangingPunct="1">
              <a:spcBef>
                <a:spcPct val="0"/>
              </a:spcBef>
              <a:spcAft>
                <a:spcPct val="0"/>
              </a:spcAft>
              <a:defRPr sz="4400">
                <a:solidFill>
                  <a:srgbClr val="2F75AF"/>
                </a:solidFill>
                <a:latin typeface="Microsoft Sans Serif" charset="0"/>
                <a:ea typeface="ＭＳ Ｐゴシック" charset="0"/>
              </a:defRPr>
            </a:lvl9pPr>
          </a:lstStyle>
          <a:p>
            <a:r>
              <a:rPr lang="en-US" dirty="0">
                <a:solidFill>
                  <a:srgbClr val="FFFFFF"/>
                </a:solidFill>
              </a:rPr>
              <a:t>Meta-Classifier</a:t>
            </a:r>
          </a:p>
        </p:txBody>
      </p:sp>
    </p:spTree>
    <p:extLst>
      <p:ext uri="{BB962C8B-B14F-4D97-AF65-F5344CB8AC3E}">
        <p14:creationId xmlns:p14="http://schemas.microsoft.com/office/powerpoint/2010/main" val="290091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533400"/>
            <a:ext cx="7315200" cy="715963"/>
          </a:xfrm>
        </p:spPr>
        <p:txBody>
          <a:bodyPr/>
          <a:lstStyle/>
          <a:p>
            <a:r>
              <a:rPr lang="en-US" dirty="0">
                <a:solidFill>
                  <a:srgbClr val="FFFFFF"/>
                </a:solidFill>
              </a:rPr>
              <a:t>Alex's Takeaways</a:t>
            </a:r>
          </a:p>
        </p:txBody>
      </p:sp>
      <p:sp>
        <p:nvSpPr>
          <p:cNvPr id="5" name="Content Placeholder 4"/>
          <p:cNvSpPr>
            <a:spLocks noGrp="1"/>
          </p:cNvSpPr>
          <p:nvPr>
            <p:ph idx="1"/>
          </p:nvPr>
        </p:nvSpPr>
        <p:spPr>
          <a:xfrm>
            <a:off x="381000" y="1905000"/>
            <a:ext cx="8534400" cy="4572000"/>
          </a:xfrm>
        </p:spPr>
        <p:txBody>
          <a:bodyPr/>
          <a:lstStyle/>
          <a:p>
            <a:r>
              <a:rPr lang="en-US" dirty="0"/>
              <a:t>Data set is "clean"</a:t>
            </a:r>
          </a:p>
          <a:p>
            <a:endParaRPr lang="en-US" dirty="0"/>
          </a:p>
          <a:p>
            <a:r>
              <a:rPr lang="en-US" dirty="0"/>
              <a:t>We don't understand the genetics of Bipolar</a:t>
            </a:r>
          </a:p>
          <a:p>
            <a:endParaRPr lang="en-US" dirty="0"/>
          </a:p>
          <a:p>
            <a:r>
              <a:rPr lang="en-US" dirty="0"/>
              <a:t>Triumph of machine learning and data over genetics knowledge/experience</a:t>
            </a:r>
          </a:p>
        </p:txBody>
      </p:sp>
    </p:spTree>
    <p:extLst>
      <p:ext uri="{BB962C8B-B14F-4D97-AF65-F5344CB8AC3E}">
        <p14:creationId xmlns:p14="http://schemas.microsoft.com/office/powerpoint/2010/main" val="3632003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www.jacktimes.com/media/files/2010/09/0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14400"/>
            <a:ext cx="1447800" cy="157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1" name="AutoShape 4" descr="data:image/jpg;base64,/9j/4AAQSkZJRgABAQAAAQABAAD/2wBDAAkGBwgHBgkIBwgKCgkLDRYPDQwMDRsUFRAWIB0iIiAdHx8kKDQsJCYxJx8fLT0tMTU3Ojo6Iys/RD84QzQ5Ojf/2wBDAQoKCg0MDRoPDxo3JR8lNzc3Nzc3Nzc3Nzc3Nzc3Nzc3Nzc3Nzc3Nzc3Nzc3Nzc3Nzc3Nzc3Nzc3Nzc3Nzc3Nzf/wAARCACcAO4DASIAAhEBAxEB/8QAGwAAAgMBAQEAAAAAAAAAAAAAAwUBBAYCAAf/xAA6EAACAQMDAQYFAgQGAQUAAAABAgMABBEFEiExBhMiQVFhFDJxgZEjoQdCUrEVJGLB0fCSRFNy4fH/xAAaAQADAQEBAQAAAAAAAAAAAAABAgMABAUG/8QAIREAAgICAgMBAQEAAAAAAAAAAAECEQMSITEEE0EiUSP/2gAMAwEAAhEDEQA/APpO2oK0fbUFa9LY5aAFajbRytRto2CgO2o20fbXO32o7GoDioIo22o20dgUBxXiKKVqNtazUCxUbaLtqNtGwUC21G2jYqMUbBQIrUFaLjNeK0bNQHFexRdtRtrWCgOKgrVjArxQGjtQrjZWC4roDNFMftUGP7VthdaBlM1GzFd93zwa67kjknNHYwHOOtc8Z+UCivH7Vx3THyopoDODXJPpRDGV60Jjg8U6FZySTxRVUetAecgY2iq/esScE0yi2KzX7ajbRytRtry9j0aAFajbRytclaOxqA7ajbR9tc4o7AoCVqNtHK1BWjsagBWoKUfbUFa2wKAbajbR9tRtptgUA21BSj7agrmjsCgG2o20fbioK0djUA217bRttTso7GorsvFDJYc1b21DqCOlFSEcSqspz610XyOa7aMeQoZjI6E01oDicMwXpUd8B1qTGTXBgB65plTBTJaZD51HeqBwxJqGtfDkGhG2emSiI0zt5uPI0PvVOcqK98PJXPcsOq5plQKATsp6DFVvM4FXu5B4Iwa8LcCqKSQupsNteK0bZUbK8TY9OgBWo2+1HKVGyjsCgG2o21Y2VGyjsagG2oK0bZUbKOwKAlajbRtua8Uo7AoAUqNntR9le2GtsaiuUqCmKPtrkimsFAdte20UrUFaNgoFtqCtF2V7YaKZqA7a5ZaPsNe7s/WjYKK232r2wAc0cq3pXBQ+Yo7CtAGXPQUMoatbagrTqQtFTDDivYNWNlQUoqQKK+DXDZqzsrnux6CipAoqMDXADVcMY9BUCIegp9wUavaPWoKCszY9sLT4V31NkgkXkAZw3096Xx/xGtWJJsJhGDwTIuSPXFeL7Een6pXVG17sV7uwehrE6l2rg1BQlldGOM9RtIOceZpLD2muoLktHM+2Pwgdd598mpvOkx148qPpxjrkpisZp3bS8NwF1CC3jjLAHD4YA+da+y1K1vQBBKrHHQU8M0WJLFKPZ1tqCtWSoqNoqqkTaK+2oK1ZKD0rnZ7UykCiuVqNtWCntXtlbcFFbbUbatbBXJCAEllAHXnpW3RtSsVqNma6lvrKGNpGuIyq9drZx+KrprelNnN5EhHk5xW9q/ptJd0F7s9cVyRVe67Q6LbDMmowdM4Vsn9qrxdrNDmOBfKo/qIIFFZV/TeuTV0X9vtXtp9KontRoABI1KE4GSBkmqh7Z6IbhYkld8/zbcAfmt7o/wBN6p/wcc+lQc+lUR2s0Bpe6F/GWxxkHH5okWv6NOVCX0OT0GcH7+lFZov6B45L4WCD6VGyrSdzISI5EYjqAwNdd0Pan9iEopbKju/LFXCuP5a4P0xT7goqGI+hqO6Poask4NQWJ8qKkxWkV+5J8jUdzRmGevX61xt9yKa2Cj4Nb6xKrhJY8oWz4hwuPOmWozQHMvftLNIN5wMAVldPntriSWIK25eQ+cE0+ayvmRI4reV/D8+M5FeXkgttUfRJpR3fQz0uSOe2kRicMQa6W4ghkLOrDGdpVv5vX8UKwsp7W3UNE8Y+YsRxVe5vO7uY4g2c5zsQZP5rjeym0PtBosQX8TamXihlmjI/mxkn/atBofaCTTJd8jPF3kniCDKhaQrLHHEUt12cefX71R1VnQRMGwpBL884o4/3LgScf6fQ7vtzOl7I9tNG9uDhQ3IP1HWq+pdvJrxQYLg2pXjYgOWPrnH7VgIr2JpNsQ2t/VjJ/NGedJlKTNkZyMHkGqW7om8CXNH0rQO2zNBu1G5jKxjxK67XPuMcGmN129sTbz/ARvJcIu5A4wrV8et3DOsURO0Ak1Zt3ltI5FeUg56IMVRSa7ZP0b8pH1Sw7dQm0DXtu/xO7lIhwF9cmqHaXtp8RbImkSzW8gfLsygZX0FYOx/VZ8M7HGc54A96NMIlQvO2W5wYzyfbmg8zujPxteWP5e1GsXdr3PxBChdpIABY+uazs+r3kTyOX3Bh4tzHGKUSSNA4EgZCxzyaPe6jFcwra2sO1ceJsDc1Ux495JD5YLFj3aOjfTyr+k5A6eHjNDXUHlIaV+gPJPpRNNmtIA8d80dtGo3F3bBH09aHd6lp6WxtdDt3le4+aeZc5H+nNVlgV0Sxz36B29x8TKxDbgQfEueK4mcoXXvMAdRihabe3OnOtnPCu2TxIW8qFqVtcXOZYFIbGGXIGfeh6YxfIZSa+B9PugqOGOGDfN60Ce4feWUgtnjJqkNEvYgrgjjDH9QYzRVt5Yt5cocjnzoLHG7Q6yXDkldRcKM4BPUj1o8VzK4VmbbuPmaUtbymJ3ClSP5ccjNBleVikQLb8YJ65pvWn0b2Jdmoi1G4i8Ud46yA/MjEUzh7Y6zEoX/FpdvAG45rIySJBanYBlM556nFF0KyFzC016siwL8r5xuNJlioQ2ZopTlVGvn7Y62571tSIHkF4A+1dWv8StQspv8AMTi6i4zuHSsze6Ws5LW0ojA42H+9UY9PhjfuryZe8znZ0BXyqGPKquy0vHx6/pH0+6/ikGt2ksrKMZHhMjk498CkSfxI1mbcm+As/QGLG33GKzckMCrtiVE2jyFVJHis4i6Llm6tTPLN9MkvHxLtGy1DtvrUsbE3UcCnr3SYwMeppdY9vtRjjECX+4DLbpV3H81jZbqOeKSOR3LNwB6Un+S6cYGMfLnp0poOf1kMsIw6XB1Y3T212sy9QwJGfmFfSIrq/nWE2l6io0BYDaCFPrn0r5WDtYEYyDW107tCqaYqK6ieOMsRk+Q8810eTtH9QEwSi1pPoe32qSxIfiJ87RjIyPF7Vj7jWRJqq3DliinGByQfv1pdLfSm3K7wBI5ZzjJzgZP3peWOcgnjzrYfHXLl2wTz8rX4fRYJzcWneQmNgfFjJO4++f8AvFLrqfvxHP3hB7oK4IPB9B96S6Lq62kRRy+3JJVRnOauX7P3UQt7uJo5RnO7kH/vH96j6njlR1xy7q0Fspt8iFdzkncSBn9qfGeKTHxJCKnA3cEn7CkujiGztVkupgskvKqRjI8uf3qhrk08Vxt/VihZty7ucHoeaRw3yUXeaGlmntHtoxJKsuc9AOcCiO6vHvVz7Z86yOl3RhUxzARFh87ArgDnNX7LVo1gIlm2yEkZAOD9vpTPxZt2gQ8qKX8NJbgpbeJCDjOVPze34qMIsZZVMYB/8vWk0GpCaNlt5WZVGNo68kAfuRV9HiwYWnO8EEnGMfmufLhnHgZ5ccnZ3NdW1+pSRfEpwrr/AC/UelUjbTROXaJSnUFjtHtirDx7WCIhQZxnjP8A+1euXe5giSRgVB8QPmcYx+9Vw5PQ1XKBPFPyF6wV3pqSaaSEUSOmS5HyceVL7PTFi7oTzmQRqcrjGT0pvq101pppEKiXYo4wCeABSTT9bkv7JxLCgeA8HB4HXj8Uyy5JwckRShjepau7ImaOWFkgKLzvyQc88c0zjtWhshNFIm9xmPAZhnqdwxx9qqmYS27JcqTE2CVx/uPagLDp8mH7grhSBguA3px0qmPNGkpkstzdroYxTW04KrIxcAE4Q9c4pffukDhWdSxxtAHLUqNytrNOF2RhmHgDE7eg8x061NmbnUgz2aq5hXBaQgKpxgDJ4zVnjjDn4c7fyLGz6e01rcF5ooPCXJZ9uT6f/ftWL065RdUZ5nwhON7bioPviml9Ldz6RPFe28gnt2AaTaCFU8gZ+vP4rMojMCQDtBAJ8h6c1SCjXZOUmbu5sLJIdtrPFJLI6gpGQQORz1qLm+jtI0gjQvGg8x1NVdF2raJKoV3weFj27tvl+3X3pVqFz4iz7Qx6+f71xZv1PU9jxko4/ZIaS3QMJnhCoyr4xuIG3Pl71lrm+mlvDPvJKnwk84prbzyQwhmXdFKpUEk8+oBpTZTC1vBLJFvKZKq3r5eRoYYatnN5071aLlxf3DQljncxywwfDxQ1mnmgwFZz0O3OQfcV641BtkgR3Z5iTKW/m9APbk0HTLqW3nYxHbvGDjHH5q0ov4jjhPnlhGke2XbJGyORxuBz+9et1RnMs6rtYeHcSM/imOpNDewgSzgzICQxHOPQn/vWl9rb3LMUjilZV6mMEjNaKXcuymSUuu0V4bWadWeKNiq9TTLs7pvxuqpZXha3t2yZ5SMbFAyMnyGcVcgj1O8/QQu9vC20FYs9PIY9sUxitdRXxfB3Bb+plJz6c1244OS/Rw7/AMMbLE0UzRSAqVODleaJaPGkpV8PG3Bzx51tZ+z0msInxDiCfJCboG3EY4BPnWU1zRL3Rr97a5iOBlkcDh0yQG++KzWo12VI4JGlCxlTyOdwA+tXbSy1Ca9+Ft42meJwpWIbl6+o4PPnSwMRzX1LQ4dBht7a70+1R9Qt4o2ZH3BmkKc7STtxQetcoaN3wzMXXZ7W9QuJJWsJ8uwfZHgKgYnbgZ4B5A+lNNHsdbhuo0vY3jtAH72SZV2pGAQxPrj++Kep2qv0SNm0OUZW1wyqgznP7EZA/pq2uqPqneWV5o7W8MkEweRyCAA/TC849h160spKuYoZd2nyZvQrGxDC7WYSz4DBeCFx024GMDg08j0u0aCWU7Y2RR3UYkA3bW3qPbDEn7+ldz2+nadZsdOhSNkcq7JEwGOSAMk56c/SshBq2qvatPBqfcQM5Xm3DZyccH3qcc6UuWPkSUbZornT4HCFVELRhth3A788kY9dzsfrz6VmJVW0vWhzMwBLM+AP2zzk+dRqEuo6fLEbnVSrk7kCQck9MnoP3pJql5K987lwz42swxhvx/alnWWVoWE6VjZ9YUyFogxBYDA9eh/29utaa3IFqnebTv5OCCCD55HWvnUVyVKoynZnJCcE8c4rS2+qXItkj0+xuZIkTbmRjkHH34rm8rx5V+T0PD8tpvYd3880c/iHcxHIDtKMuTx4R1+1ZyyurkSz2hBESZ3SNnJJPBrq97R3dxGqTWEUYPBdgTyPTPSgDWo0gaGW0BlbnKDbz/v50MPj5Y4+UTyeSvZx0NLS7QaXtmkjZUU7icnb69KVQ3U+pygW3eLNk5VclMccnJ86oDZ8BcLvAJO4DqM+gpt2b2x2JxMEaRtxyBkgcYzTxxqFtkW3OdLgZSaUkkC3FyZFdm2sRnbnjHNMIUFjZyJAsMaRnO5iWWRvU5GRxjyoLzhI3Q4eM8hB1B/56VHf2ndSQlSSm5gpf5wOuRRnk3STK+rS67Pf4qk04soi5PJlMeFwD16/ip1LSobW1/yMKuSodgF6evXqaHo8ln3UskEAgZuBvI+XnHP1q0b+OOOaOWRFCjxYkzxg5+vH9q55xadRNGKlGpGYjv1LNGw7uQKyvGMKCR04xXtDsV1e97meOQW/m6EAqKq9xZT6j8PZW1xM5Y4zKFyOvpW30JEs7HEMDRuzEMQwBGPfz9K6FGgrNJw0+IWatBbW2+yaBo4AFYkLgsM8fU8eQ86zOuWMMTCW2cMCMkL0UeQ+tbXXe6ulMMrFz1jd2Bwf+OvFZXUIpIhs7ncuRtYjAb2Ga2tdAcozTUzNeVWdOtWurlYw2zzLEdAKDMD3jeHacnK+lM9BW2kuClyZR4TtKNgU7lStnLGO0tUObaGFl3XW67WRdyk5yF6HhfpXN0l1fmIWsJaNV4DgeHHGB7UN7+ysYGjsTKhfq7NuP0+lUE1KSOUrDKpTGQCu7H55rjW83Z6MlCEabNF2M7Ry6fE9jeK1vAXaV7kLuYHbgLtPFai47Tdn7+OeE308QuHVyzRfLgAY6+eKynYjSrG6tjPdRJIwkZNrgFSMelbF9J0WAyMthaZVgBiIeYr2OlweOmuqFut9tLdmSGzsJLm1EYBkdgmTzxj0rMdoL6XtNerOiwWaooTEsq5PJ54rVav2f0qSaNo7SJR3YGFUAD7Vke1ttZ6XqKw28MaqYw2NvvWfIra/hWXQndcfHWGF45INOdPso7NA0t/ZBxjaYyFx6+fWsyl5BjHcQ5x/7YrW2GlQT2wdrODJUEfpjniuXKpL6ZU3ygq26TXHfQ9ppkC/JGzAqvt1oek3U8Goy/G6vBKpXwu1ztGfpVlNKtO+C/AW207esS+f2oemaNam/bvLSAja3h7sY64qTprk6UebXkmISeOGbB5ZruMYx9TzTW3utKeFCbqwhJAJj76Pwn04NL7jQrS2VmFpDt345QdMGjW8enmBT8HbHAHJiU/7Vy5YxquQz65Lk8mkTxmJ9RsgCD1mjOPyaS3+maBHAwjuLWUnGVjuYwWPkTzxTCcadGCfg7bp17lf+KU6nd2CW0m21gDDHSJaXBFJ0myT1orW1hpxhktlSCKOQc3DXsZK+n3zUz6LEjN8P2hsouQ3jnXJOPY1VttRsu5c/DQE9RmNaZvc25gJFtCG3jnu16bfpXdLZfSsLb/IjvNFubp98msaQ7En/wBYopj/AILYLoItF1bTFvO+3tKbkFdvoPfz+9LdV1HudiRW8KnP9A6U0i1WM9mUmeCISiYg4jHTNXueqaYj75Ey6GyPIvx2kyq3RmvAMe/Boi6fPAMW+paSoAPAugevXqKAmsErcOY485yo2j1o9tefFxK7JGOfFhR5Usr+jY+Xwdz2svw0WNas2lYMZF+IGF9OalVmWyNr8XpRfdnvxcDdj06Uz1Vkl0+DbHGGDNnCD3qgIv8AIlti7t39I8iKW48DtTumDtk7qIiTUbR5Gchz34xtIPPTqDTWdtNVLpLW70/EqKqM0xyhA5PTmqGlqJbc5RSyuTnaKeTsrLdMI0yIkxhRxxRlJJ0jQjIpQXVjaXSOr6NCgXxGJyzMeM9Bxz09q4ue0NrHcL8IwdQMcvtznHOfzUR6nEdQhgKqd454HXFMY7WK5feqLyT0UClkltyBN1wV31PTZZWS64fbgAE5oF/Hps6hhDOyD5SZcFSOmBTG5xasdoAyvPlS3Ur/AGKCD044NRp3wM+gQj0SaHdNakE8sT8xx7jmltzcaVFt+C01u9c4VjKwB+1V5dfnQukfA6V1p9+94xgn8Q2kjPmaqo68skncqiKZiJJnPyjOcE9KJYKO9JYZG04x9RXV9bMkrsvQnIoEDtHIfpTRlD4HJGaf6NP2av0gsimee+JIzjqK0SaotxJNHGQ3IOQfRea+ZxyuowrsFznAPFOezM5W9ZTswYn5IPpXTGca5Odxfw213rMQRG3qQF9fasX2xuhc6tvUgjuwBg5xSh5myDwMdOOtBkcuxZjyaWU0ugxj9JBzX1XQ7iKSxtlVsuYlGMeeMV8oHBBrQaPqmy5toiJZT4VAZuF+ntU29o8lI9n0tFG5G4GBDwT7UWNI1l70SJ8j5z/8qzUmpiLesltGgUR5kfJOB9q4g1eOa9EOVwY3wQg6nmo6lkPdRmimgwkgbny+lKLKFlsn3dQCRS7TdRaeNkdlXkZ2LjFNIHBs2ZZZGBHliisavkGS3GhdetJIEwODnIrKatPJ8RJCTmvr3YvYLaef4MTy7gu5gGKL9D6+tZL+I1jZJeadNFarFNKriRVUYYA8E02sYcko474PnilsY5ANaxoWaFORyFPXz2ikwtMzqpJ2kgZAAxWzvre3t5RHbTGSIKuCQD5VzeVmaiqPT8Lx7lyZXWLExwK48TDqc5qlbSl9OmgyfCwYCtTrUJNs20AD2rJWKEtNzxg8UfHzOWLkjnw1mpFdEYwysM4XGav6LJyVPkc1ZtLIHTpCVyzZ+ZcVUtIGgZWIOT1w1PGalwc+rhKzTuQ1pn+k+leVAbSTaPWk893JHA6oo6g9aZ6dcCW0fewBPkOabJBwSkyynuwWjMI3lRujc06aPFvI2R4lH7UlVe5SSaP5QOTxn7UC61hBbFQG+Ur4mXP4BrnkpN2gxkooSmdxqRlTgq3BrY9l79ZspI3OfOsfYQ94C/qT6VZsrxrC6DZAQnnAzV9+aY0cX+e7+mx7QyKgbxDIX0NYzVLnchXPJp1q2opdwlu+H/lz+Kyl24eQ4ORQTvg2ReuF/wBAE1b0uURXkbN8ucGqddKSDkHnNM+jjjKpJmlCLcxOB5AmlggAk6eR60W2uWih8W0ZBxkdagTI7LsJ+XnH1rkjGUW66PVc8coLYU4yeK0Wn6ddR2/eRxrExQ5LDJx69aSpEBIoBbr61tbK0Xu41MkpAjzy1XyNro4MEFK7MJIjKcEc5xXGK311oenlcmHLMSSdx5NZDULWOG8kjjyFBwBmjGezonOGoC2g7wMdjHA6gcCoy0EisFwykEGm2mW6tbSkk+Hp0qvewq2wsSf0wfKspuyrxpQs6gvLi5kaSSdw2eAOlFa8v1mLwM24E4bYOKr2UYDDDMOfWmUtrGZSpLnP+qkc2pnXDHGWGyhp9xc72D96y+eKcWc8MdsfDMCBt8RBr2nabbF2BViD/qqzNp8EEf6YYZ96LzNOg4sEXHkLpuuahp++bTJRHvUhhszkVXup57thc3LPK4G0Fh0HpRrNf8sOT0qGX9H5j1zXNkyyZR4YqVCssTuyCDn6U2mnCoQgYnjIPHkKo3FuAqne53dckVE08zXTRd62xQOMD0q2KHs4DLJ6VuNdRJk0p2Cg5TPHJrM6ap7mQbGUEdccGtGg7yzMUp3oVxjpj8UtkJiSBI2IVgQRnNPHG4RaRGM/bLY7hdI7MpIpGBkc5qxb2pa2jlG0L82eaX33heMA4BHPFOYNyabsVjt7v0FUx40o2Qz/AJYjvNLa4uZJHLAe61zCW03Ko+c/1DOKcxwBwNzPyPWqWrWqIoYM5PPU9ars5/l9HO1ryiIEW4srgOgywJ46f3rKMMMQM9cVsdHiQTJGVDIyFipHHSss0K9+wGQN/QfWg0lwibbY00+MwWoLAjPPIFV7yAtnAPWmdzFtteHYAYHlQURSrFhuPvUM/D2R7PjJSxaMoRowiAIIxSyTO9vrWhMCbM8/mk80S98/JpcTtkPPhrCJTqR1pgbOLug3iyVz1oaW6H+rp61WzzlHk4kbMQwMY4yDxXFsf1Dk+VEeFQAMt+amOILIcE9KyDOVs//Z"/>
          <p:cNvSpPr>
            <a:spLocks noChangeAspect="1" noChangeArrowheads="1"/>
          </p:cNvSpPr>
          <p:nvPr/>
        </p:nvSpPr>
        <p:spPr bwMode="auto">
          <a:xfrm>
            <a:off x="74613" y="-693738"/>
            <a:ext cx="2200275" cy="1447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2772" name="AutoShape 6" descr="data:image/jpg;base64,/9j/4AAQSkZJRgABAQAAAQABAAD/2wBDAAkGBwgHBgkIBwgKCgkLDRYPDQwMDRsUFRAWIB0iIiAdHx8kKDQsJCYxJx8fLT0tMTU3Ojo6Iys/RD84QzQ5Ojf/2wBDAQoKCg0MDRoPDxo3JR8lNzc3Nzc3Nzc3Nzc3Nzc3Nzc3Nzc3Nzc3Nzc3Nzc3Nzc3Nzc3Nzc3Nzc3Nzc3Nzc3Nzf/wAARCACcAO4DASIAAhEBAxEB/8QAGwAAAgMBAQEAAAAAAAAAAAAAAwUBBAYCAAf/xAA6EAACAQMDAQYFAgQGAQUAAAABAgMABBEFEiExBhMiQVFhFDJxgZEjoQdCUrEVJGLB0fCSRFNy4fH/xAAaAQADAQEBAQAAAAAAAAAAAAABAgMABAUG/8QAIREAAgICAgMBAQEAAAAAAAAAAAECEQMSITEEE0EiUSP/2gAMAwEAAhEDEQA/APpO2oK0fbUFa9LY5aAFajbRytRto2CgO2o20fbXO32o7GoDioIo22o20dgUBxXiKKVqNtazUCxUbaLtqNtGwUC21G2jYqMUbBQIrUFaLjNeK0bNQHFexRdtRtrWCgOKgrVjArxQGjtQrjZWC4roDNFMftUGP7VthdaBlM1GzFd93zwa67kjknNHYwHOOtc8Z+UCivH7Vx3THyopoDODXJPpRDGV60Jjg8U6FZySTxRVUetAecgY2iq/esScE0yi2KzX7ajbRytRtry9j0aAFajbRytclaOxqA7ajbR9tc4o7AoCVqNtHK1BWjsagBWoKUfbUFa2wKAbajbR9tRtptgUA21BSj7agrmjsCgG2o20fbioK0djUA217bRttTso7GorsvFDJYc1b21DqCOlFSEcSqspz610XyOa7aMeQoZjI6E01oDicMwXpUd8B1qTGTXBgB65plTBTJaZD51HeqBwxJqGtfDkGhG2emSiI0zt5uPI0PvVOcqK98PJXPcsOq5plQKATsp6DFVvM4FXu5B4Iwa8LcCqKSQupsNteK0bZUbK8TY9OgBWo2+1HKVGyjsCgG2o21Y2VGyjsagG2oK0bZUbKOwKAlajbRtua8Uo7AoAUqNntR9le2GtsaiuUqCmKPtrkimsFAdte20UrUFaNgoFtqCtF2V7YaKZqA7a5ZaPsNe7s/WjYKK232r2wAc0cq3pXBQ+Yo7CtAGXPQUMoatbagrTqQtFTDDivYNWNlQUoqQKK+DXDZqzsrnux6CipAoqMDXADVcMY9BUCIegp9wUavaPWoKCszY9sLT4V31NkgkXkAZw3096Xx/xGtWJJsJhGDwTIuSPXFeL7Een6pXVG17sV7uwehrE6l2rg1BQlldGOM9RtIOceZpLD2muoLktHM+2Pwgdd598mpvOkx148qPpxjrkpisZp3bS8NwF1CC3jjLAHD4YA+da+y1K1vQBBKrHHQU8M0WJLFKPZ1tqCtWSoqNoqqkTaK+2oK1ZKD0rnZ7UykCiuVqNtWCntXtlbcFFbbUbatbBXJCAEllAHXnpW3RtSsVqNma6lvrKGNpGuIyq9drZx+KrprelNnN5EhHk5xW9q/ptJd0F7s9cVyRVe67Q6LbDMmowdM4Vsn9qrxdrNDmOBfKo/qIIFFZV/TeuTV0X9vtXtp9KontRoABI1KE4GSBkmqh7Z6IbhYkld8/zbcAfmt7o/wBN6p/wcc+lQc+lUR2s0Bpe6F/GWxxkHH5okWv6NOVCX0OT0GcH7+lFZov6B45L4WCD6VGyrSdzISI5EYjqAwNdd0Pan9iEopbKju/LFXCuP5a4P0xT7goqGI+hqO6Poask4NQWJ8qKkxWkV+5J8jUdzRmGevX61xt9yKa2Cj4Nb6xKrhJY8oWz4hwuPOmWozQHMvftLNIN5wMAVldPntriSWIK25eQ+cE0+ayvmRI4reV/D8+M5FeXkgttUfRJpR3fQz0uSOe2kRicMQa6W4ghkLOrDGdpVv5vX8UKwsp7W3UNE8Y+YsRxVe5vO7uY4g2c5zsQZP5rjeym0PtBosQX8TamXihlmjI/mxkn/atBofaCTTJd8jPF3kniCDKhaQrLHHEUt12cefX71R1VnQRMGwpBL884o4/3LgScf6fQ7vtzOl7I9tNG9uDhQ3IP1HWq+pdvJrxQYLg2pXjYgOWPrnH7VgIr2JpNsQ2t/VjJ/NGedJlKTNkZyMHkGqW7om8CXNH0rQO2zNBu1G5jKxjxK67XPuMcGmN129sTbz/ARvJcIu5A4wrV8et3DOsURO0Ak1Zt3ltI5FeUg56IMVRSa7ZP0b8pH1Sw7dQm0DXtu/xO7lIhwF9cmqHaXtp8RbImkSzW8gfLsygZX0FYOx/VZ8M7HGc54A96NMIlQvO2W5wYzyfbmg8zujPxteWP5e1GsXdr3PxBChdpIABY+uazs+r3kTyOX3Bh4tzHGKUSSNA4EgZCxzyaPe6jFcwra2sO1ceJsDc1Ux495JD5YLFj3aOjfTyr+k5A6eHjNDXUHlIaV+gPJPpRNNmtIA8d80dtGo3F3bBH09aHd6lp6WxtdDt3le4+aeZc5H+nNVlgV0Sxz36B29x8TKxDbgQfEueK4mcoXXvMAdRihabe3OnOtnPCu2TxIW8qFqVtcXOZYFIbGGXIGfeh6YxfIZSa+B9PugqOGOGDfN60Ce4feWUgtnjJqkNEvYgrgjjDH9QYzRVt5Yt5cocjnzoLHG7Q6yXDkldRcKM4BPUj1o8VzK4VmbbuPmaUtbymJ3ClSP5ccjNBleVikQLb8YJ65pvWn0b2Jdmoi1G4i8Ud46yA/MjEUzh7Y6zEoX/FpdvAG45rIySJBanYBlM556nFF0KyFzC016siwL8r5xuNJlioQ2ZopTlVGvn7Y62571tSIHkF4A+1dWv8StQspv8AMTi6i4zuHSsze6Ws5LW0ojA42H+9UY9PhjfuryZe8znZ0BXyqGPKquy0vHx6/pH0+6/ikGt2ksrKMZHhMjk498CkSfxI1mbcm+As/QGLG33GKzckMCrtiVE2jyFVJHis4i6Llm6tTPLN9MkvHxLtGy1DtvrUsbE3UcCnr3SYwMeppdY9vtRjjECX+4DLbpV3H81jZbqOeKSOR3LNwB6Un+S6cYGMfLnp0poOf1kMsIw6XB1Y3T212sy9QwJGfmFfSIrq/nWE2l6io0BYDaCFPrn0r5WDtYEYyDW107tCqaYqK6ieOMsRk+Q8810eTtH9QEwSi1pPoe32qSxIfiJ87RjIyPF7Vj7jWRJqq3DliinGByQfv1pdLfSm3K7wBI5ZzjJzgZP3peWOcgnjzrYfHXLl2wTz8rX4fRYJzcWneQmNgfFjJO4++f8AvFLrqfvxHP3hB7oK4IPB9B96S6Lq62kRRy+3JJVRnOauX7P3UQt7uJo5RnO7kH/vH96j6njlR1xy7q0Fspt8iFdzkncSBn9qfGeKTHxJCKnA3cEn7CkujiGztVkupgskvKqRjI8uf3qhrk08Vxt/VihZty7ucHoeaRw3yUXeaGlmntHtoxJKsuc9AOcCiO6vHvVz7Z86yOl3RhUxzARFh87ArgDnNX7LVo1gIlm2yEkZAOD9vpTPxZt2gQ8qKX8NJbgpbeJCDjOVPze34qMIsZZVMYB/8vWk0GpCaNlt5WZVGNo68kAfuRV9HiwYWnO8EEnGMfmufLhnHgZ5ccnZ3NdW1+pSRfEpwrr/AC/UelUjbTROXaJSnUFjtHtirDx7WCIhQZxnjP8A+1euXe5giSRgVB8QPmcYx+9Vw5PQ1XKBPFPyF6wV3pqSaaSEUSOmS5HyceVL7PTFi7oTzmQRqcrjGT0pvq101pppEKiXYo4wCeABSTT9bkv7JxLCgeA8HB4HXj8Uyy5JwckRShjepau7ImaOWFkgKLzvyQc88c0zjtWhshNFIm9xmPAZhnqdwxx9qqmYS27JcqTE2CVx/uPagLDp8mH7grhSBguA3px0qmPNGkpkstzdroYxTW04KrIxcAE4Q9c4pffukDhWdSxxtAHLUqNytrNOF2RhmHgDE7eg8x061NmbnUgz2aq5hXBaQgKpxgDJ4zVnjjDn4c7fyLGz6e01rcF5ooPCXJZ9uT6f/ftWL065RdUZ5nwhON7bioPviml9Ldz6RPFe28gnt2AaTaCFU8gZ+vP4rMojMCQDtBAJ8h6c1SCjXZOUmbu5sLJIdtrPFJLI6gpGQQORz1qLm+jtI0gjQvGg8x1NVdF2raJKoV3weFj27tvl+3X3pVqFz4iz7Qx6+f71xZv1PU9jxko4/ZIaS3QMJnhCoyr4xuIG3Pl71lrm+mlvDPvJKnwk84prbzyQwhmXdFKpUEk8+oBpTZTC1vBLJFvKZKq3r5eRoYYatnN5071aLlxf3DQljncxywwfDxQ1mnmgwFZz0O3OQfcV641BtkgR3Z5iTKW/m9APbk0HTLqW3nYxHbvGDjHH5q0ov4jjhPnlhGke2XbJGyORxuBz+9et1RnMs6rtYeHcSM/imOpNDewgSzgzICQxHOPQn/vWl9rb3LMUjilZV6mMEjNaKXcuymSUuu0V4bWadWeKNiq9TTLs7pvxuqpZXha3t2yZ5SMbFAyMnyGcVcgj1O8/QQu9vC20FYs9PIY9sUxitdRXxfB3Bb+plJz6c1244OS/Rw7/AMMbLE0UzRSAqVODleaJaPGkpV8PG3Bzx51tZ+z0msInxDiCfJCboG3EY4BPnWU1zRL3Rr97a5iOBlkcDh0yQG++KzWo12VI4JGlCxlTyOdwA+tXbSy1Ca9+Ft42meJwpWIbl6+o4PPnSwMRzX1LQ4dBht7a70+1R9Qt4o2ZH3BmkKc7STtxQetcoaN3wzMXXZ7W9QuJJWsJ8uwfZHgKgYnbgZ4B5A+lNNHsdbhuo0vY3jtAH72SZV2pGAQxPrj++Kep2qv0SNm0OUZW1wyqgznP7EZA/pq2uqPqneWV5o7W8MkEweRyCAA/TC849h160spKuYoZd2nyZvQrGxDC7WYSz4DBeCFx024GMDg08j0u0aCWU7Y2RR3UYkA3bW3qPbDEn7+ldz2+nadZsdOhSNkcq7JEwGOSAMk56c/SshBq2qvatPBqfcQM5Xm3DZyccH3qcc6UuWPkSUbZornT4HCFVELRhth3A788kY9dzsfrz6VmJVW0vWhzMwBLM+AP2zzk+dRqEuo6fLEbnVSrk7kCQck9MnoP3pJql5K987lwz42swxhvx/alnWWVoWE6VjZ9YUyFogxBYDA9eh/29utaa3IFqnebTv5OCCCD55HWvnUVyVKoynZnJCcE8c4rS2+qXItkj0+xuZIkTbmRjkHH34rm8rx5V+T0PD8tpvYd3880c/iHcxHIDtKMuTx4R1+1ZyyurkSz2hBESZ3SNnJJPBrq97R3dxGqTWEUYPBdgTyPTPSgDWo0gaGW0BlbnKDbz/v50MPj5Y4+UTyeSvZx0NLS7QaXtmkjZUU7icnb69KVQ3U+pygW3eLNk5VclMccnJ86oDZ8BcLvAJO4DqM+gpt2b2x2JxMEaRtxyBkgcYzTxxqFtkW3OdLgZSaUkkC3FyZFdm2sRnbnjHNMIUFjZyJAsMaRnO5iWWRvU5GRxjyoLzhI3Q4eM8hB1B/56VHf2ndSQlSSm5gpf5wOuRRnk3STK+rS67Pf4qk04soi5PJlMeFwD16/ip1LSobW1/yMKuSodgF6evXqaHo8ln3UskEAgZuBvI+XnHP1q0b+OOOaOWRFCjxYkzxg5+vH9q55xadRNGKlGpGYjv1LNGw7uQKyvGMKCR04xXtDsV1e97meOQW/m6EAqKq9xZT6j8PZW1xM5Y4zKFyOvpW30JEs7HEMDRuzEMQwBGPfz9K6FGgrNJw0+IWatBbW2+yaBo4AFYkLgsM8fU8eQ86zOuWMMTCW2cMCMkL0UeQ+tbXXe6ulMMrFz1jd2Bwf+OvFZXUIpIhs7ncuRtYjAb2Ga2tdAcozTUzNeVWdOtWurlYw2zzLEdAKDMD3jeHacnK+lM9BW2kuClyZR4TtKNgU7lStnLGO0tUObaGFl3XW67WRdyk5yF6HhfpXN0l1fmIWsJaNV4DgeHHGB7UN7+ysYGjsTKhfq7NuP0+lUE1KSOUrDKpTGQCu7H55rjW83Z6MlCEabNF2M7Ry6fE9jeK1vAXaV7kLuYHbgLtPFai47Tdn7+OeE308QuHVyzRfLgAY6+eKynYjSrG6tjPdRJIwkZNrgFSMelbF9J0WAyMthaZVgBiIeYr2OlweOmuqFut9tLdmSGzsJLm1EYBkdgmTzxj0rMdoL6XtNerOiwWaooTEsq5PJ54rVav2f0qSaNo7SJR3YGFUAD7Vke1ttZ6XqKw28MaqYw2NvvWfIra/hWXQndcfHWGF45INOdPso7NA0t/ZBxjaYyFx6+fWsyl5BjHcQ5x/7YrW2GlQT2wdrODJUEfpjniuXKpL6ZU3ygq26TXHfQ9ppkC/JGzAqvt1oek3U8Goy/G6vBKpXwu1ztGfpVlNKtO+C/AW207esS+f2oemaNam/bvLSAja3h7sY64qTprk6UebXkmISeOGbB5ZruMYx9TzTW3utKeFCbqwhJAJj76Pwn04NL7jQrS2VmFpDt345QdMGjW8enmBT8HbHAHJiU/7Vy5YxquQz65Lk8mkTxmJ9RsgCD1mjOPyaS3+maBHAwjuLWUnGVjuYwWPkTzxTCcadGCfg7bp17lf+KU6nd2CW0m21gDDHSJaXBFJ0myT1orW1hpxhktlSCKOQc3DXsZK+n3zUz6LEjN8P2hsouQ3jnXJOPY1VttRsu5c/DQE9RmNaZvc25gJFtCG3jnu16bfpXdLZfSsLb/IjvNFubp98msaQ7En/wBYopj/AILYLoItF1bTFvO+3tKbkFdvoPfz+9LdV1HudiRW8KnP9A6U0i1WM9mUmeCISiYg4jHTNXueqaYj75Ey6GyPIvx2kyq3RmvAMe/Boi6fPAMW+paSoAPAugevXqKAmsErcOY485yo2j1o9tefFxK7JGOfFhR5Usr+jY+Xwdz2svw0WNas2lYMZF+IGF9OalVmWyNr8XpRfdnvxcDdj06Uz1Vkl0+DbHGGDNnCD3qgIv8AIlti7t39I8iKW48DtTumDtk7qIiTUbR5Gchz34xtIPPTqDTWdtNVLpLW70/EqKqM0xyhA5PTmqGlqJbc5RSyuTnaKeTsrLdMI0yIkxhRxxRlJJ0jQjIpQXVjaXSOr6NCgXxGJyzMeM9Bxz09q4ue0NrHcL8IwdQMcvtznHOfzUR6nEdQhgKqd454HXFMY7WK5feqLyT0UClkltyBN1wV31PTZZWS64fbgAE5oF/Hps6hhDOyD5SZcFSOmBTG5xasdoAyvPlS3Ur/AGKCD044NRp3wM+gQj0SaHdNakE8sT8xx7jmltzcaVFt+C01u9c4VjKwB+1V5dfnQukfA6V1p9+94xgn8Q2kjPmaqo68skncqiKZiJJnPyjOcE9KJYKO9JYZG04x9RXV9bMkrsvQnIoEDtHIfpTRlD4HJGaf6NP2av0gsimee+JIzjqK0SaotxJNHGQ3IOQfRea+ZxyuowrsFznAPFOezM5W9ZTswYn5IPpXTGca5Odxfw213rMQRG3qQF9fasX2xuhc6tvUgjuwBg5xSh5myDwMdOOtBkcuxZjyaWU0ugxj9JBzX1XQ7iKSxtlVsuYlGMeeMV8oHBBrQaPqmy5toiJZT4VAZuF+ntU29o8lI9n0tFG5G4GBDwT7UWNI1l70SJ8j5z/8qzUmpiLesltGgUR5kfJOB9q4g1eOa9EOVwY3wQg6nmo6lkPdRmimgwkgbny+lKLKFlsn3dQCRS7TdRaeNkdlXkZ2LjFNIHBs2ZZZGBHliisavkGS3GhdetJIEwODnIrKatPJ8RJCTmvr3YvYLaef4MTy7gu5gGKL9D6+tZL+I1jZJeadNFarFNKriRVUYYA8E02sYcko474PnilsY5ANaxoWaFORyFPXz2ikwtMzqpJ2kgZAAxWzvre3t5RHbTGSIKuCQD5VzeVmaiqPT8Lx7lyZXWLExwK48TDqc5qlbSl9OmgyfCwYCtTrUJNs20AD2rJWKEtNzxg8UfHzOWLkjnw1mpFdEYwysM4XGav6LJyVPkc1ZtLIHTpCVyzZ+ZcVUtIGgZWIOT1w1PGalwc+rhKzTuQ1pn+k+leVAbSTaPWk893JHA6oo6g9aZ6dcCW0fewBPkOabJBwSkyynuwWjMI3lRujc06aPFvI2R4lH7UlVe5SSaP5QOTxn7UC61hBbFQG+Ur4mXP4BrnkpN2gxkooSmdxqRlTgq3BrY9l79ZspI3OfOsfYQ94C/qT6VZsrxrC6DZAQnnAzV9+aY0cX+e7+mx7QyKgbxDIX0NYzVLnchXPJp1q2opdwlu+H/lz+Kyl24eQ4ORQTvg2ReuF/wBAE1b0uURXkbN8ucGqddKSDkHnNM+jjjKpJmlCLcxOB5AmlggAk6eR60W2uWih8W0ZBxkdagTI7LsJ+XnH1rkjGUW66PVc8coLYU4yeK0Wn6ddR2/eRxrExQ5LDJx69aSpEBIoBbr61tbK0Xu41MkpAjzy1XyNro4MEFK7MJIjKcEc5xXGK311oenlcmHLMSSdx5NZDULWOG8kjjyFBwBmjGezonOGoC2g7wMdjHA6gcCoy0EisFwykEGm2mW6tbSkk+Hp0qvewq2wsSf0wfKspuyrxpQs6gvLi5kaSSdw2eAOlFa8v1mLwM24E4bYOKr2UYDDDMOfWmUtrGZSpLnP+qkc2pnXDHGWGyhp9xc72D96y+eKcWc8MdsfDMCBt8RBr2nabbF2BViD/qqzNp8EEf6YYZ96LzNOg4sEXHkLpuuahp++bTJRHvUhhszkVXup57thc3LPK4G0Fh0HpRrNf8sOT0qGX9H5j1zXNkyyZR4YqVCssTuyCDn6U2mnCoQgYnjIPHkKo3FuAqne53dckVE08zXTRd62xQOMD0q2KHs4DLJ6VuNdRJk0p2Cg5TPHJrM6ap7mQbGUEdccGtGg7yzMUp3oVxjpj8UtkJiSBI2IVgQRnNPHG4RaRGM/bLY7hdI7MpIpGBkc5qxb2pa2jlG0L82eaX33heMA4BHPFOYNyabsVjt7v0FUx40o2Qz/AJYjvNLa4uZJHLAe61zCW03Ko+c/1DOKcxwBwNzPyPWqWrWqIoYM5PPU9ars5/l9HO1ryiIEW4srgOgywJ46f3rKMMMQM9cVsdHiQTJGVDIyFipHHSss0K9+wGQN/QfWg0lwibbY00+MwWoLAjPPIFV7yAtnAPWmdzFtteHYAYHlQURSrFhuPvUM/D2R7PjJSxaMoRowiAIIxSyTO9vrWhMCbM8/mk80S98/JpcTtkPPhrCJTqR1pgbOLug3iyVz1oaW6H+rp61WzzlHk4kbMQwMY4yDxXFsf1Dk+VEeFQAMt+amOILIcE9KyDOVs//Z"/>
          <p:cNvSpPr>
            <a:spLocks noChangeAspect="1" noChangeArrowheads="1"/>
          </p:cNvSpPr>
          <p:nvPr/>
        </p:nvSpPr>
        <p:spPr bwMode="auto">
          <a:xfrm>
            <a:off x="74613" y="-693738"/>
            <a:ext cx="2200275" cy="1447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32773" name="AutoShape 8" descr="data:image/jpg;base64,/9j/4AAQSkZJRgABAQAAAQABAAD/2wBDAAkGBwgHBgkIBwgKCgkLDRYPDQwMDRsUFRAWIB0iIiAdHx8kKDQsJCYxJx8fLT0tMTU3Ojo6Iys/RD84QzQ5Ojf/2wBDAQoKCg0MDRoPDxo3JR8lNzc3Nzc3Nzc3Nzc3Nzc3Nzc3Nzc3Nzc3Nzc3Nzc3Nzc3Nzc3Nzc3Nzc3Nzc3Nzc3Nzf/wAARCACcAO4DASIAAhEBAxEB/8QAGwAAAgMBAQEAAAAAAAAAAAAAAwUBBAYCAAf/xAA6EAACAQMDAQYFAgQGAQUAAAABAgMABBEFEiExBhMiQVFhFDJxgZEjoQdCUrEVJGLB0fCSRFNy4fH/xAAaAQADAQEBAQAAAAAAAAAAAAABAgMABAUG/8QAIREAAgICAgMBAQEAAAAAAAAAAAECEQMSITEEE0EiUSP/2gAMAwEAAhEDEQA/APpO2oK0fbUFa9LY5aAFajbRytRto2CgO2o20fbXO32o7GoDioIo22o20dgUBxXiKKVqNtazUCxUbaLtqNtGwUC21G2jYqMUbBQIrUFaLjNeK0bNQHFexRdtRtrWCgOKgrVjArxQGjtQrjZWC4roDNFMftUGP7VthdaBlM1GzFd93zwa67kjknNHYwHOOtc8Z+UCivH7Vx3THyopoDODXJPpRDGV60Jjg8U6FZySTxRVUetAecgY2iq/esScE0yi2KzX7ajbRytRtry9j0aAFajbRytclaOxqA7ajbR9tc4o7AoCVqNtHK1BWjsagBWoKUfbUFa2wKAbajbR9tRtptgUA21BSj7agrmjsCgG2o20fbioK0djUA217bRttTso7GorsvFDJYc1b21DqCOlFSEcSqspz610XyOa7aMeQoZjI6E01oDicMwXpUd8B1qTGTXBgB65plTBTJaZD51HeqBwxJqGtfDkGhG2emSiI0zt5uPI0PvVOcqK98PJXPcsOq5plQKATsp6DFVvM4FXu5B4Iwa8LcCqKSQupsNteK0bZUbK8TY9OgBWo2+1HKVGyjsCgG2o21Y2VGyjsagG2oK0bZUbKOwKAlajbRtua8Uo7AoAUqNntR9le2GtsaiuUqCmKPtrkimsFAdte20UrUFaNgoFtqCtF2V7YaKZqA7a5ZaPsNe7s/WjYKK232r2wAc0cq3pXBQ+Yo7CtAGXPQUMoatbagrTqQtFTDDivYNWNlQUoqQKK+DXDZqzsrnux6CipAoqMDXADVcMY9BUCIegp9wUavaPWoKCszY9sLT4V31NkgkXkAZw3096Xx/xGtWJJsJhGDwTIuSPXFeL7Een6pXVG17sV7uwehrE6l2rg1BQlldGOM9RtIOceZpLD2muoLktHM+2Pwgdd598mpvOkx148qPpxjrkpisZp3bS8NwF1CC3jjLAHD4YA+da+y1K1vQBBKrHHQU8M0WJLFKPZ1tqCtWSoqNoqqkTaK+2oK1ZKD0rnZ7UykCiuVqNtWCntXtlbcFFbbUbatbBXJCAEllAHXnpW3RtSsVqNma6lvrKGNpGuIyq9drZx+KrprelNnN5EhHk5xW9q/ptJd0F7s9cVyRVe67Q6LbDMmowdM4Vsn9qrxdrNDmOBfKo/qIIFFZV/TeuTV0X9vtXtp9KontRoABI1KE4GSBkmqh7Z6IbhYkld8/zbcAfmt7o/wBN6p/wcc+lQc+lUR2s0Bpe6F/GWxxkHH5okWv6NOVCX0OT0GcH7+lFZov6B45L4WCD6VGyrSdzISI5EYjqAwNdd0Pan9iEopbKju/LFXCuP5a4P0xT7goqGI+hqO6Poask4NQWJ8qKkxWkV+5J8jUdzRmGevX61xt9yKa2Cj4Nb6xKrhJY8oWz4hwuPOmWozQHMvftLNIN5wMAVldPntriSWIK25eQ+cE0+ayvmRI4reV/D8+M5FeXkgttUfRJpR3fQz0uSOe2kRicMQa6W4ghkLOrDGdpVv5vX8UKwsp7W3UNE8Y+YsRxVe5vO7uY4g2c5zsQZP5rjeym0PtBosQX8TamXihlmjI/mxkn/atBofaCTTJd8jPF3kniCDKhaQrLHHEUt12cefX71R1VnQRMGwpBL884o4/3LgScf6fQ7vtzOl7I9tNG9uDhQ3IP1HWq+pdvJrxQYLg2pXjYgOWPrnH7VgIr2JpNsQ2t/VjJ/NGedJlKTNkZyMHkGqW7om8CXNH0rQO2zNBu1G5jKxjxK67XPuMcGmN129sTbz/ARvJcIu5A4wrV8et3DOsURO0Ak1Zt3ltI5FeUg56IMVRSa7ZP0b8pH1Sw7dQm0DXtu/xO7lIhwF9cmqHaXtp8RbImkSzW8gfLsygZX0FYOx/VZ8M7HGc54A96NMIlQvO2W5wYzyfbmg8zujPxteWP5e1GsXdr3PxBChdpIABY+uazs+r3kTyOX3Bh4tzHGKUSSNA4EgZCxzyaPe6jFcwra2sO1ceJsDc1Ux495JD5YLFj3aOjfTyr+k5A6eHjNDXUHlIaV+gPJPpRNNmtIA8d80dtGo3F3bBH09aHd6lp6WxtdDt3le4+aeZc5H+nNVlgV0Sxz36B29x8TKxDbgQfEueK4mcoXXvMAdRihabe3OnOtnPCu2TxIW8qFqVtcXOZYFIbGGXIGfeh6YxfIZSa+B9PugqOGOGDfN60Ce4feWUgtnjJqkNEvYgrgjjDH9QYzRVt5Yt5cocjnzoLHG7Q6yXDkldRcKM4BPUj1o8VzK4VmbbuPmaUtbymJ3ClSP5ccjNBleVikQLb8YJ65pvWn0b2Jdmoi1G4i8Ud46yA/MjEUzh7Y6zEoX/FpdvAG45rIySJBanYBlM556nFF0KyFzC016siwL8r5xuNJlioQ2ZopTlVGvn7Y62571tSIHkF4A+1dWv8StQspv8AMTi6i4zuHSsze6Ws5LW0ojA42H+9UY9PhjfuryZe8znZ0BXyqGPKquy0vHx6/pH0+6/ikGt2ksrKMZHhMjk498CkSfxI1mbcm+As/QGLG33GKzckMCrtiVE2jyFVJHis4i6Llm6tTPLN9MkvHxLtGy1DtvrUsbE3UcCnr3SYwMeppdY9vtRjjECX+4DLbpV3H81jZbqOeKSOR3LNwB6Un+S6cYGMfLnp0poOf1kMsIw6XB1Y3T212sy9QwJGfmFfSIrq/nWE2l6io0BYDaCFPrn0r5WDtYEYyDW107tCqaYqK6ieOMsRk+Q8810eTtH9QEwSi1pPoe32qSxIfiJ87RjIyPF7Vj7jWRJqq3DliinGByQfv1pdLfSm3K7wBI5ZzjJzgZP3peWOcgnjzrYfHXLl2wTz8rX4fRYJzcWneQmNgfFjJO4++f8AvFLrqfvxHP3hB7oK4IPB9B96S6Lq62kRRy+3JJVRnOauX7P3UQt7uJo5RnO7kH/vH96j6njlR1xy7q0Fspt8iFdzkncSBn9qfGeKTHxJCKnA3cEn7CkujiGztVkupgskvKqRjI8uf3qhrk08Vxt/VihZty7ucHoeaRw3yUXeaGlmntHtoxJKsuc9AOcCiO6vHvVz7Z86yOl3RhUxzARFh87ArgDnNX7LVo1gIlm2yEkZAOD9vpTPxZt2gQ8qKX8NJbgpbeJCDjOVPze34qMIsZZVMYB/8vWk0GpCaNlt5WZVGNo68kAfuRV9HiwYWnO8EEnGMfmufLhnHgZ5ccnZ3NdW1+pSRfEpwrr/AC/UelUjbTROXaJSnUFjtHtirDx7WCIhQZxnjP8A+1euXe5giSRgVB8QPmcYx+9Vw5PQ1XKBPFPyF6wV3pqSaaSEUSOmS5HyceVL7PTFi7oTzmQRqcrjGT0pvq101pppEKiXYo4wCeABSTT9bkv7JxLCgeA8HB4HXj8Uyy5JwckRShjepau7ImaOWFkgKLzvyQc88c0zjtWhshNFIm9xmPAZhnqdwxx9qqmYS27JcqTE2CVx/uPagLDp8mH7grhSBguA3px0qmPNGkpkstzdroYxTW04KrIxcAE4Q9c4pffukDhWdSxxtAHLUqNytrNOF2RhmHgDE7eg8x061NmbnUgz2aq5hXBaQgKpxgDJ4zVnjjDn4c7fyLGz6e01rcF5ooPCXJZ9uT6f/ftWL065RdUZ5nwhON7bioPviml9Ldz6RPFe28gnt2AaTaCFU8gZ+vP4rMojMCQDtBAJ8h6c1SCjXZOUmbu5sLJIdtrPFJLI6gpGQQORz1qLm+jtI0gjQvGg8x1NVdF2raJKoV3weFj27tvl+3X3pVqFz4iz7Qx6+f71xZv1PU9jxko4/ZIaS3QMJnhCoyr4xuIG3Pl71lrm+mlvDPvJKnwk84prbzyQwhmXdFKpUEk8+oBpTZTC1vBLJFvKZKq3r5eRoYYatnN5071aLlxf3DQljncxywwfDxQ1mnmgwFZz0O3OQfcV641BtkgR3Z5iTKW/m9APbk0HTLqW3nYxHbvGDjHH5q0ov4jjhPnlhGke2XbJGyORxuBz+9et1RnMs6rtYeHcSM/imOpNDewgSzgzICQxHOPQn/vWl9rb3LMUjilZV6mMEjNaKXcuymSUuu0V4bWadWeKNiq9TTLs7pvxuqpZXha3t2yZ5SMbFAyMnyGcVcgj1O8/QQu9vC20FYs9PIY9sUxitdRXxfB3Bb+plJz6c1244OS/Rw7/AMMbLE0UzRSAqVODleaJaPGkpV8PG3Bzx51tZ+z0msInxDiCfJCboG3EY4BPnWU1zRL3Rr97a5iOBlkcDh0yQG++KzWo12VI4JGlCxlTyOdwA+tXbSy1Ca9+Ft42meJwpWIbl6+o4PPnSwMRzX1LQ4dBht7a70+1R9Qt4o2ZH3BmkKc7STtxQetcoaN3wzMXXZ7W9QuJJWsJ8uwfZHgKgYnbgZ4B5A+lNNHsdbhuo0vY3jtAH72SZV2pGAQxPrj++Kep2qv0SNm0OUZW1wyqgznP7EZA/pq2uqPqneWV5o7W8MkEweRyCAA/TC849h160spKuYoZd2nyZvQrGxDC7WYSz4DBeCFx024GMDg08j0u0aCWU7Y2RR3UYkA3bW3qPbDEn7+ldz2+nadZsdOhSNkcq7JEwGOSAMk56c/SshBq2qvatPBqfcQM5Xm3DZyccH3qcc6UuWPkSUbZornT4HCFVELRhth3A788kY9dzsfrz6VmJVW0vWhzMwBLM+AP2zzk+dRqEuo6fLEbnVSrk7kCQck9MnoP3pJql5K987lwz42swxhvx/alnWWVoWE6VjZ9YUyFogxBYDA9eh/29utaa3IFqnebTv5OCCCD55HWvnUVyVKoynZnJCcE8c4rS2+qXItkj0+xuZIkTbmRjkHH34rm8rx5V+T0PD8tpvYd3880c/iHcxHIDtKMuTx4R1+1ZyyurkSz2hBESZ3SNnJJPBrq97R3dxGqTWEUYPBdgTyPTPSgDWo0gaGW0BlbnKDbz/v50MPj5Y4+UTyeSvZx0NLS7QaXtmkjZUU7icnb69KVQ3U+pygW3eLNk5VclMccnJ86oDZ8BcLvAJO4DqM+gpt2b2x2JxMEaRtxyBkgcYzTxxqFtkW3OdLgZSaUkkC3FyZFdm2sRnbnjHNMIUFjZyJAsMaRnO5iWWRvU5GRxjyoLzhI3Q4eM8hB1B/56VHf2ndSQlSSm5gpf5wOuRRnk3STK+rS67Pf4qk04soi5PJlMeFwD16/ip1LSobW1/yMKuSodgF6evXqaHo8ln3UskEAgZuBvI+XnHP1q0b+OOOaOWRFCjxYkzxg5+vH9q55xadRNGKlGpGYjv1LNGw7uQKyvGMKCR04xXtDsV1e97meOQW/m6EAqKq9xZT6j8PZW1xM5Y4zKFyOvpW30JEs7HEMDRuzEMQwBGPfz9K6FGgrNJw0+IWatBbW2+yaBo4AFYkLgsM8fU8eQ86zOuWMMTCW2cMCMkL0UeQ+tbXXe6ulMMrFz1jd2Bwf+OvFZXUIpIhs7ncuRtYjAb2Ga2tdAcozTUzNeVWdOtWurlYw2zzLEdAKDMD3jeHacnK+lM9BW2kuClyZR4TtKNgU7lStnLGO0tUObaGFl3XW67WRdyk5yF6HhfpXN0l1fmIWsJaNV4DgeHHGB7UN7+ysYGjsTKhfq7NuP0+lUE1KSOUrDKpTGQCu7H55rjW83Z6MlCEabNF2M7Ry6fE9jeK1vAXaV7kLuYHbgLtPFai47Tdn7+OeE308QuHVyzRfLgAY6+eKynYjSrG6tjPdRJIwkZNrgFSMelbF9J0WAyMthaZVgBiIeYr2OlweOmuqFut9tLdmSGzsJLm1EYBkdgmTzxj0rMdoL6XtNerOiwWaooTEsq5PJ54rVav2f0qSaNo7SJR3YGFUAD7Vke1ttZ6XqKw28MaqYw2NvvWfIra/hWXQndcfHWGF45INOdPso7NA0t/ZBxjaYyFx6+fWsyl5BjHcQ5x/7YrW2GlQT2wdrODJUEfpjniuXKpL6ZU3ygq26TXHfQ9ppkC/JGzAqvt1oek3U8Goy/G6vBKpXwu1ztGfpVlNKtO+C/AW207esS+f2oemaNam/bvLSAja3h7sY64qTprk6UebXkmISeOGbB5ZruMYx9TzTW3utKeFCbqwhJAJj76Pwn04NL7jQrS2VmFpDt345QdMGjW8enmBT8HbHAHJiU/7Vy5YxquQz65Lk8mkTxmJ9RsgCD1mjOPyaS3+maBHAwjuLWUnGVjuYwWPkTzxTCcadGCfg7bp17lf+KU6nd2CW0m21gDDHSJaXBFJ0myT1orW1hpxhktlSCKOQc3DXsZK+n3zUz6LEjN8P2hsouQ3jnXJOPY1VttRsu5c/DQE9RmNaZvc25gJFtCG3jnu16bfpXdLZfSsLb/IjvNFubp98msaQ7En/wBYopj/AILYLoItF1bTFvO+3tKbkFdvoPfz+9LdV1HudiRW8KnP9A6U0i1WM9mUmeCISiYg4jHTNXueqaYj75Ey6GyPIvx2kyq3RmvAMe/Boi6fPAMW+paSoAPAugevXqKAmsErcOY485yo2j1o9tefFxK7JGOfFhR5Usr+jY+Xwdz2svw0WNas2lYMZF+IGF9OalVmWyNr8XpRfdnvxcDdj06Uz1Vkl0+DbHGGDNnCD3qgIv8AIlti7t39I8iKW48DtTumDtk7qIiTUbR5Gchz34xtIPPTqDTWdtNVLpLW70/EqKqM0xyhA5PTmqGlqJbc5RSyuTnaKeTsrLdMI0yIkxhRxxRlJJ0jQjIpQXVjaXSOr6NCgXxGJyzMeM9Bxz09q4ue0NrHcL8IwdQMcvtznHOfzUR6nEdQhgKqd454HXFMY7WK5feqLyT0UClkltyBN1wV31PTZZWS64fbgAE5oF/Hps6hhDOyD5SZcFSOmBTG5xasdoAyvPlS3Ur/AGKCD044NRp3wM+gQj0SaHdNakE8sT8xx7jmltzcaVFt+C01u9c4VjKwB+1V5dfnQukfA6V1p9+94xgn8Q2kjPmaqo68skncqiKZiJJnPyjOcE9KJYKO9JYZG04x9RXV9bMkrsvQnIoEDtHIfpTRlD4HJGaf6NP2av0gsimee+JIzjqK0SaotxJNHGQ3IOQfRea+ZxyuowrsFznAPFOezM5W9ZTswYn5IPpXTGca5Odxfw213rMQRG3qQF9fasX2xuhc6tvUgjuwBg5xSh5myDwMdOOtBkcuxZjyaWU0ugxj9JBzX1XQ7iKSxtlVsuYlGMeeMV8oHBBrQaPqmy5toiJZT4VAZuF+ntU29o8lI9n0tFG5G4GBDwT7UWNI1l70SJ8j5z/8qzUmpiLesltGgUR5kfJOB9q4g1eOa9EOVwY3wQg6nmo6lkPdRmimgwkgbny+lKLKFlsn3dQCRS7TdRaeNkdlXkZ2LjFNIHBs2ZZZGBHliisavkGS3GhdetJIEwODnIrKatPJ8RJCTmvr3YvYLaef4MTy7gu5gGKL9D6+tZL+I1jZJeadNFarFNKriRVUYYA8E02sYcko474PnilsY5ANaxoWaFORyFPXz2ikwtMzqpJ2kgZAAxWzvre3t5RHbTGSIKuCQD5VzeVmaiqPT8Lx7lyZXWLExwK48TDqc5qlbSl9OmgyfCwYCtTrUJNs20AD2rJWKEtNzxg8UfHzOWLkjnw1mpFdEYwysM4XGav6LJyVPkc1ZtLIHTpCVyzZ+ZcVUtIGgZWIOT1w1PGalwc+rhKzTuQ1pn+k+leVAbSTaPWk893JHA6oo6g9aZ6dcCW0fewBPkOabJBwSkyynuwWjMI3lRujc06aPFvI2R4lH7UlVe5SSaP5QOTxn7UC61hBbFQG+Ur4mXP4BrnkpN2gxkooSmdxqRlTgq3BrY9l79ZspI3OfOsfYQ94C/qT6VZsrxrC6DZAQnnAzV9+aY0cX+e7+mx7QyKgbxDIX0NYzVLnchXPJp1q2opdwlu+H/lz+Kyl24eQ4ORQTvg2ReuF/wBAE1b0uURXkbN8ucGqddKSDkHnNM+jjjKpJmlCLcxOB5AmlggAk6eR60W2uWih8W0ZBxkdagTI7LsJ+XnH1rkjGUW66PVc8coLYU4yeK0Wn6ddR2/eRxrExQ5LDJx69aSpEBIoBbr61tbK0Xu41MkpAjzy1XyNro4MEFK7MJIjKcEc5xXGK311oenlcmHLMSSdx5NZDULWOG8kjjyFBwBmjGezonOGoC2g7wMdjHA6gcCoy0EisFwykEGm2mW6tbSkk+Hp0qvewq2wsSf0wfKspuyrxpQs6gvLi5kaSSdw2eAOlFa8v1mLwM24E4bYOKr2UYDDDMOfWmUtrGZSpLnP+qkc2pnXDHGWGyhp9xc72D96y+eKcWc8MdsfDMCBt8RBr2nabbF2BViD/qqzNp8EEf6YYZ96LzNOg4sEXHkLpuuahp++bTJRHvUhhszkVXup57thc3LPK4G0Fh0HpRrNf8sOT0qGX9H5j1zXNkyyZR4YqVCssTuyCDn6U2mnCoQgYnjIPHkKo3FuAqne53dckVE08zXTRd62xQOMD0q2KHs4DLJ6VuNdRJk0p2Cg5TPHJrM6ap7mQbGUEdccGtGg7yzMUp3oVxjpj8UtkJiSBI2IVgQRnNPHG4RaRGM/bLY7hdI7MpIpGBkc5qxb2pa2jlG0L82eaX33heMA4BHPFOYNyabsVjt7v0FUx40o2Qz/AJYjvNLa4uZJHLAe61zCW03Ko+c/1DOKcxwBwNzPyPWqWrWqIoYM5PPU9ars5/l9HO1ryiIEW4srgOgywJ46f3rKMMMQM9cVsdHiQTJGVDIyFipHHSss0K9+wGQN/QfWg0lwibbY00+MwWoLAjPPIFV7yAtnAPWmdzFtteHYAYHlQURSrFhuPvUM/D2R7PjJSxaMoRowiAIIxSyTO9vrWhMCbM8/mk80S98/JpcTtkPPhrCJTqR1pgbOLug3iyVz1oaW6H+rp61WzzlHk4kbMQwMY4yDxXFsf1Dk+VEeFQAMt+amOILIcE9KyDOVs//Z"/>
          <p:cNvSpPr>
            <a:spLocks noChangeAspect="1" noChangeArrowheads="1"/>
          </p:cNvSpPr>
          <p:nvPr/>
        </p:nvSpPr>
        <p:spPr bwMode="auto">
          <a:xfrm>
            <a:off x="74613" y="-693738"/>
            <a:ext cx="2200275" cy="1447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pic>
        <p:nvPicPr>
          <p:cNvPr id="32774" name="Picture 10" descr="http://upload.wikimedia.org/wikipedia/commons/8/82/Cold_Spring_Harbor_Laborator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990600"/>
            <a:ext cx="2201863"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775" name="Picture 8" descr="4802787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914400"/>
            <a:ext cx="1905000" cy="142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6" name="TextBox 11"/>
          <p:cNvSpPr txBox="1">
            <a:spLocks noChangeArrowheads="1"/>
          </p:cNvSpPr>
          <p:nvPr/>
        </p:nvSpPr>
        <p:spPr bwMode="auto">
          <a:xfrm>
            <a:off x="228600" y="2590800"/>
            <a:ext cx="3048000" cy="347821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b="1">
                <a:latin typeface="Times New Roman" charset="0"/>
                <a:cs typeface="Times New Roman" charset="0"/>
              </a:rPr>
              <a:t>Johns Hopkins University</a:t>
            </a:r>
          </a:p>
          <a:p>
            <a:pPr eaLnBrk="1" hangingPunct="1"/>
            <a:r>
              <a:rPr lang="en-US" sz="2000">
                <a:latin typeface="Times New Roman" charset="0"/>
                <a:cs typeface="Times New Roman" charset="0"/>
              </a:rPr>
              <a:t>Peter Zandi</a:t>
            </a:r>
          </a:p>
          <a:p>
            <a:pPr eaLnBrk="1" hangingPunct="1"/>
            <a:r>
              <a:rPr lang="en-US" sz="2000">
                <a:latin typeface="Times New Roman" charset="0"/>
                <a:cs typeface="Times New Roman" charset="0"/>
              </a:rPr>
              <a:t>Fernando Goes</a:t>
            </a:r>
          </a:p>
          <a:p>
            <a:pPr eaLnBrk="1" hangingPunct="1"/>
            <a:r>
              <a:rPr lang="en-US" sz="2000">
                <a:latin typeface="Times New Roman" charset="0"/>
                <a:cs typeface="Times New Roman" charset="0"/>
              </a:rPr>
              <a:t>Mehdi Pirooznia</a:t>
            </a:r>
          </a:p>
          <a:p>
            <a:pPr eaLnBrk="1" hangingPunct="1"/>
            <a:r>
              <a:rPr lang="en-US" sz="2000">
                <a:latin typeface="Times New Roman" charset="0"/>
                <a:cs typeface="Times New Roman" charset="0"/>
              </a:rPr>
              <a:t>Fayaz Seifuddin</a:t>
            </a:r>
          </a:p>
          <a:p>
            <a:pPr eaLnBrk="1" hangingPunct="1"/>
            <a:r>
              <a:rPr lang="en-US" sz="2000">
                <a:latin typeface="Times New Roman" charset="0"/>
                <a:cs typeface="Times New Roman" charset="0"/>
              </a:rPr>
              <a:t>Jennifer Judy</a:t>
            </a:r>
          </a:p>
          <a:p>
            <a:pPr eaLnBrk="1" hangingPunct="1"/>
            <a:r>
              <a:rPr lang="en-US" sz="2000">
                <a:latin typeface="Times New Roman" charset="0"/>
                <a:cs typeface="Times New Roman" charset="0"/>
              </a:rPr>
              <a:t>Aravinda Chakravarti</a:t>
            </a:r>
          </a:p>
          <a:p>
            <a:pPr eaLnBrk="1" hangingPunct="1"/>
            <a:r>
              <a:rPr lang="en-US" sz="2000">
                <a:latin typeface="Times New Roman" charset="0"/>
                <a:cs typeface="Times New Roman" charset="0"/>
              </a:rPr>
              <a:t>Eran Elhaik</a:t>
            </a:r>
          </a:p>
          <a:p>
            <a:pPr eaLnBrk="1" hangingPunct="1"/>
            <a:r>
              <a:rPr lang="en-US" sz="2000">
                <a:latin typeface="Times New Roman" charset="0"/>
                <a:cs typeface="Times New Roman" charset="0"/>
              </a:rPr>
              <a:t>Rachel Karchin</a:t>
            </a:r>
          </a:p>
          <a:p>
            <a:pPr eaLnBrk="1" hangingPunct="1"/>
            <a:r>
              <a:rPr lang="en-US" sz="2000">
                <a:latin typeface="Times New Roman" charset="0"/>
                <a:cs typeface="Times New Roman" charset="0"/>
              </a:rPr>
              <a:t>Yun Chen</a:t>
            </a:r>
          </a:p>
          <a:p>
            <a:pPr eaLnBrk="1" hangingPunct="1"/>
            <a:r>
              <a:rPr lang="en-US" sz="2000">
                <a:latin typeface="Times New Roman" charset="0"/>
                <a:cs typeface="Times New Roman" charset="0"/>
              </a:rPr>
              <a:t>J Raymond DePaulo, Jr.</a:t>
            </a:r>
          </a:p>
        </p:txBody>
      </p:sp>
      <p:sp>
        <p:nvSpPr>
          <p:cNvPr id="13" name="Title 1"/>
          <p:cNvSpPr txBox="1">
            <a:spLocks/>
          </p:cNvSpPr>
          <p:nvPr/>
        </p:nvSpPr>
        <p:spPr>
          <a:xfrm>
            <a:off x="990600" y="152400"/>
            <a:ext cx="7010400" cy="762000"/>
          </a:xfrm>
          <a:prstGeom prst="rect">
            <a:avLst/>
          </a:prstGeom>
        </p:spPr>
        <p:txBody>
          <a:bodyPr anchor="ctr">
            <a:normAutofit/>
          </a:bodyPr>
          <a:lstStyle/>
          <a:p>
            <a:pPr fontAlgn="auto">
              <a:spcAft>
                <a:spcPts val="0"/>
              </a:spcAft>
              <a:defRPr/>
            </a:pPr>
            <a:r>
              <a:rPr lang="en-US" sz="4000" dirty="0">
                <a:solidFill>
                  <a:srgbClr val="FFFFFF"/>
                </a:solidFill>
                <a:latin typeface="Times New Roman" pitchFamily="18" charset="0"/>
                <a:ea typeface="+mj-ea"/>
                <a:cs typeface="Times New Roman" pitchFamily="18" charset="0"/>
              </a:rPr>
              <a:t>Data Providers</a:t>
            </a:r>
          </a:p>
        </p:txBody>
      </p:sp>
      <p:sp>
        <p:nvSpPr>
          <p:cNvPr id="32778" name="TextBox 13"/>
          <p:cNvSpPr txBox="1">
            <a:spLocks noChangeArrowheads="1"/>
          </p:cNvSpPr>
          <p:nvPr/>
        </p:nvSpPr>
        <p:spPr bwMode="auto">
          <a:xfrm>
            <a:off x="3352800" y="2590800"/>
            <a:ext cx="3048000" cy="4094163"/>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b="1">
                <a:latin typeface="Times New Roman" charset="0"/>
                <a:cs typeface="Times New Roman" charset="0"/>
              </a:rPr>
              <a:t>Cold Spring Harbor Labs</a:t>
            </a:r>
          </a:p>
          <a:p>
            <a:pPr eaLnBrk="1" hangingPunct="1"/>
            <a:r>
              <a:rPr lang="en-US" sz="2000">
                <a:latin typeface="Times New Roman" charset="0"/>
                <a:cs typeface="Times New Roman" charset="0"/>
              </a:rPr>
              <a:t>Dick McCombie</a:t>
            </a:r>
          </a:p>
          <a:p>
            <a:pPr eaLnBrk="1" hangingPunct="1"/>
            <a:r>
              <a:rPr lang="en-US" sz="2000">
                <a:latin typeface="Times New Roman" charset="0"/>
                <a:cs typeface="Times New Roman" charset="0"/>
              </a:rPr>
              <a:t>Jennifer Parla</a:t>
            </a:r>
          </a:p>
          <a:p>
            <a:pPr eaLnBrk="1" hangingPunct="1"/>
            <a:r>
              <a:rPr lang="en-US" sz="2000">
                <a:latin typeface="Times New Roman" charset="0"/>
                <a:cs typeface="Times New Roman" charset="0"/>
              </a:rPr>
              <a:t>Darrin Lewis</a:t>
            </a:r>
          </a:p>
          <a:p>
            <a:pPr eaLnBrk="1" hangingPunct="1"/>
            <a:r>
              <a:rPr lang="en-US" sz="2000">
                <a:latin typeface="Times New Roman" charset="0"/>
                <a:cs typeface="Times New Roman" charset="0"/>
              </a:rPr>
              <a:t>Melissa Kramer</a:t>
            </a:r>
          </a:p>
          <a:p>
            <a:pPr eaLnBrk="1" hangingPunct="1"/>
            <a:r>
              <a:rPr lang="en-US" sz="2000">
                <a:latin typeface="Times New Roman" charset="0"/>
                <a:cs typeface="Times New Roman" charset="0"/>
              </a:rPr>
              <a:t>Maureen Bell</a:t>
            </a:r>
          </a:p>
          <a:p>
            <a:pPr eaLnBrk="1" hangingPunct="1"/>
            <a:r>
              <a:rPr lang="en-US" sz="2000">
                <a:latin typeface="Times New Roman" charset="0"/>
                <a:cs typeface="Times New Roman" charset="0"/>
              </a:rPr>
              <a:t>JC Yao</a:t>
            </a:r>
          </a:p>
          <a:p>
            <a:pPr eaLnBrk="1" hangingPunct="1"/>
            <a:r>
              <a:rPr lang="en-US" sz="2000">
                <a:latin typeface="Times New Roman" charset="0"/>
                <a:cs typeface="Times New Roman" charset="0"/>
              </a:rPr>
              <a:t>Shane McCarthy</a:t>
            </a:r>
          </a:p>
          <a:p>
            <a:pPr eaLnBrk="1" hangingPunct="1"/>
            <a:r>
              <a:rPr lang="en-US" sz="2000">
                <a:latin typeface="Times New Roman" charset="0"/>
                <a:cs typeface="Times New Roman" charset="0"/>
              </a:rPr>
              <a:t>Senem Mavruk</a:t>
            </a:r>
          </a:p>
          <a:p>
            <a:pPr eaLnBrk="1" hangingPunct="1"/>
            <a:r>
              <a:rPr lang="en-US" sz="2000">
                <a:latin typeface="Times New Roman" charset="0"/>
                <a:cs typeface="Times New Roman" charset="0"/>
              </a:rPr>
              <a:t>Elena Ghiban</a:t>
            </a:r>
          </a:p>
          <a:p>
            <a:pPr eaLnBrk="1" hangingPunct="1"/>
            <a:r>
              <a:rPr lang="en-US" sz="2000">
                <a:latin typeface="Times New Roman" charset="0"/>
                <a:cs typeface="Times New Roman" charset="0"/>
              </a:rPr>
              <a:t>Eric Antoniou</a:t>
            </a:r>
          </a:p>
          <a:p>
            <a:pPr eaLnBrk="1" hangingPunct="1"/>
            <a:r>
              <a:rPr lang="en-US" sz="2000">
                <a:latin typeface="Times New Roman" charset="0"/>
                <a:cs typeface="Times New Roman" charset="0"/>
              </a:rPr>
              <a:t>Carolann Gundersen</a:t>
            </a:r>
          </a:p>
          <a:p>
            <a:pPr eaLnBrk="1" hangingPunct="1"/>
            <a:r>
              <a:rPr lang="en-US" sz="2000">
                <a:latin typeface="Times New Roman" charset="0"/>
                <a:cs typeface="Times New Roman" charset="0"/>
              </a:rPr>
              <a:t>Stephanie Muller</a:t>
            </a:r>
          </a:p>
        </p:txBody>
      </p:sp>
      <p:sp>
        <p:nvSpPr>
          <p:cNvPr id="32779" name="TextBox 14"/>
          <p:cNvSpPr txBox="1">
            <a:spLocks noChangeArrowheads="1"/>
          </p:cNvSpPr>
          <p:nvPr/>
        </p:nvSpPr>
        <p:spPr bwMode="auto">
          <a:xfrm>
            <a:off x="6477000" y="2590800"/>
            <a:ext cx="2286000" cy="1323975"/>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b="1">
                <a:latin typeface="Times New Roman" charset="0"/>
                <a:cs typeface="Times New Roman" charset="0"/>
              </a:rPr>
              <a:t>University of Iowa</a:t>
            </a:r>
          </a:p>
          <a:p>
            <a:pPr eaLnBrk="1" hangingPunct="1"/>
            <a:r>
              <a:rPr lang="en-US" sz="2000">
                <a:latin typeface="Times New Roman" charset="0"/>
                <a:cs typeface="Times New Roman" charset="0"/>
              </a:rPr>
              <a:t>Jimmy Potash</a:t>
            </a:r>
          </a:p>
          <a:p>
            <a:pPr eaLnBrk="1" hangingPunct="1"/>
            <a:r>
              <a:rPr lang="en-US" sz="2000">
                <a:latin typeface="Times New Roman" charset="0"/>
                <a:cs typeface="Times New Roman" charset="0"/>
              </a:rPr>
              <a:t>Virginia Willour</a:t>
            </a:r>
          </a:p>
          <a:p>
            <a:pPr eaLnBrk="1" hangingPunct="1"/>
            <a:r>
              <a:rPr lang="en-US" sz="2000">
                <a:latin typeface="Times New Roman" charset="0"/>
                <a:cs typeface="Times New Roman" charset="0"/>
              </a:rPr>
              <a:t>Dunya Jancic</a:t>
            </a:r>
          </a:p>
        </p:txBody>
      </p:sp>
      <p:sp>
        <p:nvSpPr>
          <p:cNvPr id="32780" name="TextBox 15"/>
          <p:cNvSpPr txBox="1">
            <a:spLocks noChangeArrowheads="1"/>
          </p:cNvSpPr>
          <p:nvPr/>
        </p:nvSpPr>
        <p:spPr bwMode="auto">
          <a:xfrm>
            <a:off x="6477000" y="5921375"/>
            <a:ext cx="2590800" cy="708025"/>
          </a:xfrm>
          <a:prstGeom prst="rect">
            <a:avLst/>
          </a:prstGeom>
          <a:solidFill>
            <a:schemeClr val="bg1"/>
          </a:solidFill>
          <a:ln w="28575">
            <a:solidFill>
              <a:schemeClr val="tx1"/>
            </a:solidFill>
            <a:miter lim="800000"/>
            <a:headEnd/>
            <a:tailEnd/>
          </a:ln>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algn="ctr" eaLnBrk="0" fontAlgn="base" hangingPunct="0">
              <a:spcBef>
                <a:spcPct val="0"/>
              </a:spcBef>
              <a:spcAft>
                <a:spcPct val="0"/>
              </a:spcAft>
              <a:defRPr>
                <a:solidFill>
                  <a:schemeClr val="tx1"/>
                </a:solidFill>
                <a:latin typeface="Arial" charset="0"/>
                <a:ea typeface="ＭＳ Ｐゴシック" charset="0"/>
              </a:defRPr>
            </a:lvl6pPr>
            <a:lvl7pPr marL="2971800" indent="-228600" algn="ctr" eaLnBrk="0" fontAlgn="base" hangingPunct="0">
              <a:spcBef>
                <a:spcPct val="0"/>
              </a:spcBef>
              <a:spcAft>
                <a:spcPct val="0"/>
              </a:spcAft>
              <a:defRPr>
                <a:solidFill>
                  <a:schemeClr val="tx1"/>
                </a:solidFill>
                <a:latin typeface="Arial" charset="0"/>
                <a:ea typeface="ＭＳ Ｐゴシック" charset="0"/>
              </a:defRPr>
            </a:lvl7pPr>
            <a:lvl8pPr marL="3429000" indent="-228600" algn="ctr" eaLnBrk="0" fontAlgn="base" hangingPunct="0">
              <a:spcBef>
                <a:spcPct val="0"/>
              </a:spcBef>
              <a:spcAft>
                <a:spcPct val="0"/>
              </a:spcAft>
              <a:defRPr>
                <a:solidFill>
                  <a:schemeClr val="tx1"/>
                </a:solidFill>
                <a:latin typeface="Arial" charset="0"/>
                <a:ea typeface="ＭＳ Ｐゴシック" charset="0"/>
              </a:defRPr>
            </a:lvl8pPr>
            <a:lvl9pPr marL="3886200" indent="-228600" algn="ctr"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a:latin typeface="Times New Roman" charset="0"/>
                <a:cs typeface="Times New Roman" charset="0"/>
              </a:rPr>
              <a:t>With generous support from the NIMH</a:t>
            </a:r>
          </a:p>
        </p:txBody>
      </p:sp>
    </p:spTree>
    <p:extLst>
      <p:ext uri="{BB962C8B-B14F-4D97-AF65-F5344CB8AC3E}">
        <p14:creationId xmlns:p14="http://schemas.microsoft.com/office/powerpoint/2010/main" val="3587474899"/>
      </p:ext>
    </p:extLst>
  </p:cSld>
  <p:clrMapOvr>
    <a:masterClrMapping/>
  </p:clrMapOvr>
</p:sld>
</file>

<file path=ppt/theme/theme1.xml><?xml version="1.0" encoding="utf-8"?>
<a:theme xmlns:a="http://schemas.openxmlformats.org/drawingml/2006/main" name="ColoredBallDNA">
  <a:themeElements>
    <a:clrScheme name="powerpoint-template-24 9">
      <a:dk1>
        <a:srgbClr val="4D4D4D"/>
      </a:dk1>
      <a:lt1>
        <a:srgbClr val="FFFFFF"/>
      </a:lt1>
      <a:dk2>
        <a:srgbClr val="4D4D4D"/>
      </a:dk2>
      <a:lt2>
        <a:srgbClr val="1912B1"/>
      </a:lt2>
      <a:accent1>
        <a:srgbClr val="02D4F8"/>
      </a:accent1>
      <a:accent2>
        <a:srgbClr val="009C27"/>
      </a:accent2>
      <a:accent3>
        <a:srgbClr val="FFFFFF"/>
      </a:accent3>
      <a:accent4>
        <a:srgbClr val="404040"/>
      </a:accent4>
      <a:accent5>
        <a:srgbClr val="AAE6FB"/>
      </a:accent5>
      <a:accent6>
        <a:srgbClr val="008D22"/>
      </a:accent6>
      <a:hlink>
        <a:srgbClr val="E60A2A"/>
      </a:hlink>
      <a:folHlink>
        <a:srgbClr val="DDDDDD"/>
      </a:folHlink>
    </a:clrScheme>
    <a:fontScheme name="powerpoint-template-24">
      <a:majorFont>
        <a:latin typeface="Microsoft Sans Serif"/>
        <a:ea typeface="ＭＳ Ｐゴシック"/>
        <a:cs typeface=""/>
      </a:majorFont>
      <a:minorFont>
        <a:latin typeface="Microsoft Sans Serif"/>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xmlns=""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2F75AF"/>
        </a:lt2>
        <a:accent1>
          <a:srgbClr val="3E88C2"/>
        </a:accent1>
        <a:accent2>
          <a:srgbClr val="80C6ED"/>
        </a:accent2>
        <a:accent3>
          <a:srgbClr val="FFFFFF"/>
        </a:accent3>
        <a:accent4>
          <a:srgbClr val="404040"/>
        </a:accent4>
        <a:accent5>
          <a:srgbClr val="AFC3DD"/>
        </a:accent5>
        <a:accent6>
          <a:srgbClr val="73B3D7"/>
        </a:accent6>
        <a:hlink>
          <a:srgbClr val="8AC0E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2F75AF"/>
        </a:lt2>
        <a:accent1>
          <a:srgbClr val="C31F26"/>
        </a:accent1>
        <a:accent2>
          <a:srgbClr val="80C6ED"/>
        </a:accent2>
        <a:accent3>
          <a:srgbClr val="FFFFFF"/>
        </a:accent3>
        <a:accent4>
          <a:srgbClr val="404040"/>
        </a:accent4>
        <a:accent5>
          <a:srgbClr val="DEABAC"/>
        </a:accent5>
        <a:accent6>
          <a:srgbClr val="73B3D7"/>
        </a:accent6>
        <a:hlink>
          <a:srgbClr val="8AC0E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063ECF"/>
        </a:lt2>
        <a:accent1>
          <a:srgbClr val="1264E2"/>
        </a:accent1>
        <a:accent2>
          <a:srgbClr val="2189F8"/>
        </a:accent2>
        <a:accent3>
          <a:srgbClr val="FFFFFF"/>
        </a:accent3>
        <a:accent4>
          <a:srgbClr val="404040"/>
        </a:accent4>
        <a:accent5>
          <a:srgbClr val="AAB8EE"/>
        </a:accent5>
        <a:accent6>
          <a:srgbClr val="1D7CE1"/>
        </a:accent6>
        <a:hlink>
          <a:srgbClr val="2CA8F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B91003"/>
        </a:lt2>
        <a:accent1>
          <a:srgbClr val="1264E2"/>
        </a:accent1>
        <a:accent2>
          <a:srgbClr val="2189F8"/>
        </a:accent2>
        <a:accent3>
          <a:srgbClr val="FFFFFF"/>
        </a:accent3>
        <a:accent4>
          <a:srgbClr val="404040"/>
        </a:accent4>
        <a:accent5>
          <a:srgbClr val="AAB8EE"/>
        </a:accent5>
        <a:accent6>
          <a:srgbClr val="1D7CE1"/>
        </a:accent6>
        <a:hlink>
          <a:srgbClr val="2CA8FE"/>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1912B1"/>
        </a:lt2>
        <a:accent1>
          <a:srgbClr val="02D4F8"/>
        </a:accent1>
        <a:accent2>
          <a:srgbClr val="009C27"/>
        </a:accent2>
        <a:accent3>
          <a:srgbClr val="FFFFFF"/>
        </a:accent3>
        <a:accent4>
          <a:srgbClr val="404040"/>
        </a:accent4>
        <a:accent5>
          <a:srgbClr val="AAE6FB"/>
        </a:accent5>
        <a:accent6>
          <a:srgbClr val="008D22"/>
        </a:accent6>
        <a:hlink>
          <a:srgbClr val="E60A2A"/>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ColoredBallDNA.potx</Template>
  <TotalTime>362</TotalTime>
  <Words>3147</Words>
  <Application>Microsoft Macintosh PowerPoint</Application>
  <PresentationFormat>On-screen Show (4:3)</PresentationFormat>
  <Paragraphs>384</Paragraphs>
  <Slides>48</Slides>
  <Notes>24</Notes>
  <HiddenSlides>20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48</vt:i4>
      </vt:variant>
    </vt:vector>
  </HeadingPairs>
  <TitlesOfParts>
    <vt:vector size="55" baseType="lpstr">
      <vt:lpstr>Arial</vt:lpstr>
      <vt:lpstr>Calibri</vt:lpstr>
      <vt:lpstr>Gill Sans</vt:lpstr>
      <vt:lpstr>Microsoft Sans Serif</vt:lpstr>
      <vt:lpstr>Times New Roman</vt:lpstr>
      <vt:lpstr>ColoredBallDNA</vt:lpstr>
      <vt:lpstr>Default Design</vt:lpstr>
      <vt:lpstr>CAGI slide pack guidelines I agree to my slides being used according to the following terms: _______Alexander A. Morgan_______</vt:lpstr>
      <vt:lpstr>PowerPoint Presentation</vt:lpstr>
      <vt:lpstr>PowerPoint Presentation</vt:lpstr>
      <vt:lpstr>Exome Sequencing Study of Bipolar Disorder</vt:lpstr>
      <vt:lpstr>Alex Morgan's Disclosures</vt:lpstr>
      <vt:lpstr> </vt:lpstr>
      <vt:lpstr>Clinical Trajectory</vt:lpstr>
      <vt:lpstr>Clinical Trajectory</vt:lpstr>
      <vt:lpstr>Clinical Trajectory</vt:lpstr>
      <vt:lpstr>Bipolar Disorder - Spectrum</vt:lpstr>
      <vt:lpstr>DSM Criteria: Mania</vt:lpstr>
      <vt:lpstr>DSM Criteria: Depression</vt:lpstr>
      <vt:lpstr>Prevalence of BP</vt:lpstr>
      <vt:lpstr>PowerPoint Presentation</vt:lpstr>
      <vt:lpstr>PowerPoint Presentation</vt:lpstr>
      <vt:lpstr>PowerPoint Presentation</vt:lpstr>
      <vt:lpstr>Gene Mapping - The Early Years (1998-2008)</vt:lpstr>
      <vt:lpstr>WTCCC GWAS</vt:lpstr>
      <vt:lpstr>PowerPoint Presentation</vt:lpstr>
      <vt:lpstr>PowerPoint Presentation</vt:lpstr>
      <vt:lpstr>PowerPoint Presentation</vt:lpstr>
      <vt:lpstr>PowerPoint Presentation</vt:lpstr>
      <vt:lpstr>PowerPoint Presentation</vt:lpstr>
      <vt:lpstr>Polygenic Risk</vt:lpstr>
      <vt:lpstr>PowerPoint Presentation</vt:lpstr>
      <vt:lpstr>SCZ - Exome Sequencing</vt:lpstr>
      <vt:lpstr>RareBliss</vt:lpstr>
      <vt:lpstr>PowerPoint Presentation</vt:lpstr>
      <vt:lpstr>Four Rounds of Sequencing</vt:lpstr>
      <vt:lpstr>Bipolar Exomes</vt:lpstr>
      <vt:lpstr>Data Processing</vt:lpstr>
      <vt:lpstr>Coverage Statistics</vt:lpstr>
      <vt:lpstr>Variant Annotation</vt:lpstr>
      <vt:lpstr>PCA Analysis</vt:lpstr>
      <vt:lpstr>Variant Level Tests</vt:lpstr>
      <vt:lpstr>PowerPoint Presentation</vt:lpstr>
      <vt:lpstr>PowerPoint Presentation</vt:lpstr>
      <vt:lpstr>PowerPoint Presentation</vt:lpstr>
      <vt:lpstr>PowerPoint Presentation</vt:lpstr>
      <vt:lpstr>PowerPoint Presentation</vt:lpstr>
      <vt:lpstr>The Predictors</vt:lpstr>
      <vt:lpstr>Example Submission</vt:lpstr>
      <vt:lpstr>PowerPoint Presentation</vt:lpstr>
      <vt:lpstr>PowerPoint Presentation</vt:lpstr>
      <vt:lpstr>PowerPoint Presentation</vt:lpstr>
      <vt:lpstr>PowerPoint Presentation</vt:lpstr>
      <vt:lpstr>Alex's Takeaways</vt:lpstr>
      <vt:lpstr>PowerPoint Presentation</vt:lpstr>
    </vt:vector>
  </TitlesOfParts>
  <Company>Templates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Root</dc:creator>
  <cp:lastModifiedBy>Kamandula, Akash</cp:lastModifiedBy>
  <cp:revision>46</cp:revision>
  <dcterms:created xsi:type="dcterms:W3CDTF">2007-04-02T02:11:51Z</dcterms:created>
  <dcterms:modified xsi:type="dcterms:W3CDTF">2022-04-23T21:54:41Z</dcterms:modified>
</cp:coreProperties>
</file>